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7"/>
  </p:notesMasterIdLst>
  <p:sldIdLst>
    <p:sldId id="279" r:id="rId2"/>
    <p:sldId id="256" r:id="rId3"/>
    <p:sldId id="258" r:id="rId4"/>
    <p:sldId id="257" r:id="rId5"/>
    <p:sldId id="260" r:id="rId6"/>
    <p:sldId id="261" r:id="rId7"/>
    <p:sldId id="280" r:id="rId8"/>
    <p:sldId id="262" r:id="rId9"/>
    <p:sldId id="263" r:id="rId10"/>
    <p:sldId id="283" r:id="rId11"/>
    <p:sldId id="264" r:id="rId12"/>
    <p:sldId id="265" r:id="rId13"/>
    <p:sldId id="266" r:id="rId14"/>
    <p:sldId id="267" r:id="rId15"/>
    <p:sldId id="281" r:id="rId16"/>
    <p:sldId id="268" r:id="rId17"/>
    <p:sldId id="269" r:id="rId18"/>
    <p:sldId id="270" r:id="rId19"/>
    <p:sldId id="271" r:id="rId20"/>
    <p:sldId id="272" r:id="rId21"/>
    <p:sldId id="273" r:id="rId22"/>
    <p:sldId id="278" r:id="rId23"/>
    <p:sldId id="275" r:id="rId24"/>
    <p:sldId id="276" r:id="rId25"/>
    <p:sldId id="282" r:id="rId26"/>
  </p:sldIdLst>
  <p:sldSz cx="14630400" cy="8229600"/>
  <p:notesSz cx="8229600" cy="14630400"/>
  <p:embeddedFontLst>
    <p:embeddedFont>
      <p:font typeface="PT Sans" panose="020B0503020203020204" pitchFamily="34" charset="0"/>
      <p:regular r:id="rId28"/>
      <p:bold r:id="rId29"/>
      <p:italic r:id="rId30"/>
      <p:boldItalic r:id="rId31"/>
    </p:embeddedFont>
    <p:embeddedFont>
      <p:font typeface="Roboto" panose="02000000000000000000" pitchFamily="2" charset="0"/>
      <p:regular r:id="rId32"/>
    </p:embeddedFont>
    <p:embeddedFont>
      <p:font typeface="Roboto Medium" panose="02000000000000000000" pitchFamily="2" charset="0"/>
      <p:regular r:id="rId33"/>
    </p:embeddedFont>
    <p:embeddedFont>
      <p:font typeface="Roboto Slab" pitchFamily="2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53" d="100"/>
          <a:sy n="53" d="100"/>
        </p:scale>
        <p:origin x="7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4BE79A-A442-4CF8-972C-1C5E70CD8D9D}" type="doc">
      <dgm:prSet loTypeId="urn:microsoft.com/office/officeart/2005/8/layout/matrix1" loCatId="matrix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2A5279-6941-4422-AD0F-9790ABC626D2}">
      <dgm:prSet phldrT="[Text]"/>
      <dgm:spPr/>
      <dgm:t>
        <a:bodyPr/>
        <a:lstStyle/>
        <a:p>
          <a:r>
            <a:rPr lang="en-US" dirty="0"/>
            <a:t>Motivation</a:t>
          </a:r>
        </a:p>
      </dgm:t>
    </dgm:pt>
    <dgm:pt modelId="{005A2A37-4951-4CB5-9EF3-093B5354E422}" type="parTrans" cxnId="{6882F800-8637-49FE-B258-5A26511A1057}">
      <dgm:prSet/>
      <dgm:spPr/>
      <dgm:t>
        <a:bodyPr/>
        <a:lstStyle/>
        <a:p>
          <a:endParaRPr lang="en-US"/>
        </a:p>
      </dgm:t>
    </dgm:pt>
    <dgm:pt modelId="{BFCA92B8-C290-4094-84CC-8865D428FCCB}" type="sibTrans" cxnId="{6882F800-8637-49FE-B258-5A26511A1057}">
      <dgm:prSet/>
      <dgm:spPr/>
      <dgm:t>
        <a:bodyPr/>
        <a:lstStyle/>
        <a:p>
          <a:endParaRPr lang="en-US"/>
        </a:p>
      </dgm:t>
    </dgm:pt>
    <dgm:pt modelId="{FBB5E01B-8598-4E87-A904-AD7472F08C0D}">
      <dgm:prSet phldrT="[Text]"/>
      <dgm:spPr/>
      <dgm:t>
        <a:bodyPr/>
        <a:lstStyle/>
        <a:p>
          <a:r>
            <a:rPr lang="en-US" dirty="0"/>
            <a:t>Background</a:t>
          </a:r>
        </a:p>
      </dgm:t>
    </dgm:pt>
    <dgm:pt modelId="{FA2DBFCD-F94A-48C6-92F6-EE9A7359DA59}" type="parTrans" cxnId="{EE8BDBE3-AD56-4B32-B001-43F58429F165}">
      <dgm:prSet/>
      <dgm:spPr/>
      <dgm:t>
        <a:bodyPr/>
        <a:lstStyle/>
        <a:p>
          <a:endParaRPr lang="en-US"/>
        </a:p>
      </dgm:t>
    </dgm:pt>
    <dgm:pt modelId="{385A1707-4DCA-49DA-9158-D70CD307127D}" type="sibTrans" cxnId="{EE8BDBE3-AD56-4B32-B001-43F58429F165}">
      <dgm:prSet/>
      <dgm:spPr/>
      <dgm:t>
        <a:bodyPr/>
        <a:lstStyle/>
        <a:p>
          <a:endParaRPr lang="en-US"/>
        </a:p>
      </dgm:t>
    </dgm:pt>
    <dgm:pt modelId="{03A995E6-B9F9-4623-B89E-92F9D2DED075}">
      <dgm:prSet phldrT="[Text]"/>
      <dgm:spPr/>
      <dgm:t>
        <a:bodyPr/>
        <a:lstStyle/>
        <a:p>
          <a:r>
            <a:rPr lang="en-US" dirty="0"/>
            <a:t>Russia</a:t>
          </a:r>
        </a:p>
      </dgm:t>
    </dgm:pt>
    <dgm:pt modelId="{3F0FDD60-EB83-4AFD-B958-199DF8A66FB3}" type="parTrans" cxnId="{9BB4B93A-3EBA-43E1-8EAE-F2611999BC4E}">
      <dgm:prSet/>
      <dgm:spPr/>
      <dgm:t>
        <a:bodyPr/>
        <a:lstStyle/>
        <a:p>
          <a:endParaRPr lang="en-US"/>
        </a:p>
      </dgm:t>
    </dgm:pt>
    <dgm:pt modelId="{71211B8B-7D5C-4C07-831A-50742D0C6E41}" type="sibTrans" cxnId="{9BB4B93A-3EBA-43E1-8EAE-F2611999BC4E}">
      <dgm:prSet/>
      <dgm:spPr/>
      <dgm:t>
        <a:bodyPr/>
        <a:lstStyle/>
        <a:p>
          <a:endParaRPr lang="en-US"/>
        </a:p>
      </dgm:t>
    </dgm:pt>
    <dgm:pt modelId="{AEE54770-FD59-48D3-B07C-CCDB3146BB6E}">
      <dgm:prSet phldrT="[Text]"/>
      <dgm:spPr/>
      <dgm:t>
        <a:bodyPr/>
        <a:lstStyle/>
        <a:p>
          <a:r>
            <a:rPr lang="en-US" dirty="0"/>
            <a:t>How to train?</a:t>
          </a:r>
        </a:p>
      </dgm:t>
    </dgm:pt>
    <dgm:pt modelId="{DB3AB6C3-34D4-4C3E-942D-77307F81846E}" type="parTrans" cxnId="{1C957ABF-BA92-4D4A-BE3B-8A9D129F0367}">
      <dgm:prSet/>
      <dgm:spPr/>
      <dgm:t>
        <a:bodyPr/>
        <a:lstStyle/>
        <a:p>
          <a:endParaRPr lang="en-US"/>
        </a:p>
      </dgm:t>
    </dgm:pt>
    <dgm:pt modelId="{53A739D7-28BA-4B98-99ED-4591685FD069}" type="sibTrans" cxnId="{1C957ABF-BA92-4D4A-BE3B-8A9D129F0367}">
      <dgm:prSet/>
      <dgm:spPr/>
      <dgm:t>
        <a:bodyPr/>
        <a:lstStyle/>
        <a:p>
          <a:endParaRPr lang="en-US"/>
        </a:p>
      </dgm:t>
    </dgm:pt>
    <dgm:pt modelId="{44D2DADD-EEC8-417B-A205-A7AD58640E88}">
      <dgm:prSet phldrT="[Text]"/>
      <dgm:spPr/>
      <dgm:t>
        <a:bodyPr/>
        <a:lstStyle/>
        <a:p>
          <a:r>
            <a:rPr lang="en-US" dirty="0"/>
            <a:t>Bachelor degree</a:t>
          </a:r>
        </a:p>
      </dgm:t>
    </dgm:pt>
    <dgm:pt modelId="{43E737FB-F34D-4BDE-B7D0-8C64D761968B}" type="parTrans" cxnId="{BE873966-2299-4DD3-801E-8FA6146339EF}">
      <dgm:prSet/>
      <dgm:spPr/>
      <dgm:t>
        <a:bodyPr/>
        <a:lstStyle/>
        <a:p>
          <a:endParaRPr lang="en-US"/>
        </a:p>
      </dgm:t>
    </dgm:pt>
    <dgm:pt modelId="{152D92AB-3B8C-4FF4-B69A-7DDC39DDB650}" type="sibTrans" cxnId="{BE873966-2299-4DD3-801E-8FA6146339EF}">
      <dgm:prSet/>
      <dgm:spPr/>
      <dgm:t>
        <a:bodyPr/>
        <a:lstStyle/>
        <a:p>
          <a:endParaRPr lang="en-US"/>
        </a:p>
      </dgm:t>
    </dgm:pt>
    <dgm:pt modelId="{BA10886C-AB11-4753-A6C9-3FF5054D3ED9}" type="pres">
      <dgm:prSet presAssocID="{5C4BE79A-A442-4CF8-972C-1C5E70CD8D9D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01481E0-9FB6-4FC7-9CE1-DC8D3752EB08}" type="pres">
      <dgm:prSet presAssocID="{5C4BE79A-A442-4CF8-972C-1C5E70CD8D9D}" presName="matrix" presStyleCnt="0"/>
      <dgm:spPr/>
    </dgm:pt>
    <dgm:pt modelId="{109DC4FD-979A-49AD-ADAD-31E2A3FEC57C}" type="pres">
      <dgm:prSet presAssocID="{5C4BE79A-A442-4CF8-972C-1C5E70CD8D9D}" presName="tile1" presStyleLbl="node1" presStyleIdx="0" presStyleCnt="4"/>
      <dgm:spPr/>
    </dgm:pt>
    <dgm:pt modelId="{56E811DC-2DB0-41BC-8CC4-824ECE686CC4}" type="pres">
      <dgm:prSet presAssocID="{5C4BE79A-A442-4CF8-972C-1C5E70CD8D9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62903C0-E2A8-44CB-AA31-57F949FA4F59}" type="pres">
      <dgm:prSet presAssocID="{5C4BE79A-A442-4CF8-972C-1C5E70CD8D9D}" presName="tile2" presStyleLbl="node1" presStyleIdx="1" presStyleCnt="4"/>
      <dgm:spPr/>
    </dgm:pt>
    <dgm:pt modelId="{1F0EF9A7-E6D1-4EC4-BB2D-47EEC701BB79}" type="pres">
      <dgm:prSet presAssocID="{5C4BE79A-A442-4CF8-972C-1C5E70CD8D9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1515156-6367-4A27-BB36-AEC8222D4069}" type="pres">
      <dgm:prSet presAssocID="{5C4BE79A-A442-4CF8-972C-1C5E70CD8D9D}" presName="tile3" presStyleLbl="node1" presStyleIdx="2" presStyleCnt="4" custLinFactNeighborY="0"/>
      <dgm:spPr/>
    </dgm:pt>
    <dgm:pt modelId="{E75154B0-49F0-46CE-AE3A-2D8EE8301605}" type="pres">
      <dgm:prSet presAssocID="{5C4BE79A-A442-4CF8-972C-1C5E70CD8D9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7BDA1C8-B225-40B4-AC9A-DCF1CD615793}" type="pres">
      <dgm:prSet presAssocID="{5C4BE79A-A442-4CF8-972C-1C5E70CD8D9D}" presName="tile4" presStyleLbl="node1" presStyleIdx="3" presStyleCnt="4"/>
      <dgm:spPr/>
    </dgm:pt>
    <dgm:pt modelId="{04C691E2-F932-44C1-8022-02E12561418A}" type="pres">
      <dgm:prSet presAssocID="{5C4BE79A-A442-4CF8-972C-1C5E70CD8D9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26F65691-5161-4C58-A278-D38B98F043A4}" type="pres">
      <dgm:prSet presAssocID="{5C4BE79A-A442-4CF8-972C-1C5E70CD8D9D}" presName="centerTile" presStyleLbl="fgShp" presStyleIdx="0" presStyleCnt="1" custScaleX="146697" custScaleY="140094">
        <dgm:presLayoutVars>
          <dgm:chMax val="0"/>
          <dgm:chPref val="0"/>
        </dgm:presLayoutVars>
      </dgm:prSet>
      <dgm:spPr/>
    </dgm:pt>
  </dgm:ptLst>
  <dgm:cxnLst>
    <dgm:cxn modelId="{6882F800-8637-49FE-B258-5A26511A1057}" srcId="{5C4BE79A-A442-4CF8-972C-1C5E70CD8D9D}" destId="{E52A5279-6941-4422-AD0F-9790ABC626D2}" srcOrd="0" destOrd="0" parTransId="{005A2A37-4951-4CB5-9EF3-093B5354E422}" sibTransId="{BFCA92B8-C290-4094-84CC-8865D428FCCB}"/>
    <dgm:cxn modelId="{B7BF9306-F85F-4E48-AAAE-92CAAFC01364}" type="presOf" srcId="{5C4BE79A-A442-4CF8-972C-1C5E70CD8D9D}" destId="{BA10886C-AB11-4753-A6C9-3FF5054D3ED9}" srcOrd="0" destOrd="0" presId="urn:microsoft.com/office/officeart/2005/8/layout/matrix1"/>
    <dgm:cxn modelId="{6E10CF09-EA2D-4E5B-B3A8-9C3FDD2673BD}" type="presOf" srcId="{AEE54770-FD59-48D3-B07C-CCDB3146BB6E}" destId="{C1515156-6367-4A27-BB36-AEC8222D4069}" srcOrd="0" destOrd="0" presId="urn:microsoft.com/office/officeart/2005/8/layout/matrix1"/>
    <dgm:cxn modelId="{6D91BC0D-5F41-4C2A-9668-02F6D3F5E082}" type="presOf" srcId="{AEE54770-FD59-48D3-B07C-CCDB3146BB6E}" destId="{E75154B0-49F0-46CE-AE3A-2D8EE8301605}" srcOrd="1" destOrd="0" presId="urn:microsoft.com/office/officeart/2005/8/layout/matrix1"/>
    <dgm:cxn modelId="{6A0E7416-4F2A-4921-BAEE-4C120987EAFF}" type="presOf" srcId="{44D2DADD-EEC8-417B-A205-A7AD58640E88}" destId="{04C691E2-F932-44C1-8022-02E12561418A}" srcOrd="1" destOrd="0" presId="urn:microsoft.com/office/officeart/2005/8/layout/matrix1"/>
    <dgm:cxn modelId="{02F09917-04EC-47B2-8F4B-C2DE5578B9BB}" type="presOf" srcId="{FBB5E01B-8598-4E87-A904-AD7472F08C0D}" destId="{56E811DC-2DB0-41BC-8CC4-824ECE686CC4}" srcOrd="1" destOrd="0" presId="urn:microsoft.com/office/officeart/2005/8/layout/matrix1"/>
    <dgm:cxn modelId="{B7B08122-DA91-45F7-8ECC-3C36630E6BF1}" type="presOf" srcId="{03A995E6-B9F9-4623-B89E-92F9D2DED075}" destId="{F62903C0-E2A8-44CB-AA31-57F949FA4F59}" srcOrd="0" destOrd="0" presId="urn:microsoft.com/office/officeart/2005/8/layout/matrix1"/>
    <dgm:cxn modelId="{1EE37628-3FDD-489C-9E1F-612C46A7B2D2}" type="presOf" srcId="{E52A5279-6941-4422-AD0F-9790ABC626D2}" destId="{26F65691-5161-4C58-A278-D38B98F043A4}" srcOrd="0" destOrd="0" presId="urn:microsoft.com/office/officeart/2005/8/layout/matrix1"/>
    <dgm:cxn modelId="{428A1933-24BC-4006-9284-67E3B8746807}" type="presOf" srcId="{FBB5E01B-8598-4E87-A904-AD7472F08C0D}" destId="{109DC4FD-979A-49AD-ADAD-31E2A3FEC57C}" srcOrd="0" destOrd="0" presId="urn:microsoft.com/office/officeart/2005/8/layout/matrix1"/>
    <dgm:cxn modelId="{9BB4B93A-3EBA-43E1-8EAE-F2611999BC4E}" srcId="{E52A5279-6941-4422-AD0F-9790ABC626D2}" destId="{03A995E6-B9F9-4623-B89E-92F9D2DED075}" srcOrd="1" destOrd="0" parTransId="{3F0FDD60-EB83-4AFD-B958-199DF8A66FB3}" sibTransId="{71211B8B-7D5C-4C07-831A-50742D0C6E41}"/>
    <dgm:cxn modelId="{BE873966-2299-4DD3-801E-8FA6146339EF}" srcId="{E52A5279-6941-4422-AD0F-9790ABC626D2}" destId="{44D2DADD-EEC8-417B-A205-A7AD58640E88}" srcOrd="3" destOrd="0" parTransId="{43E737FB-F34D-4BDE-B7D0-8C64D761968B}" sibTransId="{152D92AB-3B8C-4FF4-B69A-7DDC39DDB650}"/>
    <dgm:cxn modelId="{BED6919B-B4E5-4F51-A6BB-4440F75CA81E}" type="presOf" srcId="{44D2DADD-EEC8-417B-A205-A7AD58640E88}" destId="{47BDA1C8-B225-40B4-AC9A-DCF1CD615793}" srcOrd="0" destOrd="0" presId="urn:microsoft.com/office/officeart/2005/8/layout/matrix1"/>
    <dgm:cxn modelId="{1C957ABF-BA92-4D4A-BE3B-8A9D129F0367}" srcId="{E52A5279-6941-4422-AD0F-9790ABC626D2}" destId="{AEE54770-FD59-48D3-B07C-CCDB3146BB6E}" srcOrd="2" destOrd="0" parTransId="{DB3AB6C3-34D4-4C3E-942D-77307F81846E}" sibTransId="{53A739D7-28BA-4B98-99ED-4591685FD069}"/>
    <dgm:cxn modelId="{EE8BDBE3-AD56-4B32-B001-43F58429F165}" srcId="{E52A5279-6941-4422-AD0F-9790ABC626D2}" destId="{FBB5E01B-8598-4E87-A904-AD7472F08C0D}" srcOrd="0" destOrd="0" parTransId="{FA2DBFCD-F94A-48C6-92F6-EE9A7359DA59}" sibTransId="{385A1707-4DCA-49DA-9158-D70CD307127D}"/>
    <dgm:cxn modelId="{54FD0DF4-F3F6-467D-8CC0-D9F73A4AB987}" type="presOf" srcId="{03A995E6-B9F9-4623-B89E-92F9D2DED075}" destId="{1F0EF9A7-E6D1-4EC4-BB2D-47EEC701BB79}" srcOrd="1" destOrd="0" presId="urn:microsoft.com/office/officeart/2005/8/layout/matrix1"/>
    <dgm:cxn modelId="{13E5C1BC-C8E7-44B1-93F1-1B852889C41E}" type="presParOf" srcId="{BA10886C-AB11-4753-A6C9-3FF5054D3ED9}" destId="{901481E0-9FB6-4FC7-9CE1-DC8D3752EB08}" srcOrd="0" destOrd="0" presId="urn:microsoft.com/office/officeart/2005/8/layout/matrix1"/>
    <dgm:cxn modelId="{106D286C-80F7-47EE-BF98-90BE41F88A9A}" type="presParOf" srcId="{901481E0-9FB6-4FC7-9CE1-DC8D3752EB08}" destId="{109DC4FD-979A-49AD-ADAD-31E2A3FEC57C}" srcOrd="0" destOrd="0" presId="urn:microsoft.com/office/officeart/2005/8/layout/matrix1"/>
    <dgm:cxn modelId="{18599043-6FCD-4D38-849C-BD4B29F21BAE}" type="presParOf" srcId="{901481E0-9FB6-4FC7-9CE1-DC8D3752EB08}" destId="{56E811DC-2DB0-41BC-8CC4-824ECE686CC4}" srcOrd="1" destOrd="0" presId="urn:microsoft.com/office/officeart/2005/8/layout/matrix1"/>
    <dgm:cxn modelId="{C0DF9739-F657-41BA-B84C-EF29B751411C}" type="presParOf" srcId="{901481E0-9FB6-4FC7-9CE1-DC8D3752EB08}" destId="{F62903C0-E2A8-44CB-AA31-57F949FA4F59}" srcOrd="2" destOrd="0" presId="urn:microsoft.com/office/officeart/2005/8/layout/matrix1"/>
    <dgm:cxn modelId="{9C107ADA-00DA-4B63-B646-3FDD65804D31}" type="presParOf" srcId="{901481E0-9FB6-4FC7-9CE1-DC8D3752EB08}" destId="{1F0EF9A7-E6D1-4EC4-BB2D-47EEC701BB79}" srcOrd="3" destOrd="0" presId="urn:microsoft.com/office/officeart/2005/8/layout/matrix1"/>
    <dgm:cxn modelId="{99E1EA33-E852-4710-B33E-25949B73DE5C}" type="presParOf" srcId="{901481E0-9FB6-4FC7-9CE1-DC8D3752EB08}" destId="{C1515156-6367-4A27-BB36-AEC8222D4069}" srcOrd="4" destOrd="0" presId="urn:microsoft.com/office/officeart/2005/8/layout/matrix1"/>
    <dgm:cxn modelId="{314614E8-8956-46B3-97D7-E3E8A949C93C}" type="presParOf" srcId="{901481E0-9FB6-4FC7-9CE1-DC8D3752EB08}" destId="{E75154B0-49F0-46CE-AE3A-2D8EE8301605}" srcOrd="5" destOrd="0" presId="urn:microsoft.com/office/officeart/2005/8/layout/matrix1"/>
    <dgm:cxn modelId="{9BE73604-47B6-4165-8A63-FA9B11D24CC5}" type="presParOf" srcId="{901481E0-9FB6-4FC7-9CE1-DC8D3752EB08}" destId="{47BDA1C8-B225-40B4-AC9A-DCF1CD615793}" srcOrd="6" destOrd="0" presId="urn:microsoft.com/office/officeart/2005/8/layout/matrix1"/>
    <dgm:cxn modelId="{1C00ACD1-FF2F-4B8F-ADF3-7535C8C20432}" type="presParOf" srcId="{901481E0-9FB6-4FC7-9CE1-DC8D3752EB08}" destId="{04C691E2-F932-44C1-8022-02E12561418A}" srcOrd="7" destOrd="0" presId="urn:microsoft.com/office/officeart/2005/8/layout/matrix1"/>
    <dgm:cxn modelId="{1788A03D-0AAB-4DB3-9378-046255CDAA39}" type="presParOf" srcId="{BA10886C-AB11-4753-A6C9-3FF5054D3ED9}" destId="{26F65691-5161-4C58-A278-D38B98F043A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9DC4FD-979A-49AD-ADAD-31E2A3FEC57C}">
      <dsp:nvSpPr>
        <dsp:cNvPr id="0" name=""/>
        <dsp:cNvSpPr/>
      </dsp:nvSpPr>
      <dsp:spPr>
        <a:xfrm rot="16200000">
          <a:off x="449648" y="-449648"/>
          <a:ext cx="2626497" cy="3525794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0" tIns="320040" rIns="320040" bIns="32004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Background</a:t>
          </a:r>
        </a:p>
      </dsp:txBody>
      <dsp:txXfrm rot="5400000">
        <a:off x="0" y="0"/>
        <a:ext cx="3525794" cy="1969873"/>
      </dsp:txXfrm>
    </dsp:sp>
    <dsp:sp modelId="{F62903C0-E2A8-44CB-AA31-57F949FA4F59}">
      <dsp:nvSpPr>
        <dsp:cNvPr id="0" name=""/>
        <dsp:cNvSpPr/>
      </dsp:nvSpPr>
      <dsp:spPr>
        <a:xfrm>
          <a:off x="3525794" y="0"/>
          <a:ext cx="3525794" cy="262649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0" tIns="320040" rIns="320040" bIns="32004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Russia</a:t>
          </a:r>
        </a:p>
      </dsp:txBody>
      <dsp:txXfrm>
        <a:off x="3525794" y="0"/>
        <a:ext cx="3525794" cy="1969873"/>
      </dsp:txXfrm>
    </dsp:sp>
    <dsp:sp modelId="{C1515156-6367-4A27-BB36-AEC8222D4069}">
      <dsp:nvSpPr>
        <dsp:cNvPr id="0" name=""/>
        <dsp:cNvSpPr/>
      </dsp:nvSpPr>
      <dsp:spPr>
        <a:xfrm rot="10800000">
          <a:off x="0" y="2626497"/>
          <a:ext cx="3525794" cy="2626497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0" tIns="320040" rIns="320040" bIns="32004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How to train?</a:t>
          </a:r>
        </a:p>
      </dsp:txBody>
      <dsp:txXfrm rot="10800000">
        <a:off x="0" y="3283121"/>
        <a:ext cx="3525794" cy="1969873"/>
      </dsp:txXfrm>
    </dsp:sp>
    <dsp:sp modelId="{47BDA1C8-B225-40B4-AC9A-DCF1CD615793}">
      <dsp:nvSpPr>
        <dsp:cNvPr id="0" name=""/>
        <dsp:cNvSpPr/>
      </dsp:nvSpPr>
      <dsp:spPr>
        <a:xfrm rot="5400000">
          <a:off x="3975443" y="2176849"/>
          <a:ext cx="2626497" cy="3525794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040" tIns="320040" rIns="320040" bIns="32004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Bachelor degree</a:t>
          </a:r>
        </a:p>
      </dsp:txBody>
      <dsp:txXfrm rot="-5400000">
        <a:off x="3525795" y="3283121"/>
        <a:ext cx="3525794" cy="1969873"/>
      </dsp:txXfrm>
    </dsp:sp>
    <dsp:sp modelId="{26F65691-5161-4C58-A278-D38B98F043A4}">
      <dsp:nvSpPr>
        <dsp:cNvPr id="0" name=""/>
        <dsp:cNvSpPr/>
      </dsp:nvSpPr>
      <dsp:spPr>
        <a:xfrm>
          <a:off x="1974124" y="1706606"/>
          <a:ext cx="3103340" cy="1839782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Motivation</a:t>
          </a:r>
        </a:p>
      </dsp:txBody>
      <dsp:txXfrm>
        <a:off x="2063935" y="1796417"/>
        <a:ext cx="2923718" cy="1660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38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69A61-B561-4FDC-1910-EC6CEE665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FEE2B8-969B-50BA-8754-8EDDE76C01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1413E5-A6EC-0ACF-33B1-4D6DB291E3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9E868-24E7-4F5A-7701-B97C69D814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69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322D9-E989-2F93-386C-F08D17CE0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F7B841-858C-A565-D5E4-CFF23FB9EA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18A1AF-E984-8672-E67D-A121F2524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8023CE-96A2-0A24-F41E-14A7783BCE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03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4D2572C-3573-4BEC-8411-A61FD1E31D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223" y="-2045122"/>
            <a:ext cx="16093126" cy="1075021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2912DC5-B5D9-440B-9BBF-D80DD6E437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146" y="393737"/>
            <a:ext cx="2870108" cy="133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86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  <p:extLst>
      <p:ext uri="{BB962C8B-B14F-4D97-AF65-F5344CB8AC3E}">
        <p14:creationId xmlns:p14="http://schemas.microsoft.com/office/powerpoint/2010/main" val="314191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0.1616.ro/media/2/2621/33238/20647952/1/1647686069-352.jpg?width=770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europa.eu/esco/occupation/262f21a3-ae78-46f4-a5f9-5a1f502caa9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BC332B6-9943-429F-B6B7-EC2E07B905D2}"/>
              </a:ext>
            </a:extLst>
          </p:cNvPr>
          <p:cNvSpPr txBox="1"/>
          <p:nvPr/>
        </p:nvSpPr>
        <p:spPr>
          <a:xfrm>
            <a:off x="3599644" y="2249496"/>
            <a:ext cx="7431113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40" dirty="0"/>
              <a:t>The Usage </a:t>
            </a:r>
            <a:r>
              <a:rPr lang="ro-RO" sz="3840" dirty="0"/>
              <a:t>o</a:t>
            </a:r>
            <a:r>
              <a:rPr lang="en-US" sz="3840" dirty="0"/>
              <a:t>f State-</a:t>
            </a:r>
            <a:r>
              <a:rPr lang="ro-RO" sz="3840" dirty="0"/>
              <a:t>o</a:t>
            </a:r>
            <a:r>
              <a:rPr lang="en-US" sz="3840" dirty="0"/>
              <a:t>f-</a:t>
            </a:r>
            <a:r>
              <a:rPr lang="ro-RO" sz="3840" dirty="0"/>
              <a:t>t</a:t>
            </a:r>
            <a:r>
              <a:rPr lang="en-US" sz="3840" dirty="0"/>
              <a:t>he-Art Simulators </a:t>
            </a:r>
            <a:r>
              <a:rPr lang="ro-RO" sz="3840" dirty="0"/>
              <a:t>i</a:t>
            </a:r>
            <a:r>
              <a:rPr lang="en-US" sz="3840" dirty="0"/>
              <a:t>n </a:t>
            </a:r>
            <a:r>
              <a:rPr lang="ro-RO" sz="3840" dirty="0"/>
              <a:t>t</a:t>
            </a:r>
            <a:r>
              <a:rPr lang="en-US" sz="3840" dirty="0"/>
              <a:t>he Formation </a:t>
            </a:r>
            <a:r>
              <a:rPr lang="ro-RO" sz="3840" dirty="0"/>
              <a:t>o</a:t>
            </a:r>
            <a:r>
              <a:rPr lang="en-US" sz="3840" dirty="0"/>
              <a:t>f Future Navy Officers</a:t>
            </a:r>
            <a:endParaRPr lang="de-DE" sz="384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7CAE819-A14F-4986-9679-1F5DF9A5A691}"/>
              </a:ext>
            </a:extLst>
          </p:cNvPr>
          <p:cNvSpPr txBox="1"/>
          <p:nvPr/>
        </p:nvSpPr>
        <p:spPr>
          <a:xfrm>
            <a:off x="3817970" y="5712656"/>
            <a:ext cx="7399974" cy="2086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4320" dirty="0" err="1"/>
              <a:t>Lt.commander</a:t>
            </a:r>
            <a:r>
              <a:rPr lang="ro-RO" sz="4320" dirty="0"/>
              <a:t>(N) Ovidiu Cristea</a:t>
            </a:r>
            <a:endParaRPr lang="en-US" sz="4320" dirty="0"/>
          </a:p>
          <a:p>
            <a:r>
              <a:rPr lang="en-US" sz="4320" dirty="0"/>
              <a:t>Col. Catalin Popa</a:t>
            </a:r>
          </a:p>
          <a:p>
            <a:r>
              <a:rPr lang="en-US" sz="4320" dirty="0"/>
              <a:t>Lt. (N) Silviu-Nicolae Popa</a:t>
            </a:r>
            <a:endParaRPr lang="de-DE" sz="4320" dirty="0"/>
          </a:p>
        </p:txBody>
      </p:sp>
    </p:spTree>
    <p:extLst>
      <p:ext uri="{BB962C8B-B14F-4D97-AF65-F5344CB8AC3E}">
        <p14:creationId xmlns:p14="http://schemas.microsoft.com/office/powerpoint/2010/main" val="5049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ocean&#10;&#10;AI-generated content may be incorrect.">
            <a:extLst>
              <a:ext uri="{FF2B5EF4-FFF2-40B4-BE49-F238E27FC236}">
                <a16:creationId xmlns:a16="http://schemas.microsoft.com/office/drawing/2014/main" id="{DF3508E4-2052-9D2A-9C4B-F2C02477F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567" y="1777027"/>
            <a:ext cx="9547741" cy="5716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449D37-04AB-3255-92AA-B2B9A2F1A167}"/>
              </a:ext>
            </a:extLst>
          </p:cNvPr>
          <p:cNvSpPr txBox="1"/>
          <p:nvPr/>
        </p:nvSpPr>
        <p:spPr>
          <a:xfrm>
            <a:off x="2971800" y="7677318"/>
            <a:ext cx="10327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https://i0.1616.ro/media/2/2621/33238/20647952/1/1647686069-352.jpg?width=770</a:t>
            </a:r>
            <a:r>
              <a:rPr lang="ro-RO" dirty="0"/>
              <a:t>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0C3658-7B78-D551-844C-53DF606873D3}"/>
              </a:ext>
            </a:extLst>
          </p:cNvPr>
          <p:cNvSpPr txBox="1"/>
          <p:nvPr/>
        </p:nvSpPr>
        <p:spPr>
          <a:xfrm>
            <a:off x="4211053" y="613611"/>
            <a:ext cx="6268452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Drifting mines in the Black Sea</a:t>
            </a:r>
          </a:p>
        </p:txBody>
      </p:sp>
    </p:spTree>
    <p:extLst>
      <p:ext uri="{BB962C8B-B14F-4D97-AF65-F5344CB8AC3E}">
        <p14:creationId xmlns:p14="http://schemas.microsoft.com/office/powerpoint/2010/main" val="1921268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49617"/>
            <a:ext cx="109400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Engine Room Simulator (ERS TechSim 9)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1912025"/>
            <a:ext cx="1630323" cy="1306949"/>
          </a:xfrm>
          <a:prstGeom prst="roundRect">
            <a:avLst>
              <a:gd name="adj" fmla="val 2603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467" y="2366129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650927" y="21388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Familiarization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2650927" y="2629257"/>
            <a:ext cx="404502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Basic systems and controls introduction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2537460" y="3203734"/>
            <a:ext cx="11185803" cy="15240"/>
          </a:xfrm>
          <a:prstGeom prst="roundRect">
            <a:avLst>
              <a:gd name="adj" fmla="val 223256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793790" y="3332321"/>
            <a:ext cx="3260646" cy="1306949"/>
          </a:xfrm>
          <a:prstGeom prst="roundRect">
            <a:avLst>
              <a:gd name="adj" fmla="val 2603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569" y="3786426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281249" y="35591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Standard Operations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4281249" y="4049554"/>
            <a:ext cx="436054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Routine procedures and maintenance tasks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4167783" y="4624030"/>
            <a:ext cx="9555480" cy="15240"/>
          </a:xfrm>
          <a:prstGeom prst="roundRect">
            <a:avLst>
              <a:gd name="adj" fmla="val 223256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793790" y="4752618"/>
            <a:ext cx="4890968" cy="1306949"/>
          </a:xfrm>
          <a:prstGeom prst="roundRect">
            <a:avLst>
              <a:gd name="adj" fmla="val 2603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790" y="5206722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5911572" y="4979432"/>
            <a:ext cx="28716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Advanced Operations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5911572" y="5469850"/>
            <a:ext cx="45181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Complex scenarios and emergency response</a:t>
            </a:r>
            <a:endParaRPr lang="en-US" sz="1750" dirty="0"/>
          </a:p>
        </p:txBody>
      </p:sp>
      <p:sp>
        <p:nvSpPr>
          <p:cNvPr id="17" name="Shape 12"/>
          <p:cNvSpPr/>
          <p:nvPr/>
        </p:nvSpPr>
        <p:spPr>
          <a:xfrm>
            <a:off x="5798106" y="6044327"/>
            <a:ext cx="7925157" cy="15240"/>
          </a:xfrm>
          <a:prstGeom prst="roundRect">
            <a:avLst>
              <a:gd name="adj" fmla="val 223256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3"/>
          <p:cNvSpPr/>
          <p:nvPr/>
        </p:nvSpPr>
        <p:spPr>
          <a:xfrm>
            <a:off x="793790" y="6172914"/>
            <a:ext cx="6521410" cy="1306949"/>
          </a:xfrm>
          <a:prstGeom prst="roundRect">
            <a:avLst>
              <a:gd name="adj" fmla="val 2603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011" y="6666786"/>
            <a:ext cx="318968" cy="318968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542014" y="63997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Watchkeeping</a:t>
            </a:r>
            <a:endParaRPr lang="en-US" sz="2200" dirty="0"/>
          </a:p>
        </p:txBody>
      </p:sp>
      <p:sp>
        <p:nvSpPr>
          <p:cNvPr id="21" name="Text 15"/>
          <p:cNvSpPr/>
          <p:nvPr/>
        </p:nvSpPr>
        <p:spPr>
          <a:xfrm>
            <a:off x="7542014" y="6890147"/>
            <a:ext cx="422945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Sustained monitoring and troubleshooting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9306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Lessons Learned &amp; Future Needs (ERS)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535341" y="2450783"/>
            <a:ext cx="30480" cy="5085636"/>
          </a:xfrm>
          <a:prstGeom prst="roundRect">
            <a:avLst>
              <a:gd name="adj" fmla="val 111628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760012" y="2690693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6280190" y="245078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60" y="2493288"/>
            <a:ext cx="340162" cy="42529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669411" y="2528649"/>
            <a:ext cx="3404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Modern Threat Scenarios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7669411" y="3019068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Cyber-attacks and advanced damage control simulations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6760012" y="4075509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7"/>
          <p:cNvSpPr/>
          <p:nvPr/>
        </p:nvSpPr>
        <p:spPr>
          <a:xfrm>
            <a:off x="6280190" y="383559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260" y="3878104"/>
            <a:ext cx="340162" cy="42529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669411" y="3913465"/>
            <a:ext cx="345269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Extended Watch Training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7669411" y="4403884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4-hour realistic shifts to build endurance</a:t>
            </a:r>
            <a:endParaRPr lang="en-US" sz="1750" dirty="0"/>
          </a:p>
        </p:txBody>
      </p:sp>
      <p:sp>
        <p:nvSpPr>
          <p:cNvPr id="15" name="Shape 10"/>
          <p:cNvSpPr/>
          <p:nvPr/>
        </p:nvSpPr>
        <p:spPr>
          <a:xfrm>
            <a:off x="6760012" y="5460325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1"/>
          <p:cNvSpPr/>
          <p:nvPr/>
        </p:nvSpPr>
        <p:spPr>
          <a:xfrm>
            <a:off x="6280190" y="522041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260" y="5262920"/>
            <a:ext cx="340162" cy="42529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669411" y="52982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Joint Training</a:t>
            </a:r>
            <a:endParaRPr lang="en-US" sz="2200" dirty="0"/>
          </a:p>
        </p:txBody>
      </p:sp>
      <p:sp>
        <p:nvSpPr>
          <p:cNvPr id="19" name="Text 13"/>
          <p:cNvSpPr/>
          <p:nvPr/>
        </p:nvSpPr>
        <p:spPr>
          <a:xfrm>
            <a:off x="7669411" y="5788700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Active crews working alongside students</a:t>
            </a:r>
            <a:endParaRPr lang="en-US" sz="1750" dirty="0"/>
          </a:p>
        </p:txBody>
      </p:sp>
      <p:sp>
        <p:nvSpPr>
          <p:cNvPr id="20" name="Shape 14"/>
          <p:cNvSpPr/>
          <p:nvPr/>
        </p:nvSpPr>
        <p:spPr>
          <a:xfrm>
            <a:off x="6760012" y="6845141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5"/>
          <p:cNvSpPr/>
          <p:nvPr/>
        </p:nvSpPr>
        <p:spPr>
          <a:xfrm>
            <a:off x="6280190" y="660523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5260" y="6647736"/>
            <a:ext cx="340162" cy="425291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669411" y="66830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Remote Access</a:t>
            </a:r>
            <a:endParaRPr lang="en-US" sz="2200" dirty="0"/>
          </a:p>
        </p:txBody>
      </p:sp>
      <p:sp>
        <p:nvSpPr>
          <p:cNvPr id="24" name="Text 17"/>
          <p:cNvSpPr/>
          <p:nvPr/>
        </p:nvSpPr>
        <p:spPr>
          <a:xfrm>
            <a:off x="7669411" y="7173516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Training capabilities for cadets at sea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7064" y="351190"/>
            <a:ext cx="949166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GMDSS Communications Simulator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601285" y="12867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Integrated System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601285" y="186792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Incorporated into ISSS bridges for comprehensive training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601285" y="243490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SAILOR 4000/5000/6000 variants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601285" y="287710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Standard maritime radio equipment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601285" y="331929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Satellite communication systems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615695" y="1286783"/>
            <a:ext cx="28677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Training Focus Areas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615695" y="186792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Comprehensive communication competency development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615695" y="243490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Equipment operation protocols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615695" y="287710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Standard communication procedures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615695" y="331929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Search and rescue coordination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615695" y="376149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Emergency message handling</a:t>
            </a:r>
            <a:endParaRPr lang="en-US" sz="175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8EE46C-9D8E-E2FF-8E74-105CAB63B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117" y="4254490"/>
            <a:ext cx="8366166" cy="39751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27264"/>
            <a:ext cx="764095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Inland Navigation Simulator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989552"/>
            <a:ext cx="4120753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8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1436489" y="60213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Virtual Decks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6511766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Training stations for multiple simultaneous exercises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5254704" y="4989552"/>
            <a:ext cx="4120872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</a:t>
            </a:r>
            <a:endParaRPr lang="en-US" sz="5850" dirty="0"/>
          </a:p>
        </p:txBody>
      </p:sp>
      <p:sp>
        <p:nvSpPr>
          <p:cNvPr id="8" name="Text 5"/>
          <p:cNvSpPr/>
          <p:nvPr/>
        </p:nvSpPr>
        <p:spPr>
          <a:xfrm>
            <a:off x="5897523" y="60213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Main Deck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254704" y="6511766"/>
            <a:ext cx="41208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Primary training station with full controls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9715738" y="4989552"/>
            <a:ext cx="4120753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100%</a:t>
            </a:r>
            <a:endParaRPr lang="en-US" sz="5850" dirty="0"/>
          </a:p>
        </p:txBody>
      </p:sp>
      <p:sp>
        <p:nvSpPr>
          <p:cNvPr id="11" name="Text 8"/>
          <p:cNvSpPr/>
          <p:nvPr/>
        </p:nvSpPr>
        <p:spPr>
          <a:xfrm>
            <a:off x="10358438" y="60213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ES-QIN Compliance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715738" y="6511766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Meets European Standards for Qualification in Inland Navigation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CE546-E271-85B2-A06C-5A41EE743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F9627F7-E9AE-F9E4-EC6D-BA2AB682F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995"/>
            <a:ext cx="13728031" cy="820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09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666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Lessons Learned &amp; Future Needs (Inland Navigation)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33066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System Integration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797022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Implement WAIS and ATIS technologies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53091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33066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Modern Threats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797022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Add mines, drones, and jamming scenarios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91941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9406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Tactical Connection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6431042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Link with military combat simulators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614529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9406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Realistic Shifts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6431042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4-hour watch simulation for endurance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75679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3996" y="954405"/>
            <a:ext cx="7608808" cy="2055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3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Focused Training: Radar/ARPA &amp; ECDIS Simulators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253996" y="3339346"/>
            <a:ext cx="7608808" cy="3935730"/>
          </a:xfrm>
          <a:prstGeom prst="roundRect">
            <a:avLst>
              <a:gd name="adj" fmla="val 83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261616" y="3346966"/>
            <a:ext cx="7592735" cy="62924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482001" y="3486150"/>
            <a:ext cx="2088118" cy="350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System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9016365" y="3486150"/>
            <a:ext cx="2084308" cy="350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Current Capabilities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11546919" y="3486150"/>
            <a:ext cx="2088118" cy="350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Improvement Needs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6261616" y="3976211"/>
            <a:ext cx="7592735" cy="98012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6482001" y="4115395"/>
            <a:ext cx="2088118" cy="350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Radar/ARPA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9016365" y="4115395"/>
            <a:ext cx="2084308" cy="701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Navigation and collision avoidance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11546919" y="4115395"/>
            <a:ext cx="2088118" cy="701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Threat scenarios, EW countermeasures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6261616" y="4956334"/>
            <a:ext cx="7592735" cy="133100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482001" y="5095518"/>
            <a:ext cx="2088118" cy="350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ECDIS</a:t>
            </a:r>
            <a:endParaRPr lang="en-US" sz="1700" dirty="0"/>
          </a:p>
        </p:txBody>
      </p:sp>
      <p:sp>
        <p:nvSpPr>
          <p:cNvPr id="15" name="Text 12"/>
          <p:cNvSpPr/>
          <p:nvPr/>
        </p:nvSpPr>
        <p:spPr>
          <a:xfrm>
            <a:off x="9016365" y="5095518"/>
            <a:ext cx="2084308" cy="701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Type-specific certification training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11546919" y="5095518"/>
            <a:ext cx="2088118" cy="10526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WECDIS development, real case studies</a:t>
            </a:r>
            <a:endParaRPr lang="en-US" sz="1700" dirty="0"/>
          </a:p>
        </p:txBody>
      </p:sp>
      <p:sp>
        <p:nvSpPr>
          <p:cNvPr id="17" name="Shape 14"/>
          <p:cNvSpPr/>
          <p:nvPr/>
        </p:nvSpPr>
        <p:spPr>
          <a:xfrm>
            <a:off x="6261616" y="6287333"/>
            <a:ext cx="7592735" cy="98012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6482001" y="6426518"/>
            <a:ext cx="2088118" cy="350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Integrations</a:t>
            </a:r>
            <a:endParaRPr lang="en-US" sz="1700" dirty="0"/>
          </a:p>
        </p:txBody>
      </p:sp>
      <p:sp>
        <p:nvSpPr>
          <p:cNvPr id="19" name="Text 16"/>
          <p:cNvSpPr/>
          <p:nvPr/>
        </p:nvSpPr>
        <p:spPr>
          <a:xfrm>
            <a:off x="9016365" y="6426518"/>
            <a:ext cx="2084308" cy="350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Basic data exchange</a:t>
            </a:r>
            <a:endParaRPr lang="en-US" sz="1700" dirty="0"/>
          </a:p>
        </p:txBody>
      </p:sp>
      <p:sp>
        <p:nvSpPr>
          <p:cNvPr id="20" name="Text 17"/>
          <p:cNvSpPr/>
          <p:nvPr/>
        </p:nvSpPr>
        <p:spPr>
          <a:xfrm>
            <a:off x="11546919" y="6426518"/>
            <a:ext cx="2088118" cy="701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LINK22 and tactical data sharing</a:t>
            </a:r>
            <a:endParaRPr lang="en-US" sz="17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9306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Action Speed Tactical Trainer (ASTT) PROTEUS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45078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60" y="2493288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7306" y="2528649"/>
            <a:ext cx="330553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NATO Standard Training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017306" y="301906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Tactics, Operations &amp; Strategy per alliance requirements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6280190" y="383559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260" y="3878104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017306" y="3913465"/>
            <a:ext cx="30724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Collective CIC Training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017306" y="4403884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Supports up to 6 ships for coordinated exercises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6280190" y="522041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260" y="5305425"/>
            <a:ext cx="340162" cy="34016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017306" y="5298281"/>
            <a:ext cx="36362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Comprehensive Simulation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017306" y="578870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Platforms, sensors, weapons using unclassified procedures</a:t>
            </a:r>
            <a:endParaRPr lang="en-US" sz="1750" dirty="0"/>
          </a:p>
        </p:txBody>
      </p:sp>
      <p:sp>
        <p:nvSpPr>
          <p:cNvPr id="16" name="Shape 10"/>
          <p:cNvSpPr/>
          <p:nvPr/>
        </p:nvSpPr>
        <p:spPr>
          <a:xfrm>
            <a:off x="6280190" y="660523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1"/>
          <p:cNvSpPr/>
          <p:nvPr/>
        </p:nvSpPr>
        <p:spPr>
          <a:xfrm>
            <a:off x="6365260" y="664773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ro-RO" sz="26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x</a:t>
            </a:r>
            <a:endParaRPr lang="en-US" sz="2650" dirty="0"/>
          </a:p>
        </p:txBody>
      </p:sp>
      <p:sp>
        <p:nvSpPr>
          <p:cNvPr id="18" name="Text 12"/>
          <p:cNvSpPr/>
          <p:nvPr/>
        </p:nvSpPr>
        <p:spPr>
          <a:xfrm>
            <a:off x="7017306" y="6683097"/>
            <a:ext cx="357747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Tactical Skill Development</a:t>
            </a:r>
            <a:endParaRPr lang="en-US" sz="2200" dirty="0"/>
          </a:p>
        </p:txBody>
      </p:sp>
      <p:sp>
        <p:nvSpPr>
          <p:cNvPr id="19" name="Text 13"/>
          <p:cNvSpPr/>
          <p:nvPr/>
        </p:nvSpPr>
        <p:spPr>
          <a:xfrm>
            <a:off x="7017306" y="717351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Sensor operation, weapons handling, command decisions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98640"/>
            <a:ext cx="129092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Lessons Learned &amp; Future Needs (ASTT Proteus)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61047"/>
            <a:ext cx="4158615" cy="25702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514737"/>
            <a:ext cx="350746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Modern Threats Modeling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00515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Drones, mines, electronic warfare scenarios needed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661047"/>
            <a:ext cx="4158615" cy="25702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514737"/>
            <a:ext cx="41061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Shift Training Implementation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600515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4-hour watch simulations for endurance and realism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661047"/>
            <a:ext cx="4158615" cy="257020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5147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Joint NATO Training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600515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Combined crews and cadets from alliance nations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82787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Introduction</a:t>
            </a:r>
          </a:p>
          <a:p>
            <a:pPr marL="0" indent="0" algn="l">
              <a:lnSpc>
                <a:spcPts val="5550"/>
              </a:lnSpc>
              <a:buNone/>
            </a:pPr>
            <a:endParaRPr lang="en-US" sz="4400" dirty="0">
              <a:solidFill>
                <a:srgbClr val="3257B8"/>
              </a:solidFill>
              <a:latin typeface="Roboto Slab" pitchFamily="34" charset="0"/>
              <a:ea typeface="Roboto Slab" pitchFamily="34" charset="-122"/>
              <a:cs typeface="Roboto Slab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09757" y="6271617"/>
            <a:ext cx="130850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OC</a:t>
            </a:r>
            <a:endParaRPr lang="en-US" sz="750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CFE2114-6625-A55C-3FAF-94B8509378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0235573"/>
              </p:ext>
            </p:extLst>
          </p:nvPr>
        </p:nvGraphicFramePr>
        <p:xfrm>
          <a:off x="793790" y="2520777"/>
          <a:ext cx="7051589" cy="5252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42217"/>
            <a:ext cx="13042821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Anti-Submarine Warfare: STING RAY Torpedo Simulator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3358515"/>
            <a:ext cx="3134439" cy="313443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084" y="3358515"/>
            <a:ext cx="3134439" cy="3134439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6758" y="3358515"/>
            <a:ext cx="3134439" cy="3134439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4432" y="3358515"/>
            <a:ext cx="3134558" cy="313455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97368"/>
            <a:ext cx="1178254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Lessons Learned &amp; Future Needs (Sting Ray)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073122"/>
            <a:ext cx="293262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Current Configuration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65426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BAE Systems simulator for torpedo launch operators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22124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Configurable parameters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66344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Various target simulations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10563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Environmental condition settings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54783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Operational Launch Simulator program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99003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Includes sectioned torpedo model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30731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Improvement Needs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599521" y="365426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Extending capabilities and integration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422124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Helicopter ASW personnel training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599521" y="466344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Joint training exercises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7599521" y="510563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Real torpedo launch data integration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599521" y="554783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Sonar/propagation simulator connection</a:t>
            </a:r>
            <a:endParaRPr lang="en-US" sz="17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837724" y="3145512"/>
            <a:ext cx="2159079" cy="1357193"/>
          </a:xfrm>
          <a:prstGeom prst="roundRect">
            <a:avLst>
              <a:gd name="adj" fmla="val 26457"/>
            </a:avLst>
          </a:prstGeom>
          <a:solidFill>
            <a:srgbClr val="F3F3FF"/>
          </a:solidFill>
          <a:ln w="22860">
            <a:solidFill>
              <a:srgbClr val="2D4DF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748909" y="3613666"/>
            <a:ext cx="336590" cy="420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26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1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3236119" y="338482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Infantry Simulator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3236119" y="3880366"/>
            <a:ext cx="457985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Pistols, rifles, sniper rifles, grenade launchers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837724" y="4622363"/>
            <a:ext cx="4318278" cy="1357193"/>
          </a:xfrm>
          <a:prstGeom prst="roundRect">
            <a:avLst>
              <a:gd name="adj" fmla="val 26457"/>
            </a:avLst>
          </a:prstGeom>
          <a:solidFill>
            <a:srgbClr val="F3F3FF"/>
          </a:solidFill>
          <a:ln w="22860">
            <a:solidFill>
              <a:srgbClr val="018C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2828568" y="5090517"/>
            <a:ext cx="336590" cy="420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26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8"/>
          <p:cNvSpPr/>
          <p:nvPr/>
        </p:nvSpPr>
        <p:spPr>
          <a:xfrm>
            <a:off x="5395317" y="486167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Artillery Simulator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395317" y="5357217"/>
            <a:ext cx="498907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Large-caliber machine gun on motion platform</a:t>
            </a:r>
            <a:endParaRPr lang="en-US" sz="1850" dirty="0"/>
          </a:p>
        </p:txBody>
      </p:sp>
      <p:sp>
        <p:nvSpPr>
          <p:cNvPr id="13" name="Shape 11"/>
          <p:cNvSpPr/>
          <p:nvPr/>
        </p:nvSpPr>
        <p:spPr>
          <a:xfrm>
            <a:off x="837724" y="6099214"/>
            <a:ext cx="6477476" cy="1357193"/>
          </a:xfrm>
          <a:prstGeom prst="roundRect">
            <a:avLst>
              <a:gd name="adj" fmla="val 26457"/>
            </a:avLst>
          </a:prstGeom>
          <a:solidFill>
            <a:srgbClr val="F3F3FF"/>
          </a:solidFill>
          <a:ln w="22860">
            <a:solidFill>
              <a:srgbClr val="DA33B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3908107" y="6567368"/>
            <a:ext cx="336590" cy="420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26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3</a:t>
            </a:r>
            <a:endParaRPr lang="en-US" sz="2650" dirty="0"/>
          </a:p>
        </p:txBody>
      </p:sp>
      <p:sp>
        <p:nvSpPr>
          <p:cNvPr id="15" name="Text 13"/>
          <p:cNvSpPr/>
          <p:nvPr/>
        </p:nvSpPr>
        <p:spPr>
          <a:xfrm>
            <a:off x="7554516" y="633853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Realistic Physics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554516" y="6834068"/>
            <a:ext cx="392501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Ballistics, recoil, environmental factors</a:t>
            </a:r>
            <a:endParaRPr lang="en-US" sz="1850" dirty="0"/>
          </a:p>
        </p:txBody>
      </p:sp>
      <p:sp>
        <p:nvSpPr>
          <p:cNvPr id="17" name="Text 0"/>
          <p:cNvSpPr/>
          <p:nvPr/>
        </p:nvSpPr>
        <p:spPr>
          <a:xfrm>
            <a:off x="611065" y="483959"/>
            <a:ext cx="4418135" cy="2239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Complex of Shooting Simulators</a:t>
            </a:r>
          </a:p>
          <a:p>
            <a:pPr marL="0" indent="0" algn="l">
              <a:lnSpc>
                <a:spcPts val="4150"/>
              </a:lnSpc>
              <a:buNone/>
            </a:pPr>
            <a:r>
              <a:rPr lang="en-US" sz="3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(Infantry &amp; Artillery)</a:t>
            </a:r>
            <a:endParaRPr lang="en-US" sz="3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92C026-621B-8C7C-8106-BF4CD1015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8597" y="2326989"/>
            <a:ext cx="5131803" cy="28866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286CEF-FC45-F591-ED2C-7EC2E2B97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882" y="1198024"/>
            <a:ext cx="4448431" cy="261054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9111" y="577096"/>
            <a:ext cx="7678579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Case Study: Measuring ASTT Proteus Effectiveness</a:t>
            </a:r>
            <a:endParaRPr lang="en-US" sz="2650" dirty="0"/>
          </a:p>
        </p:txBody>
      </p:sp>
      <p:sp>
        <p:nvSpPr>
          <p:cNvPr id="4" name="Text 1"/>
          <p:cNvSpPr/>
          <p:nvPr/>
        </p:nvSpPr>
        <p:spPr>
          <a:xfrm>
            <a:off x="6219111" y="1699736"/>
            <a:ext cx="7678579" cy="449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35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20</a:t>
            </a:r>
            <a:endParaRPr lang="en-US" sz="3500" dirty="0"/>
          </a:p>
        </p:txBody>
      </p:sp>
      <p:sp>
        <p:nvSpPr>
          <p:cNvPr id="5" name="Text 2"/>
          <p:cNvSpPr/>
          <p:nvPr/>
        </p:nvSpPr>
        <p:spPr>
          <a:xfrm>
            <a:off x="9207818" y="2318861"/>
            <a:ext cx="1701165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Student Participants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6219111" y="2613065"/>
            <a:ext cx="7678579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After completing 3 simulator sessions</a:t>
            </a:r>
            <a:endParaRPr lang="en-US" sz="1050" dirty="0"/>
          </a:p>
        </p:txBody>
      </p:sp>
      <p:sp>
        <p:nvSpPr>
          <p:cNvPr id="7" name="Text 4"/>
          <p:cNvSpPr/>
          <p:nvPr/>
        </p:nvSpPr>
        <p:spPr>
          <a:xfrm>
            <a:off x="6219111" y="3306961"/>
            <a:ext cx="7678579" cy="449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35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30%</a:t>
            </a:r>
            <a:endParaRPr lang="en-US" sz="3500" dirty="0"/>
          </a:p>
        </p:txBody>
      </p:sp>
      <p:sp>
        <p:nvSpPr>
          <p:cNvPr id="8" name="Text 5"/>
          <p:cNvSpPr/>
          <p:nvPr/>
        </p:nvSpPr>
        <p:spPr>
          <a:xfrm>
            <a:off x="9153406" y="3926086"/>
            <a:ext cx="1809988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Situational Awareness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6219111" y="4220289"/>
            <a:ext cx="7678579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Average improvement in tactical awareness</a:t>
            </a:r>
            <a:endParaRPr lang="en-US" sz="1050" dirty="0"/>
          </a:p>
        </p:txBody>
      </p:sp>
      <p:sp>
        <p:nvSpPr>
          <p:cNvPr id="10" name="Text 7"/>
          <p:cNvSpPr/>
          <p:nvPr/>
        </p:nvSpPr>
        <p:spPr>
          <a:xfrm>
            <a:off x="6219111" y="4914186"/>
            <a:ext cx="7678579" cy="449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35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35%</a:t>
            </a:r>
            <a:endParaRPr lang="en-US" sz="3500" dirty="0"/>
          </a:p>
        </p:txBody>
      </p:sp>
      <p:sp>
        <p:nvSpPr>
          <p:cNvPr id="11" name="Text 8"/>
          <p:cNvSpPr/>
          <p:nvPr/>
        </p:nvSpPr>
        <p:spPr>
          <a:xfrm>
            <a:off x="9207818" y="5533311"/>
            <a:ext cx="1701165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Decision Speed</a:t>
            </a:r>
            <a:endParaRPr lang="en-US" sz="1300" dirty="0"/>
          </a:p>
        </p:txBody>
      </p:sp>
      <p:sp>
        <p:nvSpPr>
          <p:cNvPr id="12" name="Text 9"/>
          <p:cNvSpPr/>
          <p:nvPr/>
        </p:nvSpPr>
        <p:spPr>
          <a:xfrm>
            <a:off x="6219111" y="5827514"/>
            <a:ext cx="7678579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Faster tactical decisions under pressure</a:t>
            </a:r>
            <a:endParaRPr lang="en-US" sz="1050" dirty="0"/>
          </a:p>
        </p:txBody>
      </p:sp>
      <p:sp>
        <p:nvSpPr>
          <p:cNvPr id="13" name="Text 10"/>
          <p:cNvSpPr/>
          <p:nvPr/>
        </p:nvSpPr>
        <p:spPr>
          <a:xfrm>
            <a:off x="6219111" y="6521410"/>
            <a:ext cx="7678579" cy="449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35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100%</a:t>
            </a:r>
            <a:endParaRPr lang="en-US" sz="3500" dirty="0"/>
          </a:p>
        </p:txBody>
      </p:sp>
      <p:sp>
        <p:nvSpPr>
          <p:cNvPr id="14" name="Text 11"/>
          <p:cNvSpPr/>
          <p:nvPr/>
        </p:nvSpPr>
        <p:spPr>
          <a:xfrm>
            <a:off x="9079349" y="7140535"/>
            <a:ext cx="1957983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Weakness Identification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6219111" y="7434739"/>
            <a:ext cx="7678579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All previously unaware students discovered gaps</a:t>
            </a:r>
            <a:endParaRPr lang="en-US" sz="10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56348"/>
            <a:ext cx="813220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ro-RO" sz="4400" dirty="0" err="1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Conclusions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872972" y="304359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New Threats</a:t>
            </a:r>
            <a:endParaRPr lang="en-US" sz="2200" b="1" dirty="0"/>
          </a:p>
        </p:txBody>
      </p:sp>
      <p:sp>
        <p:nvSpPr>
          <p:cNvPr id="4" name="Text 2"/>
          <p:cNvSpPr/>
          <p:nvPr/>
        </p:nvSpPr>
        <p:spPr>
          <a:xfrm>
            <a:off x="837724" y="3539132"/>
            <a:ext cx="3851434" cy="939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Drones, mines, cyber-attacks</a:t>
            </a:r>
            <a:r>
              <a:rPr lang="ro-RO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</a:t>
            </a:r>
          </a:p>
          <a:p>
            <a:pPr marL="0" indent="0" algn="r">
              <a:lnSpc>
                <a:spcPts val="3000"/>
              </a:lnSpc>
              <a:buNone/>
            </a:pPr>
            <a:r>
              <a:rPr lang="ro-RO" sz="1850" dirty="0" err="1">
                <a:solidFill>
                  <a:srgbClr val="00002E"/>
                </a:solidFill>
                <a:latin typeface="PT Sans" pitchFamily="34" charset="0"/>
              </a:rPr>
              <a:t>Fake</a:t>
            </a:r>
            <a:r>
              <a:rPr lang="ro-RO" sz="1850" dirty="0">
                <a:solidFill>
                  <a:srgbClr val="00002E"/>
                </a:solidFill>
                <a:latin typeface="PT Sans" pitchFamily="34" charset="0"/>
              </a:rPr>
              <a:t>-narative/</a:t>
            </a:r>
            <a:r>
              <a:rPr lang="ro-RO" sz="1850" dirty="0" err="1">
                <a:solidFill>
                  <a:srgbClr val="00002E"/>
                </a:solidFill>
                <a:latin typeface="PT Sans" pitchFamily="34" charset="0"/>
              </a:rPr>
              <a:t>news</a:t>
            </a:r>
            <a:endParaRPr lang="en-US" sz="18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516" y="3183969"/>
            <a:ext cx="358140" cy="4476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1243" y="304359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Integration</a:t>
            </a:r>
            <a:endParaRPr lang="en-US" sz="2200" b="1" dirty="0"/>
          </a:p>
        </p:txBody>
      </p:sp>
      <p:sp>
        <p:nvSpPr>
          <p:cNvPr id="8" name="Text 4"/>
          <p:cNvSpPr/>
          <p:nvPr/>
        </p:nvSpPr>
        <p:spPr>
          <a:xfrm>
            <a:off x="9941243" y="3539133"/>
            <a:ext cx="385143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Connect different simulator types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4388" y="3569732"/>
            <a:ext cx="358140" cy="4476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41243" y="549009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EU Network</a:t>
            </a:r>
            <a:endParaRPr lang="en-US" sz="2200" b="1" dirty="0"/>
          </a:p>
        </p:txBody>
      </p:sp>
      <p:sp>
        <p:nvSpPr>
          <p:cNvPr id="12" name="Text 6"/>
          <p:cNvSpPr/>
          <p:nvPr/>
        </p:nvSpPr>
        <p:spPr>
          <a:xfrm>
            <a:off x="9941243" y="5985629"/>
            <a:ext cx="385143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Shared simulator database</a:t>
            </a:r>
            <a:endParaRPr lang="en-US" sz="18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8625" y="5780603"/>
            <a:ext cx="358140" cy="44767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72972" y="549009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Joint Training</a:t>
            </a:r>
            <a:endParaRPr lang="en-US" sz="2200" b="1" dirty="0"/>
          </a:p>
        </p:txBody>
      </p:sp>
      <p:sp>
        <p:nvSpPr>
          <p:cNvPr id="16" name="Text 8"/>
          <p:cNvSpPr/>
          <p:nvPr/>
        </p:nvSpPr>
        <p:spPr>
          <a:xfrm>
            <a:off x="837724" y="5985629"/>
            <a:ext cx="385143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Crews and students together</a:t>
            </a:r>
            <a:endParaRPr lang="en-US" sz="18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7753" y="5394841"/>
            <a:ext cx="358140" cy="4476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58679"/>
            <a:ext cx="7219474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Thank You For Your Attention</a:t>
            </a:r>
            <a:endParaRPr lang="en-US" sz="4000" dirty="0"/>
          </a:p>
        </p:txBody>
      </p:sp>
      <p:sp>
        <p:nvSpPr>
          <p:cNvPr id="5" name="Text 2"/>
          <p:cNvSpPr/>
          <p:nvPr/>
        </p:nvSpPr>
        <p:spPr>
          <a:xfrm>
            <a:off x="793790" y="2469688"/>
            <a:ext cx="7556421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Questions and feedback are welcome as we continue advancing officer training capabilities.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93790" y="4595693"/>
            <a:ext cx="2179796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Contact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793790" y="5036939"/>
            <a:ext cx="2179796" cy="1306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Reach our training department with inquiries about our simulator programmes.</a:t>
            </a:r>
            <a:endParaRPr lang="en-US" sz="16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851" y="4279702"/>
            <a:ext cx="2380178" cy="2380178"/>
          </a:xfrm>
          <a:prstGeom prst="rect">
            <a:avLst/>
          </a:prstGeom>
        </p:spPr>
      </p:pic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426" y="5135642"/>
            <a:ext cx="305395" cy="38171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068139" y="3568660"/>
            <a:ext cx="2282071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Demonstrations</a:t>
            </a:r>
            <a:endParaRPr lang="en-US" sz="2000" dirty="0"/>
          </a:p>
        </p:txBody>
      </p:sp>
      <p:sp>
        <p:nvSpPr>
          <p:cNvPr id="11" name="Text 6"/>
          <p:cNvSpPr/>
          <p:nvPr/>
        </p:nvSpPr>
        <p:spPr>
          <a:xfrm>
            <a:off x="6068139" y="4009906"/>
            <a:ext cx="2282071" cy="1306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Schedule a visit to observe our simulation training facilities in action.</a:t>
            </a:r>
            <a:endParaRPr lang="en-US" sz="16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851" y="4279702"/>
            <a:ext cx="2380178" cy="2380178"/>
          </a:xfrm>
          <a:prstGeom prst="rect">
            <a:avLst/>
          </a:prstGeom>
        </p:spPr>
      </p:pic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476" y="4639747"/>
            <a:ext cx="305395" cy="38171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068139" y="5622846"/>
            <a:ext cx="2282071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Partnerships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6068139" y="6064091"/>
            <a:ext cx="2282071" cy="1306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Explore collaboration opportunities to enhance naval training capabilities.</a:t>
            </a:r>
            <a:endParaRPr lang="en-US" sz="1600" dirty="0"/>
          </a:p>
        </p:txBody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1851" y="4279702"/>
            <a:ext cx="2380178" cy="2380178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5469" y="6061234"/>
            <a:ext cx="305395" cy="3817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94015"/>
            <a:ext cx="7556421" cy="1346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The Modern Training Imperative</a:t>
            </a:r>
            <a:endParaRPr lang="en-US" sz="42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363986"/>
            <a:ext cx="1077397" cy="12929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80722" y="2579370"/>
            <a:ext cx="2726293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Information Overload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7680722" y="3045143"/>
            <a:ext cx="6155888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Vast modern knowledge makes comprehensive learning difficult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3656886"/>
            <a:ext cx="1077397" cy="129290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80722" y="3872270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Knowledge Selection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7680722" y="4338042"/>
            <a:ext cx="6155888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Effective teaching requires careful content curation</a:t>
            </a:r>
            <a:endParaRPr lang="en-US" sz="16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4949785"/>
            <a:ext cx="1077397" cy="129290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80722" y="5165169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Rapid Global Change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7680722" y="5630942"/>
            <a:ext cx="6155888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Necessitates faster, predictive training improvements</a:t>
            </a:r>
            <a:endParaRPr lang="en-US" sz="16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190" y="6242685"/>
            <a:ext cx="1077397" cy="129290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680722" y="6458069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Virtual Practice</a:t>
            </a:r>
            <a:endParaRPr lang="en-US" sz="2100" dirty="0"/>
          </a:p>
        </p:txBody>
      </p:sp>
      <p:sp>
        <p:nvSpPr>
          <p:cNvPr id="15" name="Text 8"/>
          <p:cNvSpPr/>
          <p:nvPr/>
        </p:nvSpPr>
        <p:spPr>
          <a:xfrm>
            <a:off x="7680722" y="6923842"/>
            <a:ext cx="6155888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Simulators enable use of pre-release technologies</a:t>
            </a:r>
            <a:endParaRPr lang="en-US" sz="1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3781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Simulation: Elevating Naval Officer Training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29553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60" y="3338036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7306" y="3373398"/>
            <a:ext cx="289941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Modern vs Traditional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017306" y="4218146"/>
            <a:ext cx="289941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Contrasts classroom theory with hands-on simulator practice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10200203" y="329553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5274" y="3338036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937319" y="3373398"/>
            <a:ext cx="289941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Key Skill Development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937319" y="4218146"/>
            <a:ext cx="289941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Tactical decision-making, navigation, communications, weapons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6280190" y="576048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260" y="5802987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017306" y="5838349"/>
            <a:ext cx="352782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Virtual Reality Experience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017306" y="6328767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Immersive training environments for realistic skill acquisition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35261"/>
            <a:ext cx="979836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Global Standards in Naval Education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065139" y="2556986"/>
            <a:ext cx="30839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Academic Foundations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047405"/>
            <a:ext cx="435530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Math, Science, Oceanography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6041588" y="2960251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441" y="3084195"/>
            <a:ext cx="255151" cy="31896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481304" y="22976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Maritime Skills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481304" y="2788087"/>
            <a:ext cx="435530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Navigation, Seamanship, Watchkeeping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11" name="Shape 6"/>
          <p:cNvSpPr/>
          <p:nvPr/>
        </p:nvSpPr>
        <p:spPr>
          <a:xfrm>
            <a:off x="7549634" y="2732961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5487" y="2856905"/>
            <a:ext cx="255151" cy="31896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481304" y="3491151"/>
            <a:ext cx="33029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Technical &amp; Engineering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9481304" y="3981569"/>
            <a:ext cx="435530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Naval Eng., Damage Control, Weapons, Cyber</a:t>
            </a:r>
            <a:endParaRPr lang="en-US" sz="17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16" name="Shape 9"/>
          <p:cNvSpPr/>
          <p:nvPr/>
        </p:nvSpPr>
        <p:spPr>
          <a:xfrm>
            <a:off x="8667631" y="377035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3484" y="3894296"/>
            <a:ext cx="255151" cy="318968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9481304" y="50475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Tactics &amp; Strategy</a:t>
            </a:r>
            <a:endParaRPr lang="en-US" sz="2200" dirty="0"/>
          </a:p>
        </p:txBody>
      </p:sp>
      <p:sp>
        <p:nvSpPr>
          <p:cNvPr id="19" name="Text 11"/>
          <p:cNvSpPr/>
          <p:nvPr/>
        </p:nvSpPr>
        <p:spPr>
          <a:xfrm>
            <a:off x="9481304" y="5537954"/>
            <a:ext cx="435530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Operations planning and execution</a:t>
            </a:r>
            <a:endParaRPr lang="en-US" sz="1750" dirty="0"/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21" name="Shape 12"/>
          <p:cNvSpPr/>
          <p:nvPr/>
        </p:nvSpPr>
        <p:spPr>
          <a:xfrm>
            <a:off x="8553688" y="5291138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2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09541" y="5415082"/>
            <a:ext cx="255151" cy="318968"/>
          </a:xfrm>
          <a:prstGeom prst="rect">
            <a:avLst/>
          </a:prstGeom>
        </p:spPr>
      </p:pic>
      <p:sp>
        <p:nvSpPr>
          <p:cNvPr id="23" name="Text 13"/>
          <p:cNvSpPr/>
          <p:nvPr/>
        </p:nvSpPr>
        <p:spPr>
          <a:xfrm>
            <a:off x="9481304" y="62410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Leadership &amp; Ethics</a:t>
            </a:r>
            <a:endParaRPr lang="en-US" sz="2200" dirty="0"/>
          </a:p>
        </p:txBody>
      </p:sp>
      <p:sp>
        <p:nvSpPr>
          <p:cNvPr id="24" name="Text 14"/>
          <p:cNvSpPr/>
          <p:nvPr/>
        </p:nvSpPr>
        <p:spPr>
          <a:xfrm>
            <a:off x="9481304" y="6731437"/>
            <a:ext cx="435530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Management principles and moral conduct</a:t>
            </a:r>
            <a:endParaRPr lang="en-US" sz="1750" dirty="0"/>
          </a:p>
        </p:txBody>
      </p:sp>
      <p:pic>
        <p:nvPicPr>
          <p:cNvPr id="25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26" name="Shape 15"/>
          <p:cNvSpPr/>
          <p:nvPr/>
        </p:nvSpPr>
        <p:spPr>
          <a:xfrm>
            <a:off x="7293531" y="6150293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7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9383" y="6306145"/>
            <a:ext cx="255151" cy="255151"/>
          </a:xfrm>
          <a:prstGeom prst="rect">
            <a:avLst/>
          </a:prstGeom>
        </p:spPr>
      </p:pic>
      <p:sp>
        <p:nvSpPr>
          <p:cNvPr id="28" name="Text 16"/>
          <p:cNvSpPr/>
          <p:nvPr/>
        </p:nvSpPr>
        <p:spPr>
          <a:xfrm>
            <a:off x="1918930" y="6042065"/>
            <a:ext cx="323016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Professional Knowledge</a:t>
            </a:r>
            <a:endParaRPr lang="en-US" sz="2200" dirty="0"/>
          </a:p>
        </p:txBody>
      </p:sp>
      <p:sp>
        <p:nvSpPr>
          <p:cNvPr id="29" name="Text 17"/>
          <p:cNvSpPr/>
          <p:nvPr/>
        </p:nvSpPr>
        <p:spPr>
          <a:xfrm>
            <a:off x="793790" y="6532483"/>
            <a:ext cx="435530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History, Geopolitics</a:t>
            </a:r>
            <a:endParaRPr lang="en-US" sz="1750" dirty="0"/>
          </a:p>
        </p:txBody>
      </p:sp>
      <p:pic>
        <p:nvPicPr>
          <p:cNvPr id="30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31" name="Shape 18"/>
          <p:cNvSpPr/>
          <p:nvPr/>
        </p:nvSpPr>
        <p:spPr>
          <a:xfrm>
            <a:off x="5836325" y="570071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2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92178" y="5824657"/>
            <a:ext cx="255151" cy="318968"/>
          </a:xfrm>
          <a:prstGeom prst="rect">
            <a:avLst/>
          </a:prstGeom>
        </p:spPr>
      </p:pic>
      <p:sp>
        <p:nvSpPr>
          <p:cNvPr id="33" name="Text 19"/>
          <p:cNvSpPr/>
          <p:nvPr/>
        </p:nvSpPr>
        <p:spPr>
          <a:xfrm>
            <a:off x="2313861" y="43297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Physical Training</a:t>
            </a:r>
            <a:endParaRPr lang="en-US" sz="2200" dirty="0"/>
          </a:p>
        </p:txBody>
      </p:sp>
      <p:sp>
        <p:nvSpPr>
          <p:cNvPr id="34" name="Text 20"/>
          <p:cNvSpPr/>
          <p:nvPr/>
        </p:nvSpPr>
        <p:spPr>
          <a:xfrm>
            <a:off x="793790" y="4820126"/>
            <a:ext cx="435530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Military fitness and discipline</a:t>
            </a:r>
            <a:endParaRPr lang="en-US" sz="1750" dirty="0"/>
          </a:p>
        </p:txBody>
      </p:sp>
      <p:pic>
        <p:nvPicPr>
          <p:cNvPr id="35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36" name="Shape 21"/>
          <p:cNvSpPr/>
          <p:nvPr/>
        </p:nvSpPr>
        <p:spPr>
          <a:xfrm>
            <a:off x="5279112" y="4281011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7" name="Image 1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34965" y="4404955"/>
            <a:ext cx="255151" cy="31896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6499"/>
            <a:ext cx="1283529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RNA's Framework for Simulator-Based Training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678906"/>
            <a:ext cx="2152055" cy="13069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3294936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57217" y="29057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EU ESCO Alignment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57217" y="3396139"/>
            <a:ext cx="482715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Common terminology for skills and occupations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5187077" y="3998952"/>
            <a:ext cx="8592860" cy="15240"/>
          </a:xfrm>
          <a:prstGeom prst="roundRect">
            <a:avLst>
              <a:gd name="adj" fmla="val 223256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381" y="4042529"/>
            <a:ext cx="4304109" cy="130694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4496633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33304" y="4269343"/>
            <a:ext cx="331481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Dual Training Categories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6433304" y="4759762"/>
            <a:ext cx="389524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STCW (Seafarers) and Military Training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6263164" y="5362575"/>
            <a:ext cx="7516773" cy="15240"/>
          </a:xfrm>
          <a:prstGeom prst="roundRect">
            <a:avLst>
              <a:gd name="adj" fmla="val 223256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5406152"/>
            <a:ext cx="6456164" cy="13069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773" y="5900023"/>
            <a:ext cx="318968" cy="31896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9272" y="5632966"/>
            <a:ext cx="297668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150+ Years Experience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09272" y="6123384"/>
            <a:ext cx="48265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Building on tradition while embracing innovation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BF50D-38CA-250E-7FD6-49315EC8B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F33FC01-576C-30E7-F89C-2E7BF2A915B8}"/>
              </a:ext>
            </a:extLst>
          </p:cNvPr>
          <p:cNvSpPr/>
          <p:nvPr/>
        </p:nvSpPr>
        <p:spPr>
          <a:xfrm>
            <a:off x="605899" y="7520821"/>
            <a:ext cx="1283529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16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  <a:hlinkClick r:id="rId3"/>
              </a:rPr>
              <a:t>http://data.europa.eu/esco/occupation/262f21a3-ae78-46f4-a5f9-5a1f502caa90</a:t>
            </a:r>
            <a:r>
              <a:rPr lang="ro-RO" sz="16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endParaRPr lang="en-US" sz="16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7A4C62-45BB-6DFF-38DB-4CE2A6C06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95" y="638827"/>
            <a:ext cx="9631618" cy="694923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A374EAC-FCCD-8B10-DD5F-D3FD8B463DC2}"/>
              </a:ext>
            </a:extLst>
          </p:cNvPr>
          <p:cNvSpPr txBox="1"/>
          <p:nvPr/>
        </p:nvSpPr>
        <p:spPr>
          <a:xfrm>
            <a:off x="10427917" y="2510164"/>
            <a:ext cx="3805587" cy="12003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/>
              <a:t>European Skills, Competences, Qualifications and Occupations (ESCO)</a:t>
            </a:r>
          </a:p>
        </p:txBody>
      </p:sp>
    </p:spTree>
    <p:extLst>
      <p:ext uri="{BB962C8B-B14F-4D97-AF65-F5344CB8AC3E}">
        <p14:creationId xmlns:p14="http://schemas.microsoft.com/office/powerpoint/2010/main" val="3976261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40763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Integrated Ship Steering Simulator (ISSS) - Navigation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3807262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4601051"/>
            <a:ext cx="23298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IMO STCW 78/95 Compliant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80190" y="5445800"/>
            <a:ext cx="23298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Trains watch officers, masters, pilots to international standards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3493" y="3807262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93493" y="4601051"/>
            <a:ext cx="2329815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11 SOLAS-Equipped Bridges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8893493" y="5800130"/>
            <a:ext cx="23298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Complete navigation decks with briefing room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6795" y="3807262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06795" y="4601051"/>
            <a:ext cx="23298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Regular Upgrades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1506795" y="5445800"/>
            <a:ext cx="23298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Periodic hardware and software improvements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9355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63171"/>
            <a:ext cx="12833747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Lessons Learned &amp; Future Needs (ISSS Navigation)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93790" y="5429369"/>
            <a:ext cx="3018353" cy="215384"/>
          </a:xfrm>
          <a:prstGeom prst="roundRect">
            <a:avLst>
              <a:gd name="adj" fmla="val 15007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793790" y="5967889"/>
            <a:ext cx="3018353" cy="673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Modern Threat Scenarios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793790" y="6770251"/>
            <a:ext cx="3018353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Mines, drones, jamming simulations needed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4135279" y="5106114"/>
            <a:ext cx="3018353" cy="215384"/>
          </a:xfrm>
          <a:prstGeom prst="roundRect">
            <a:avLst>
              <a:gd name="adj" fmla="val 15007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4135279" y="5644634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Tactical Integration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4135279" y="6110407"/>
            <a:ext cx="3018353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Connect with combat information center simulators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7476768" y="4782860"/>
            <a:ext cx="3018353" cy="215384"/>
          </a:xfrm>
          <a:prstGeom prst="roundRect">
            <a:avLst>
              <a:gd name="adj" fmla="val 15007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7476768" y="5321379"/>
            <a:ext cx="3018353" cy="673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Realistic Watch Training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7476768" y="6123742"/>
            <a:ext cx="3018353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Implement 4-hour shifts for endurance practice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10818257" y="4459724"/>
            <a:ext cx="3018353" cy="215384"/>
          </a:xfrm>
          <a:prstGeom prst="roundRect">
            <a:avLst>
              <a:gd name="adj" fmla="val 15007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10818257" y="4998244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Joint Experience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10818257" y="5464016"/>
            <a:ext cx="3018353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Combine active crews with student training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921</Words>
  <Application>Microsoft Office PowerPoint</Application>
  <PresentationFormat>Custom</PresentationFormat>
  <Paragraphs>228</Paragraphs>
  <Slides>25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Roboto</vt:lpstr>
      <vt:lpstr>PT Sans</vt:lpstr>
      <vt:lpstr>Roboto Slab</vt:lpstr>
      <vt:lpstr>Arial</vt:lpstr>
      <vt:lpstr>Nunito Semi Bold</vt:lpstr>
      <vt:lpstr>Roboto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Ovidiu Cristea</cp:lastModifiedBy>
  <cp:revision>4</cp:revision>
  <dcterms:created xsi:type="dcterms:W3CDTF">2025-05-06T12:05:00Z</dcterms:created>
  <dcterms:modified xsi:type="dcterms:W3CDTF">2025-05-07T06:55:05Z</dcterms:modified>
</cp:coreProperties>
</file>