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84" r:id="rId2"/>
    <p:sldId id="388" r:id="rId3"/>
    <p:sldId id="412" r:id="rId4"/>
    <p:sldId id="413" r:id="rId5"/>
    <p:sldId id="403" r:id="rId6"/>
    <p:sldId id="372" r:id="rId7"/>
    <p:sldId id="369" r:id="rId8"/>
    <p:sldId id="399" r:id="rId9"/>
    <p:sldId id="375" r:id="rId10"/>
    <p:sldId id="404" r:id="rId11"/>
    <p:sldId id="380" r:id="rId12"/>
    <p:sldId id="376" r:id="rId13"/>
    <p:sldId id="377" r:id="rId14"/>
    <p:sldId id="414" r:id="rId15"/>
    <p:sldId id="416" r:id="rId16"/>
    <p:sldId id="405" r:id="rId17"/>
    <p:sldId id="358" r:id="rId18"/>
  </p:sldIdLst>
  <p:sldSz cx="12192000" cy="6858000"/>
  <p:notesSz cx="6797675" cy="9928225"/>
  <p:embeddedFontLst>
    <p:embeddedFont>
      <p:font typeface="Aptos Serif" panose="02020604070405020304" pitchFamily="18" charset="0"/>
      <p:regular r:id="rId21"/>
      <p:bold r:id="rId22"/>
      <p:italic r:id="rId23"/>
      <p:boldItalic r:id="rId24"/>
    </p:embeddedFont>
    <p:embeddedFont>
      <p:font typeface="Source Sans Pro" panose="020B0503030403020204" pitchFamily="34" charset="0"/>
      <p:regular r:id="rId25"/>
      <p:bold r:id="rId26"/>
      <p:italic r:id="rId27"/>
      <p:boldItalic r:id="rId28"/>
    </p:embeddedFont>
    <p:embeddedFont>
      <p:font typeface="Source Sans Pro Light" panose="020B0403030403020204" pitchFamily="34" charset="0"/>
      <p:regular r:id="rId29"/>
      <p:italic r:id="rId30"/>
    </p:embeddedFont>
    <p:embeddedFont>
      <p:font typeface="Source Sans Pro Semibold" panose="020B0603030403020204" pitchFamily="34" charset="0"/>
      <p:bold r:id="rId31"/>
      <p:boldItalic r:id="rId32"/>
    </p:embeddedFont>
  </p:embeddedFontLst>
  <p:custDataLst>
    <p:tags r:id="rId33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rundlagen" id="{5C6F4F3C-82F8-4D4C-AAB0-C7538BE09308}">
          <p14:sldIdLst>
            <p14:sldId id="384"/>
            <p14:sldId id="388"/>
            <p14:sldId id="412"/>
            <p14:sldId id="413"/>
            <p14:sldId id="403"/>
            <p14:sldId id="372"/>
            <p14:sldId id="369"/>
            <p14:sldId id="399"/>
            <p14:sldId id="375"/>
            <p14:sldId id="404"/>
            <p14:sldId id="380"/>
            <p14:sldId id="376"/>
            <p14:sldId id="377"/>
            <p14:sldId id="414"/>
            <p14:sldId id="416"/>
            <p14:sldId id="405"/>
            <p14:sldId id="358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a Drimmel" initials="CD" lastIdx="3" clrIdx="0">
    <p:extLst>
      <p:ext uri="{19B8F6BF-5375-455C-9EA6-DF929625EA0E}">
        <p15:presenceInfo xmlns:p15="http://schemas.microsoft.com/office/powerpoint/2012/main" userId="c022c9616c43c97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CACA"/>
    <a:srgbClr val="565B63"/>
    <a:srgbClr val="0065A6"/>
    <a:srgbClr val="4D93D0"/>
    <a:srgbClr val="A5A7A6"/>
    <a:srgbClr val="DDDAD3"/>
    <a:srgbClr val="0063A6"/>
    <a:srgbClr val="5A5B5F"/>
    <a:srgbClr val="448A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0456" autoAdjust="0"/>
  </p:normalViewPr>
  <p:slideViewPr>
    <p:cSldViewPr snapToGrid="0" showGuides="1">
      <p:cViewPr varScale="1">
        <p:scale>
          <a:sx n="49" d="100"/>
          <a:sy n="49" d="100"/>
        </p:scale>
        <p:origin x="1300" y="26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3909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78" d="100"/>
          <a:sy n="78" d="100"/>
        </p:scale>
        <p:origin x="40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8135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r>
              <a:rPr lang="de-DE" sz="900"/>
              <a:t>Tragbar - Die Lehre des gerechten Krieges als Militärethik</a:t>
            </a:r>
            <a:endParaRPr lang="de-AT" sz="9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2" y="1"/>
            <a:ext cx="2945660" cy="498135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A4B1E51B-BCCD-4697-9D4C-BB17494CB55D}" type="datetime1">
              <a:rPr lang="de-AT" sz="900" smtClean="0"/>
              <a:t>06.05.2025</a:t>
            </a:fld>
            <a:endParaRPr lang="de-AT" sz="9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0093"/>
            <a:ext cx="2945660" cy="498134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de-AT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2" y="9430093"/>
            <a:ext cx="2945660" cy="498134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8455DAD7-9648-4334-9973-3F53D86295A5}" type="slidenum">
              <a:rPr lang="de-AT" sz="900"/>
              <a:t>‹Nr.›</a:t>
            </a:fld>
            <a:endParaRPr lang="de-AT" sz="900" dirty="0"/>
          </a:p>
        </p:txBody>
      </p:sp>
    </p:spTree>
    <p:extLst>
      <p:ext uri="{BB962C8B-B14F-4D97-AF65-F5344CB8AC3E}">
        <p14:creationId xmlns:p14="http://schemas.microsoft.com/office/powerpoint/2010/main" val="1503843321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3T18:40:59.00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23989,'0'600'0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3T14:05:14.125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3T18:41:03.32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3T18:41:07.25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24044,'5186'0'0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3T18:41:39.13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24391,'6673'0'0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3T18:41:45.15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0 742 21389,'0'-742'0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3T18:42:01.21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23938,'106'1342'0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3T18:42:04.88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1728 0 23794,'-1728'36'0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3T18:42:09.08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262 0 24575,'0'6'0,"-6"2"0,-1 6 0,-1 6 0,-4 0 0,-6 3 0,-7-3 0,2 1 0,-7 10 0,-5 4 0,-3-2 0,6-2 0,7-6-8191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3T18:42:10.58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2 0 24575,'0'6'0,"6"2"0,2 6 0,0 6 0,4 0 0,6 2 0,1 4 0,2-3 0,-2 1 0,1-3 0,-2 0 0,2 2 0,-3-2-8191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8135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100"/>
            </a:lvl1pPr>
          </a:lstStyle>
          <a:p>
            <a:r>
              <a:rPr lang="de-DE"/>
              <a:t>Tragbar - Die Lehre des gerechten Krieges als Militärethik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2" y="1"/>
            <a:ext cx="2945660" cy="498135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100"/>
            </a:lvl1pPr>
          </a:lstStyle>
          <a:p>
            <a:fld id="{EB87AF86-9890-4129-B745-2914048FCA7E}" type="datetime1">
              <a:rPr lang="de-AT" smtClean="0"/>
              <a:t>06.05.2025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7" tIns="46058" rIns="92117" bIns="46058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60"/>
            <a:ext cx="5438140" cy="3909239"/>
          </a:xfrm>
          <a:prstGeom prst="rect">
            <a:avLst/>
          </a:prstGeom>
        </p:spPr>
        <p:txBody>
          <a:bodyPr vert="horz" lIns="92117" tIns="46058" rIns="92117" bIns="46058" rtlCol="0"/>
          <a:lstStyle/>
          <a:p>
            <a:pPr lvl="0"/>
            <a:r>
              <a:rPr lang="de-AT" dirty="0"/>
              <a:t>Formatvorlagen des Textmasters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3"/>
            <a:ext cx="2945660" cy="498134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100"/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2" y="9430093"/>
            <a:ext cx="2945660" cy="498134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100"/>
            </a:lvl1pPr>
          </a:lstStyle>
          <a:p>
            <a:fld id="{9C53593F-2752-4925-959E-BC626CD185A1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12824111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2DF97-F497-43E9-AA0B-D79337065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501DFF9-BE75-25EC-CBB4-10B010282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467ABFF-69F8-6F1D-1126-22325AEA8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B5C9E1-652D-480D-0138-C0BC922EDD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593F-2752-4925-959E-BC626CD185A1}" type="slidenum">
              <a:rPr lang="de-AT" smtClean="0"/>
              <a:t>1</a:t>
            </a:fld>
            <a:endParaRPr lang="de-AT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9735C8B-7A71-D14D-8904-4D5AFDA9A2F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A1C05EE-51BB-4888-B853-5C7B4E724C33}" type="datetime1">
              <a:rPr lang="de-AT" smtClean="0"/>
              <a:t>06.05.2025</a:t>
            </a:fld>
            <a:endParaRPr lang="de-AT" dirty="0"/>
          </a:p>
        </p:txBody>
      </p:sp>
      <p:sp>
        <p:nvSpPr>
          <p:cNvPr id="6" name="Kopfzeilenplatzhalter 5">
            <a:extLst>
              <a:ext uri="{FF2B5EF4-FFF2-40B4-BE49-F238E27FC236}">
                <a16:creationId xmlns:a16="http://schemas.microsoft.com/office/drawing/2014/main" id="{E75DA641-7770-C5EB-6D04-3ABE9E95207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Tragbar - Die Lehre des gerechten Krieges als Militärethik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73849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de-AT" smtClean="0"/>
              <a:pPr/>
              <a:t>7</a:t>
            </a:fld>
            <a:endParaRPr lang="de-AT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2710C20-6F0E-4A4D-90A1-077F2C125E8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C603101-BC1C-4F06-A337-32B578D1C5D3}" type="datetime1">
              <a:rPr lang="de-AT" smtClean="0"/>
              <a:t>06.05.2025</a:t>
            </a:fld>
            <a:endParaRPr lang="de-AT" dirty="0"/>
          </a:p>
        </p:txBody>
      </p:sp>
      <p:sp>
        <p:nvSpPr>
          <p:cNvPr id="6" name="Kopfzeilenplatzhalter 5">
            <a:extLst>
              <a:ext uri="{FF2B5EF4-FFF2-40B4-BE49-F238E27FC236}">
                <a16:creationId xmlns:a16="http://schemas.microsoft.com/office/drawing/2014/main" id="{8732EE08-FDC5-464E-A8EB-80C54D2CC2A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Tragbar - Die Lehre des gerechten Krieges als Militärethik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28103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76E33-D06B-FE9C-010D-6D73C3956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7570AB1-0782-104E-0AD2-F914B3AE3A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F57C8B2-F641-CE7A-8B23-0976A2F01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81E3618-A9AB-EBA4-5068-A701AE36F2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3593F-2752-4925-959E-BC626CD185A1}" type="slidenum">
              <a:rPr lang="de-AT" smtClean="0"/>
              <a:pPr/>
              <a:t>8</a:t>
            </a:fld>
            <a:endParaRPr lang="de-AT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EDA72E0-070F-8273-F0F1-A8B161E29E2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C603101-BC1C-4F06-A337-32B578D1C5D3}" type="datetime1">
              <a:rPr lang="de-AT" smtClean="0"/>
              <a:t>06.05.2025</a:t>
            </a:fld>
            <a:endParaRPr lang="de-AT" dirty="0"/>
          </a:p>
        </p:txBody>
      </p:sp>
      <p:sp>
        <p:nvSpPr>
          <p:cNvPr id="6" name="Kopfzeilenplatzhalter 5">
            <a:extLst>
              <a:ext uri="{FF2B5EF4-FFF2-40B4-BE49-F238E27FC236}">
                <a16:creationId xmlns:a16="http://schemas.microsoft.com/office/drawing/2014/main" id="{A5A9571C-1926-0EC5-443D-2B81E96E566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Tragbar - Die Lehre des gerechten Krieges als Militärethik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6382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593F-2752-4925-959E-BC626CD185A1}" type="slidenum">
              <a:rPr lang="de-AT" smtClean="0"/>
              <a:pPr/>
              <a:t>17</a:t>
            </a:fld>
            <a:endParaRPr lang="de-AT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18714C5-678C-4D68-A084-7BA1D9A1688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767EE6E-0A03-49BB-8EBB-FC1040F058F7}" type="datetime1">
              <a:rPr lang="de-AT" smtClean="0"/>
              <a:t>06.05.2025</a:t>
            </a:fld>
            <a:endParaRPr lang="de-AT" dirty="0"/>
          </a:p>
        </p:txBody>
      </p:sp>
      <p:sp>
        <p:nvSpPr>
          <p:cNvPr id="6" name="Kopfzeilenplatzhalter 5">
            <a:extLst>
              <a:ext uri="{FF2B5EF4-FFF2-40B4-BE49-F238E27FC236}">
                <a16:creationId xmlns:a16="http://schemas.microsoft.com/office/drawing/2014/main" id="{C7C01A51-8EFC-4037-AFE0-3802791BA03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de-DE"/>
              <a:t>Tragbar - Die Lehre des gerechten Krieges als Militärethik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99377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ltGray">
          <a:xfrm>
            <a:off x="0" y="1376413"/>
            <a:ext cx="12192000" cy="13475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white">
          <a:xfrm>
            <a:off x="407988" y="1549666"/>
            <a:ext cx="11376024" cy="612759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407987" y="2257760"/>
            <a:ext cx="11376025" cy="293470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Source Sans Pro Semibold" panose="020B06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dirty="0"/>
              <a:t>Untertitel hinzufügen</a:t>
            </a:r>
          </a:p>
        </p:txBody>
      </p:sp>
      <p:pic>
        <p:nvPicPr>
          <p:cNvPr id="6" name="Grafik 5" descr="Logo der Universität Wien">
            <a:extLst>
              <a:ext uri="{FF2B5EF4-FFF2-40B4-BE49-F238E27FC236}">
                <a16:creationId xmlns:a16="http://schemas.microsoft.com/office/drawing/2014/main" id="{45BDABE8-721E-4E59-9BC3-19BF0178C32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407987" y="404812"/>
            <a:ext cx="2255433" cy="615600"/>
          </a:xfrm>
          <a:prstGeom prst="rect">
            <a:avLst/>
          </a:prstGeom>
        </p:spPr>
      </p:pic>
      <p:sp>
        <p:nvSpPr>
          <p:cNvPr id="9" name="Bildplatzhalter 8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0" y="2723950"/>
            <a:ext cx="12204000" cy="41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02700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7" y="1332186"/>
            <a:ext cx="6680183" cy="820064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07988" y="2276475"/>
            <a:ext cx="6680182" cy="367347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Bildplatzhalter 9"/>
          <p:cNvSpPr>
            <a:spLocks noGrp="1"/>
          </p:cNvSpPr>
          <p:nvPr>
            <p:ph type="pic" sz="quarter" idx="13"/>
          </p:nvPr>
        </p:nvSpPr>
        <p:spPr>
          <a:xfrm>
            <a:off x="7388226" y="1557949"/>
            <a:ext cx="4392000" cy="41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7388226" y="5820569"/>
            <a:ext cx="4395787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 bei Bedarf einfügen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07.05.2025</a:t>
            </a:r>
            <a:endParaRPr lang="de-AT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Moral Warfare Through Lethal Autonomous Weapons Systems? Ethical Challenges.</a:t>
            </a:r>
            <a:endParaRPr lang="de-AT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05287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091763" y="1332186"/>
            <a:ext cx="6692249" cy="820064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07988" y="1557950"/>
            <a:ext cx="4392000" cy="41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5820569"/>
            <a:ext cx="4395787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 bei Bedarf einfügen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91763" y="2276475"/>
            <a:ext cx="6692250" cy="3672000"/>
          </a:xfrm>
        </p:spPr>
        <p:txBody>
          <a:bodyPr>
            <a:noAutofit/>
          </a:bodyPr>
          <a:lstStyle>
            <a:lvl1pPr>
              <a:defRPr sz="2200">
                <a:latin typeface="+mn-lt"/>
              </a:defRPr>
            </a:lvl1pPr>
            <a:lvl2pPr>
              <a:defRPr sz="2000">
                <a:latin typeface="+mn-lt"/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/>
              <a:t>07.05.2025</a:t>
            </a:r>
            <a:endParaRPr lang="de-AT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Moral Warfare Through Lethal Autonomous Weapons Systems? Ethical Challenges.</a:t>
            </a:r>
            <a:endParaRPr lang="de-AT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92638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abfallend mi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0" y="2284357"/>
            <a:ext cx="12204000" cy="457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40048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ß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51952C-E139-4307-B42D-ADA399093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0" y="404813"/>
            <a:ext cx="8532813" cy="8200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07988" y="1395414"/>
            <a:ext cx="8532812" cy="43005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5820569"/>
            <a:ext cx="5688012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 bei Bedarf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0"/>
          </p:nvPr>
        </p:nvSpPr>
        <p:spPr>
          <a:xfrm>
            <a:off x="9226550" y="1395413"/>
            <a:ext cx="2557463" cy="4320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/>
              <a:t>07.05.2025</a:t>
            </a:r>
            <a:endParaRPr lang="de-AT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Moral Warfare Through Lethal Autonomous Weapons Systems? Ethical Challenges.</a:t>
            </a:r>
            <a:endParaRPr lang="de-AT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44890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Bild groß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407988" y="2276476"/>
            <a:ext cx="8532812" cy="34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5820569"/>
            <a:ext cx="5688012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 bei Bedarf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0"/>
          </p:nvPr>
        </p:nvSpPr>
        <p:spPr>
          <a:xfrm>
            <a:off x="9226550" y="2276475"/>
            <a:ext cx="2557463" cy="342984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/>
              <a:t>07.05.2025</a:t>
            </a:r>
            <a:endParaRPr lang="de-AT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Moral Warfare Through Lethal Autonomous Weapons Systems? Ethical Challenges.</a:t>
            </a:r>
            <a:endParaRPr lang="de-AT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10210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 mit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E67982-8F28-447A-A741-DF75251A0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0" y="413068"/>
            <a:ext cx="8532813" cy="8200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8"/>
          </p:nvPr>
        </p:nvSpPr>
        <p:spPr>
          <a:xfrm>
            <a:off x="416234" y="1395413"/>
            <a:ext cx="4356000" cy="43005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5820569"/>
            <a:ext cx="4356000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 bei Bedarf einfügen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5067300" y="1395413"/>
            <a:ext cx="4356000" cy="43005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5068800" y="5820569"/>
            <a:ext cx="4356000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 bei Bedarf einfügen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9712325" y="1395413"/>
            <a:ext cx="2071688" cy="4554537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/>
              <a:t>07.05.2025</a:t>
            </a:r>
            <a:endParaRPr lang="de-AT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Moral Warfare Through Lethal Autonomous Weapons Systems? Ethical Challenges.</a:t>
            </a:r>
            <a:endParaRPr lang="de-AT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79156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zwei Bilder mit 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8"/>
          </p:nvPr>
        </p:nvSpPr>
        <p:spPr>
          <a:xfrm>
            <a:off x="416234" y="2276474"/>
            <a:ext cx="4356000" cy="34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5820569"/>
            <a:ext cx="4356000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 bei Bedarf einfügen</a:t>
            </a:r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3"/>
          </p:nvPr>
        </p:nvSpPr>
        <p:spPr>
          <a:xfrm>
            <a:off x="5067300" y="2276474"/>
            <a:ext cx="4356000" cy="34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5067300" y="5820569"/>
            <a:ext cx="4356000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 bei Bedarf einfügen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>
          <a:xfrm>
            <a:off x="9712325" y="2276475"/>
            <a:ext cx="2071688" cy="3673475"/>
          </a:xfrm>
        </p:spPr>
        <p:txBody>
          <a:bodyPr>
            <a:noAutofit/>
          </a:bodyPr>
          <a:lstStyle>
            <a:lvl1pPr marL="0" indent="0">
              <a:buNone/>
              <a:defRPr sz="1600">
                <a:latin typeface="+mn-lt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/>
              <a:t>07.05.2025</a:t>
            </a:r>
            <a:endParaRPr lang="de-AT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Moral Warfare Through Lethal Autonomous Weapons Systems? Ethical Challenges.</a:t>
            </a:r>
            <a:endParaRPr lang="de-AT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61581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zwei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407988" y="2276475"/>
            <a:ext cx="5543550" cy="34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5820568"/>
            <a:ext cx="5543550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 bei Bedarf einfügen</a:t>
            </a:r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240462" y="2276475"/>
            <a:ext cx="5543550" cy="342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230054" y="5820568"/>
            <a:ext cx="5543550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 bei Bedarf einfügen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07.05.2025</a:t>
            </a:r>
            <a:endParaRPr lang="de-AT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Moral Warfare Through Lethal Autonomous Weapons Systems? Ethical Challenges.</a:t>
            </a:r>
            <a:endParaRPr lang="de-AT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27964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07.05.2025</a:t>
            </a:r>
            <a:endParaRPr lang="de-AT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Moral Warfare Through Lethal Autonomous Weapons Systems? Ethical Challenges.</a:t>
            </a:r>
            <a:endParaRPr lang="de-AT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29172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black">
          <a:xfrm>
            <a:off x="407988" y="3429000"/>
            <a:ext cx="11376024" cy="1783649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07987" y="5318144"/>
            <a:ext cx="11376025" cy="631806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dirty="0"/>
              <a:t>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2710743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7987" y="2276475"/>
            <a:ext cx="11376026" cy="36720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/>
            </a:lvl1pPr>
          </a:lstStyle>
          <a:p>
            <a:r>
              <a:rPr lang="en-GB"/>
              <a:t>07.05.2025</a:t>
            </a:r>
            <a:endParaRPr lang="de-AT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Moral Warfare Through Lethal Autonomous Weapons Systems? Ethical Challenges.</a:t>
            </a:r>
            <a:endParaRPr lang="de-AT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80930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AT" dirty="0"/>
              <a:t>Abschnittstitel hinzufügen</a:t>
            </a:r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07987" y="2199450"/>
            <a:ext cx="11376025" cy="29347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dirty="0"/>
              <a:t>Abschnittsuntertitel hinzufügen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0" y="2719551"/>
            <a:ext cx="12204000" cy="41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7700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-  schrift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black">
          <a:xfrm>
            <a:off x="407988" y="3840480"/>
            <a:ext cx="11376024" cy="1372169"/>
          </a:xfrm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de-AT"/>
              <a:t>Abschnittstitel hinzufügen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07987" y="5318144"/>
            <a:ext cx="11376025" cy="293470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dirty="0"/>
              <a:t>Abschnittsuntertitel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4204658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07988" y="2276475"/>
            <a:ext cx="5543633" cy="367347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40379" y="2276475"/>
            <a:ext cx="5543633" cy="367347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07.05.2025</a:t>
            </a:r>
            <a:endParaRPr lang="de-AT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Moral Warfare Through Lethal Autonomous Weapons Systems? Ethical Challenges.</a:t>
            </a:r>
            <a:endParaRPr lang="de-AT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31667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00753" y="2276475"/>
            <a:ext cx="5550868" cy="729372"/>
          </a:xfrm>
        </p:spPr>
        <p:txBody>
          <a:bodyPr anchor="b"/>
          <a:lstStyle>
            <a:lvl1pPr marL="0" indent="0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00754" y="3185234"/>
            <a:ext cx="5550867" cy="276471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240378" y="2276475"/>
            <a:ext cx="5543633" cy="729372"/>
          </a:xfrm>
        </p:spPr>
        <p:txBody>
          <a:bodyPr anchor="b"/>
          <a:lstStyle>
            <a:lvl1pPr marL="0" indent="0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240378" y="3185234"/>
            <a:ext cx="5543634" cy="276471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07.05.2025</a:t>
            </a:r>
            <a:endParaRPr lang="de-AT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Moral Warfare Through Lethal Autonomous Weapons Systems? Ethical Challenges.</a:t>
            </a:r>
            <a:endParaRPr lang="de-AT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76913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Text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07988" y="2276475"/>
            <a:ext cx="5543550" cy="3419475"/>
          </a:xfrm>
        </p:spPr>
        <p:txBody>
          <a:bodyPr>
            <a:noAutofit/>
          </a:bodyPr>
          <a:lstStyle>
            <a:lvl1pPr>
              <a:defRPr sz="18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80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 sz="180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 sz="180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sz="180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7988" y="5820569"/>
            <a:ext cx="5543562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 bei Bedarf einfügen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40463" y="2276475"/>
            <a:ext cx="5543550" cy="3419475"/>
          </a:xfrm>
        </p:spPr>
        <p:txBody>
          <a:bodyPr>
            <a:noAutofit/>
          </a:bodyPr>
          <a:lstStyle>
            <a:lvl1pPr>
              <a:defRPr sz="1800"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 sz="1800"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 sz="1800"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 sz="1800"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 sz="1800"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6240463" y="5820569"/>
            <a:ext cx="5543550" cy="232990"/>
          </a:xfrm>
        </p:spPr>
        <p:txBody>
          <a:bodyPr/>
          <a:lstStyle>
            <a:lvl1pPr marL="0" indent="0">
              <a:buNone/>
              <a:defRPr sz="1200"/>
            </a:lvl1pPr>
            <a:lvl2pPr marL="179388" indent="0">
              <a:buNone/>
              <a:defRPr/>
            </a:lvl2pPr>
            <a:lvl3pPr marL="358775" indent="0">
              <a:buNone/>
              <a:defRPr/>
            </a:lvl3pPr>
            <a:lvl4pPr marL="536575" indent="0">
              <a:buNone/>
              <a:defRPr/>
            </a:lvl4pPr>
            <a:lvl5pPr marL="715962" indent="0">
              <a:buNone/>
              <a:defRPr/>
            </a:lvl5pPr>
          </a:lstStyle>
          <a:p>
            <a:r>
              <a:rPr lang="de-AT" dirty="0"/>
              <a:t>Referenz, Quellen- oder Copyright-Angabe bei Bedarf einfügen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07.05.2025</a:t>
            </a:r>
            <a:endParaRPr lang="de-AT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Moral Warfare Through Lethal Autonomous Weapons Systems? Ethical Challenges.</a:t>
            </a:r>
            <a:endParaRPr lang="de-AT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 dirty="0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5269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07987" y="1332186"/>
            <a:ext cx="8532813" cy="8200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07987" y="2276475"/>
            <a:ext cx="8532813" cy="3673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pic>
        <p:nvPicPr>
          <p:cNvPr id="10" name="Grafik 9" descr="Logo der Universität Wien">
            <a:extLst>
              <a:ext uri="{FF2B5EF4-FFF2-40B4-BE49-F238E27FC236}">
                <a16:creationId xmlns:a16="http://schemas.microsoft.com/office/drawing/2014/main" id="{B4508279-E9DA-4DF1-973E-8A4960B5421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 bwMode="black">
          <a:xfrm>
            <a:off x="407987" y="404812"/>
            <a:ext cx="2255433" cy="615600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07987" y="6165850"/>
            <a:ext cx="113760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07989" y="6422400"/>
            <a:ext cx="7200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GB"/>
              <a:t>07.05.2025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39614" y="6422400"/>
            <a:ext cx="780118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Moral Warfare Through Lethal Autonomous Weapons Systems? Ethical Challenges.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956013" y="6422400"/>
            <a:ext cx="8280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r>
              <a:rPr lang="de-AT" dirty="0"/>
              <a:t>Seite </a:t>
            </a:r>
            <a:fld id="{05A5AE1F-4813-4D0A-B870-8FB3219A4125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2681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72" r:id="rId4"/>
    <p:sldLayoutId id="2147483651" r:id="rId5"/>
    <p:sldLayoutId id="2147483668" r:id="rId6"/>
    <p:sldLayoutId id="2147483652" r:id="rId7"/>
    <p:sldLayoutId id="2147483653" r:id="rId8"/>
    <p:sldLayoutId id="2147483657" r:id="rId9"/>
    <p:sldLayoutId id="2147483660" r:id="rId10"/>
    <p:sldLayoutId id="2147483656" r:id="rId11"/>
    <p:sldLayoutId id="2147483670" r:id="rId12"/>
    <p:sldLayoutId id="2147483661" r:id="rId13"/>
    <p:sldLayoutId id="2147483673" r:id="rId14"/>
    <p:sldLayoutId id="2147483662" r:id="rId15"/>
    <p:sldLayoutId id="2147483674" r:id="rId16"/>
    <p:sldLayoutId id="2147483671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95000"/>
        </a:lnSpc>
        <a:spcBef>
          <a:spcPts val="1000"/>
        </a:spcBef>
        <a:buClr>
          <a:schemeClr val="accent1"/>
        </a:buClr>
        <a:buFont typeface="Source Sans Pro Light" panose="020B0403030403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179388" algn="l" defTabSz="914400" rtl="0" eaLnBrk="1" latinLnBrk="0" hangingPunct="1">
        <a:lnSpc>
          <a:spcPct val="95000"/>
        </a:lnSpc>
        <a:spcBef>
          <a:spcPts val="500"/>
        </a:spcBef>
        <a:buSzPct val="100000"/>
        <a:buFont typeface="Source Sans Pro Light" panose="020B0403030403020204" pitchFamily="34" charset="0"/>
        <a:buChar char="◦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184150" algn="l" defTabSz="914400" rtl="0" eaLnBrk="1" latinLnBrk="0" hangingPunct="1">
        <a:lnSpc>
          <a:spcPct val="95000"/>
        </a:lnSpc>
        <a:spcBef>
          <a:spcPts val="500"/>
        </a:spcBef>
        <a:buFont typeface="Source Sans Pro Light" panose="020B0403030403020204" pitchFamily="34" charset="0"/>
        <a:buChar char="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22313" indent="-182563" algn="l" defTabSz="914400" rtl="0" eaLnBrk="1" latinLnBrk="0" hangingPunct="1">
        <a:lnSpc>
          <a:spcPct val="95000"/>
        </a:lnSpc>
        <a:spcBef>
          <a:spcPts val="500"/>
        </a:spcBef>
        <a:buFont typeface="Source Sans Pro Light" panose="020B0403030403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895350" indent="-173038" algn="l" defTabSz="914400" rtl="0" eaLnBrk="1" latinLnBrk="0" hangingPunct="1">
        <a:lnSpc>
          <a:spcPct val="95000"/>
        </a:lnSpc>
        <a:spcBef>
          <a:spcPts val="500"/>
        </a:spcBef>
        <a:buFont typeface="Source Sans Pro Light" panose="020B0403030403020204" pitchFamily="34" charset="0"/>
        <a:buChar char="­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Source Sans Pro Light" panose="020B0403030403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Source Sans Pro Light" panose="020B0403030403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Source Sans Pro Light" panose="020B0403030403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Source Sans Pro Light" panose="020B0403030403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  <p15:guide id="3" pos="257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orient="horz" pos="255" userDrawn="1">
          <p15:clr>
            <a:srgbClr val="F26B43"/>
          </p15:clr>
        </p15:guide>
        <p15:guide id="7" orient="horz" pos="1434" userDrawn="1">
          <p15:clr>
            <a:srgbClr val="F26B43"/>
          </p15:clr>
        </p15:guide>
        <p15:guide id="8" orient="horz" pos="3884" userDrawn="1">
          <p15:clr>
            <a:srgbClr val="F26B43"/>
          </p15:clr>
        </p15:guide>
        <p15:guide id="9" pos="5632" userDrawn="1">
          <p15:clr>
            <a:srgbClr val="F26B43"/>
          </p15:clr>
        </p15:guide>
        <p15:guide id="10" orient="horz" pos="1366" userDrawn="1">
          <p15:clr>
            <a:srgbClr val="F26B43"/>
          </p15:clr>
        </p15:guide>
        <p15:guide id="11" orient="horz" pos="3748" userDrawn="1">
          <p15:clr>
            <a:srgbClr val="F26B43"/>
          </p15:clr>
        </p15:guide>
        <p15:guide id="12" orient="horz" pos="879" userDrawn="1">
          <p15:clr>
            <a:srgbClr val="F26B43"/>
          </p15:clr>
        </p15:guide>
        <p15:guide id="13" orient="horz" pos="834" userDrawn="1">
          <p15:clr>
            <a:srgbClr val="F26B43"/>
          </p15:clr>
        </p15:guide>
        <p15:guide id="14" pos="3749" userDrawn="1">
          <p15:clr>
            <a:srgbClr val="F26B43"/>
          </p15:clr>
        </p15:guide>
        <p15:guide id="15" pos="393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11.png"/><Relationship Id="rId18" Type="http://schemas.openxmlformats.org/officeDocument/2006/relationships/customXml" Target="../ink/ink9.xm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customXml" Target="../ink/ink6.xml"/><Relationship Id="rId17" Type="http://schemas.openxmlformats.org/officeDocument/2006/relationships/image" Target="../media/image13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customXml" Target="../ink/ink5.xml"/><Relationship Id="rId19" Type="http://schemas.openxmlformats.org/officeDocument/2006/relationships/image" Target="../media/image14.png"/><Relationship Id="rId4" Type="http://schemas.openxmlformats.org/officeDocument/2006/relationships/customXml" Target="../ink/ink2.xml"/><Relationship Id="rId9" Type="http://schemas.openxmlformats.org/officeDocument/2006/relationships/image" Target="../media/image9.png"/><Relationship Id="rId14" Type="http://schemas.openxmlformats.org/officeDocument/2006/relationships/customXml" Target="../ink/ink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7C7811-9720-E2F7-9DDF-11BDCD59C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8" descr="Panorama-Aufnahme des Hauptgebäudes der Universität Wien, Universitätsring 1, 1010 Wien.">
            <a:extLst>
              <a:ext uri="{FF2B5EF4-FFF2-40B4-BE49-F238E27FC236}">
                <a16:creationId xmlns:a16="http://schemas.microsoft.com/office/drawing/2014/main" id="{3848D06B-1FC0-0193-E91E-E779EBD566F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066" b="4970"/>
          <a:stretch/>
        </p:blipFill>
        <p:spPr>
          <a:xfrm>
            <a:off x="-12700" y="1349298"/>
            <a:ext cx="12204700" cy="5834896"/>
          </a:xfrm>
          <a:noFill/>
        </p:spPr>
      </p:pic>
      <p:sp>
        <p:nvSpPr>
          <p:cNvPr id="9" name="Textplatzhalter 11">
            <a:extLst>
              <a:ext uri="{FF2B5EF4-FFF2-40B4-BE49-F238E27FC236}">
                <a16:creationId xmlns:a16="http://schemas.microsoft.com/office/drawing/2014/main" id="{7FFBBAFD-4D0A-D9A6-4644-E1A224CA562F}"/>
              </a:ext>
            </a:extLst>
          </p:cNvPr>
          <p:cNvSpPr txBox="1">
            <a:spLocks/>
          </p:cNvSpPr>
          <p:nvPr/>
        </p:nvSpPr>
        <p:spPr>
          <a:xfrm rot="16200000">
            <a:off x="11350010" y="2028774"/>
            <a:ext cx="1333965" cy="185737"/>
          </a:xfrm>
          <a:prstGeom prst="rect">
            <a:avLst/>
          </a:prstGeom>
        </p:spPr>
        <p:txBody>
          <a:bodyPr/>
          <a:lstStyle>
            <a:lvl1pPr marL="174625" indent="-174625" algn="l" defTabSz="685800" rtl="0" eaLnBrk="1" latinLnBrk="0" hangingPunct="1">
              <a:lnSpc>
                <a:spcPct val="95000"/>
              </a:lnSpc>
              <a:spcBef>
                <a:spcPts val="750"/>
              </a:spcBef>
              <a:buClr>
                <a:schemeClr val="accent1"/>
              </a:buClr>
              <a:buFont typeface="Source Sans Pro" panose="020B0503030403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80975" algn="l" defTabSz="685800" rtl="0" eaLnBrk="1" latinLnBrk="0" hangingPunct="1">
              <a:lnSpc>
                <a:spcPct val="95000"/>
              </a:lnSpc>
              <a:spcBef>
                <a:spcPts val="375"/>
              </a:spcBef>
              <a:buSzPct val="100000"/>
              <a:buFont typeface="Source Sans Pro" panose="020B0503030403020204" pitchFamily="34" charset="0"/>
              <a:buChar char="◦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7800" algn="l" defTabSz="685800" rtl="0" eaLnBrk="1" latinLnBrk="0" hangingPunct="1">
              <a:lnSpc>
                <a:spcPct val="95000"/>
              </a:lnSpc>
              <a:spcBef>
                <a:spcPts val="375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6213" algn="l" defTabSz="685800" rtl="0" eaLnBrk="1" latinLnBrk="0" hangingPunct="1">
              <a:lnSpc>
                <a:spcPct val="95000"/>
              </a:lnSpc>
              <a:spcBef>
                <a:spcPts val="375"/>
              </a:spcBef>
              <a:buFont typeface="Source Sans Pro" panose="020B0503030403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4150" algn="l" defTabSz="685800" rtl="0" eaLnBrk="1" latinLnBrk="0" hangingPunct="1">
              <a:lnSpc>
                <a:spcPct val="95000"/>
              </a:lnSpc>
              <a:spcBef>
                <a:spcPts val="375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ource Sans Pro" panose="020B0503030403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ource Sans Pro" panose="020B0503030403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ource Sans Pro" panose="020B0503030403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ource Sans Pro" panose="020B0503030403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050" noProof="0" dirty="0">
                <a:solidFill>
                  <a:schemeClr val="bg2"/>
                </a:solidFill>
              </a:rPr>
              <a:t>© Alex </a:t>
            </a:r>
            <a:r>
              <a:rPr lang="en-GB" sz="1050" noProof="0" dirty="0" err="1">
                <a:solidFill>
                  <a:schemeClr val="bg2"/>
                </a:solidFill>
              </a:rPr>
              <a:t>Schuppich</a:t>
            </a:r>
            <a:endParaRPr lang="en-GB" sz="1050" noProof="0" dirty="0">
              <a:solidFill>
                <a:schemeClr val="bg2"/>
              </a:solidFill>
            </a:endParaRPr>
          </a:p>
        </p:txBody>
      </p:sp>
      <p:pic>
        <p:nvPicPr>
          <p:cNvPr id="11" name="Bildplatzhalter 8" descr="Panorama-Aufnahme des Hauptgebäudes der Universität Wien, Universitätsring 1, 1010 Wien.">
            <a:extLst>
              <a:ext uri="{FF2B5EF4-FFF2-40B4-BE49-F238E27FC236}">
                <a16:creationId xmlns:a16="http://schemas.microsoft.com/office/drawing/2014/main" id="{052F85EC-7F20-6A94-7A78-9DBDBAE8DD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1556" b="22647"/>
          <a:stretch/>
        </p:blipFill>
        <p:spPr bwMode="auto">
          <a:xfrm>
            <a:off x="0" y="3570635"/>
            <a:ext cx="12204700" cy="2035179"/>
          </a:xfrm>
          <a:prstGeom prst="rect">
            <a:avLst/>
          </a:prstGeom>
          <a:noFill/>
        </p:spPr>
      </p:pic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58E27D3C-8478-FC99-1982-A402C529DF47}"/>
              </a:ext>
            </a:extLst>
          </p:cNvPr>
          <p:cNvSpPr/>
          <p:nvPr/>
        </p:nvSpPr>
        <p:spPr>
          <a:xfrm>
            <a:off x="-25400" y="3570635"/>
            <a:ext cx="12217400" cy="2035179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0063A6">
                  <a:shade val="30000"/>
                  <a:satMod val="115000"/>
                  <a:alpha val="30000"/>
                </a:srgbClr>
              </a:gs>
              <a:gs pos="100000">
                <a:srgbClr val="0063A6">
                  <a:shade val="67500"/>
                  <a:satMod val="115000"/>
                  <a:alpha val="51000"/>
                </a:srgbClr>
              </a:gs>
              <a:gs pos="86000">
                <a:srgbClr val="0063A6">
                  <a:alpha val="5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AT" dirty="0" err="1">
              <a:solidFill>
                <a:schemeClr val="tx1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5494F93-C53D-01A1-EFFB-2337220291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767" y="3690185"/>
            <a:ext cx="12367589" cy="618044"/>
          </a:xfrm>
          <a:noFill/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3000" b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rPr>
              <a:t>Moral Warfare Through Lethal Autonomous Weapons Systems? </a:t>
            </a:r>
            <a:endParaRPr lang="en-GB" sz="3000" b="1" i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3" name="Untertitel 4">
            <a:extLst>
              <a:ext uri="{FF2B5EF4-FFF2-40B4-BE49-F238E27FC236}">
                <a16:creationId xmlns:a16="http://schemas.microsoft.com/office/drawing/2014/main" id="{4E28DD8B-0E07-05C9-28E5-E465661E601D}"/>
              </a:ext>
            </a:extLst>
          </p:cNvPr>
          <p:cNvSpPr txBox="1">
            <a:spLocks/>
          </p:cNvSpPr>
          <p:nvPr/>
        </p:nvSpPr>
        <p:spPr bwMode="white">
          <a:xfrm>
            <a:off x="-1827252" y="5233779"/>
            <a:ext cx="11376025" cy="2934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>
                <a:schemeClr val="accent1"/>
              </a:buClr>
              <a:buFont typeface="Source Sans Pro Light" panose="020B0403030403020204" pitchFamily="34" charset="0"/>
              <a:buNone/>
              <a:defRPr sz="1800" kern="1200">
                <a:solidFill>
                  <a:schemeClr val="bg1"/>
                </a:solidFill>
                <a:latin typeface="Source Sans Pro Semibold" panose="020B06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5000"/>
              </a:lnSpc>
              <a:spcBef>
                <a:spcPts val="500"/>
              </a:spcBef>
              <a:buSzPct val="100000"/>
              <a:buFont typeface="Source Sans Pro Light" panose="020B0403030403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rPr>
              <a:t>Lisa </a:t>
            </a:r>
            <a:r>
              <a:rPr lang="en-GB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rPr>
              <a:t>Tragbar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rPr>
              <a:t>, Preet Ghuman – TMAF Wiener Neustadt, 7. Mai 2025</a:t>
            </a:r>
          </a:p>
        </p:txBody>
      </p:sp>
      <p:sp>
        <p:nvSpPr>
          <p:cNvPr id="13" name="Titel 3">
            <a:extLst>
              <a:ext uri="{FF2B5EF4-FFF2-40B4-BE49-F238E27FC236}">
                <a16:creationId xmlns:a16="http://schemas.microsoft.com/office/drawing/2014/main" id="{FF43735B-BF35-A09F-E9C0-830155CAA7E8}"/>
              </a:ext>
            </a:extLst>
          </p:cNvPr>
          <p:cNvSpPr txBox="1">
            <a:spLocks/>
          </p:cNvSpPr>
          <p:nvPr/>
        </p:nvSpPr>
        <p:spPr bwMode="white">
          <a:xfrm>
            <a:off x="441767" y="4526274"/>
            <a:ext cx="3747265" cy="501618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3000" b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rPr>
              <a:t>Ethical Challenges.</a:t>
            </a:r>
            <a:endParaRPr lang="en-GB" sz="3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942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E3C80A-BF6E-EB05-65D5-968BBADD2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4C070CF9-A122-4ED0-795E-3A870573A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970" y="1171921"/>
            <a:ext cx="2325793" cy="489550"/>
          </a:xfrm>
          <a:solidFill>
            <a:srgbClr val="565B63"/>
          </a:solidFill>
        </p:spPr>
        <p:txBody>
          <a:bodyPr/>
          <a:lstStyle/>
          <a:p>
            <a:r>
              <a:rPr lang="en-GB" noProof="0" dirty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Challenge</a:t>
            </a:r>
            <a:r>
              <a:rPr lang="en-GB" noProof="0" dirty="0">
                <a:solidFill>
                  <a:schemeClr val="bg1"/>
                </a:solidFill>
              </a:rPr>
              <a:t> </a:t>
            </a:r>
            <a:r>
              <a:rPr lang="en-GB" noProof="0" dirty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II</a:t>
            </a:r>
            <a:endParaRPr lang="en-GB" noProof="0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247CFC-4433-2FD5-E400-3B4F568DC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07.05.2025</a:t>
            </a:r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0EAB86-5815-4F48-0333-206A476CB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Moral Warfare Through Lethal Autonomous Weapons Systems? Ethical Challenges.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B2F11F7-13E8-6C32-4F5F-2C22C71AD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E1F-4813-4D0A-B870-8FB3219A4125}" type="slidenum">
              <a:rPr lang="de-AT" smtClean="0"/>
              <a:pPr/>
              <a:t>10</a:t>
            </a:fld>
            <a:endParaRPr lang="de-AT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C2C4AA37-1A4E-7A32-640A-D07A81A26C8B}"/>
              </a:ext>
            </a:extLst>
          </p:cNvPr>
          <p:cNvSpPr txBox="1">
            <a:spLocks/>
          </p:cNvSpPr>
          <p:nvPr/>
        </p:nvSpPr>
        <p:spPr>
          <a:xfrm>
            <a:off x="7892466" y="3995172"/>
            <a:ext cx="4648199" cy="2264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>
                <a:schemeClr val="accent1"/>
              </a:buClr>
              <a:buFont typeface="Source Sans Pro Light" panose="020B0403030403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79388" algn="l" defTabSz="914400" rtl="0" eaLnBrk="1" latinLnBrk="0" hangingPunct="1">
              <a:lnSpc>
                <a:spcPct val="95000"/>
              </a:lnSpc>
              <a:spcBef>
                <a:spcPts val="500"/>
              </a:spcBef>
              <a:buSzPct val="100000"/>
              <a:buFont typeface="Source Sans Pro Light" panose="020B0403030403020204" pitchFamily="34" charset="0"/>
              <a:buChar char="◦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415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2313" indent="-182563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3038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28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F972D9A-0658-79D8-BC5C-C3472FFFD01F}"/>
              </a:ext>
            </a:extLst>
          </p:cNvPr>
          <p:cNvSpPr txBox="1"/>
          <p:nvPr/>
        </p:nvSpPr>
        <p:spPr>
          <a:xfrm>
            <a:off x="4827631" y="1037486"/>
            <a:ext cx="67101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dirty="0">
              <a:solidFill>
                <a:schemeClr val="bg1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98ED2F84-159B-6C17-DAA6-FE13C51170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642782"/>
              </p:ext>
            </p:extLst>
          </p:nvPr>
        </p:nvGraphicFramePr>
        <p:xfrm>
          <a:off x="632349" y="2216334"/>
          <a:ext cx="11018582" cy="3789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9291">
                  <a:extLst>
                    <a:ext uri="{9D8B030D-6E8A-4147-A177-3AD203B41FA5}">
                      <a16:colId xmlns:a16="http://schemas.microsoft.com/office/drawing/2014/main" val="3693539042"/>
                    </a:ext>
                  </a:extLst>
                </a:gridCol>
                <a:gridCol w="5509291">
                  <a:extLst>
                    <a:ext uri="{9D8B030D-6E8A-4147-A177-3AD203B41FA5}">
                      <a16:colId xmlns:a16="http://schemas.microsoft.com/office/drawing/2014/main" val="2761012200"/>
                    </a:ext>
                  </a:extLst>
                </a:gridCol>
              </a:tblGrid>
              <a:tr h="8607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Immanuel Kant,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Groundwork </a:t>
                      </a:r>
                      <a:r>
                        <a:rPr lang="en-US" sz="2400" b="1" i="1" dirty="0">
                          <a:ea typeface="Calibri" panose="020F0502020204030204" pitchFamily="34" charset="0"/>
                        </a:rPr>
                        <a:t>for the Metaphysics of Morals</a:t>
                      </a:r>
                      <a:r>
                        <a:rPr lang="en-US" sz="2400" b="1" dirty="0">
                          <a:ea typeface="Calibri" panose="020F0502020204030204" pitchFamily="34" charset="0"/>
                        </a:rPr>
                        <a:t> </a:t>
                      </a:r>
                      <a:endParaRPr lang="en-US" sz="2400" b="1" dirty="0"/>
                    </a:p>
                    <a:p>
                      <a:endParaRPr lang="de-A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/>
                          <a:ea typeface="Calibri" panose="020F0502020204030204" pitchFamily="34" charset="0"/>
                        </a:rPr>
                        <a:t>Accountability of LAWS </a:t>
                      </a:r>
                    </a:p>
                    <a:p>
                      <a:pPr algn="ctr"/>
                      <a:r>
                        <a:rPr lang="en-US" sz="2400" dirty="0">
                          <a:effectLst/>
                          <a:ea typeface="Calibri" panose="020F0502020204030204" pitchFamily="34" charset="0"/>
                        </a:rPr>
                        <a:t>(Sparrow, 2007)</a:t>
                      </a:r>
                      <a:endParaRPr lang="de-A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819445"/>
                  </a:ext>
                </a:extLst>
              </a:tr>
              <a:tr h="2601005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effectLst/>
                          <a:ea typeface="Calibri" panose="020F0502020204030204" pitchFamily="34" charset="0"/>
                        </a:rPr>
                        <a:t>Responsibility</a:t>
                      </a:r>
                      <a:r>
                        <a:rPr lang="en-US" sz="2400" dirty="0">
                          <a:effectLst/>
                          <a:ea typeface="Calibri" panose="020F0502020204030204" pitchFamily="34" charset="0"/>
                        </a:rPr>
                        <a:t> = reserved for </a:t>
                      </a:r>
                      <a:r>
                        <a:rPr lang="en-US" sz="2400" b="1" dirty="0">
                          <a:effectLst/>
                          <a:ea typeface="Calibri" panose="020F0502020204030204" pitchFamily="34" charset="0"/>
                        </a:rPr>
                        <a:t>rational agents</a:t>
                      </a:r>
                      <a:r>
                        <a:rPr lang="en-US" sz="2400" dirty="0">
                          <a:effectLst/>
                          <a:ea typeface="Calibri" panose="020F0502020204030204" pitchFamily="34" charset="0"/>
                        </a:rPr>
                        <a:t> capable of moral reasoning and duty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effectLst/>
                          <a:ea typeface="Calibri" panose="020F0502020204030204" pitchFamily="34" charset="0"/>
                        </a:rPr>
                        <a:t>requires </a:t>
                      </a:r>
                      <a:r>
                        <a:rPr lang="en-US" sz="2400" b="1" dirty="0">
                          <a:effectLst/>
                          <a:ea typeface="Calibri" panose="020F0502020204030204" pitchFamily="34" charset="0"/>
                        </a:rPr>
                        <a:t>awareness of obligations</a:t>
                      </a:r>
                      <a:r>
                        <a:rPr lang="en-US" sz="2400" dirty="0">
                          <a:effectLst/>
                          <a:ea typeface="Calibri" panose="020F0502020204030204" pitchFamily="34" charset="0"/>
                        </a:rPr>
                        <a:t>—not just causation</a:t>
                      </a:r>
                      <a:endParaRPr lang="de-AT" sz="2400" dirty="0"/>
                    </a:p>
                    <a:p>
                      <a:endParaRPr lang="de-A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effectLst/>
                          <a:ea typeface="Calibri" panose="020F0502020204030204" pitchFamily="34" charset="0"/>
                        </a:rPr>
                        <a:t>LAWS lack this capacity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effectLst/>
                          <a:ea typeface="Calibri" panose="020F0502020204030204" pitchFamily="34" charset="0"/>
                        </a:rPr>
                        <a:t>Algorithmic systems </a:t>
                      </a:r>
                      <a:r>
                        <a:rPr lang="en-US" sz="2400" b="1" dirty="0">
                          <a:effectLst/>
                          <a:ea typeface="Calibri" panose="020F0502020204030204" pitchFamily="34" charset="0"/>
                        </a:rPr>
                        <a:t>cannot reflect ethically </a:t>
                      </a:r>
                      <a:r>
                        <a:rPr lang="en-US" sz="2400" dirty="0">
                          <a:effectLst/>
                          <a:ea typeface="Calibri" panose="020F0502020204030204" pitchFamily="34" charset="0"/>
                        </a:rPr>
                        <a:t>or act from duty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>
                          <a:effectLst/>
                          <a:ea typeface="Calibri" panose="020F0502020204030204" pitchFamily="34" charset="0"/>
                        </a:rPr>
                        <a:t>Hence, cannot bear moral responsibility</a:t>
                      </a:r>
                      <a:endParaRPr lang="de-AT" sz="2400" dirty="0"/>
                    </a:p>
                    <a:p>
                      <a:endParaRPr lang="de-A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597910"/>
                  </a:ext>
                </a:extLst>
              </a:tr>
            </a:tbl>
          </a:graphicData>
        </a:graphic>
      </p:graphicFrame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AFF7A69C-58DD-5122-A525-104FC38653F4}"/>
              </a:ext>
            </a:extLst>
          </p:cNvPr>
          <p:cNvSpPr txBox="1">
            <a:spLocks/>
          </p:cNvSpPr>
          <p:nvPr/>
        </p:nvSpPr>
        <p:spPr>
          <a:xfrm>
            <a:off x="6396177" y="5470151"/>
            <a:ext cx="3357523" cy="5483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>
                <a:schemeClr val="accent1"/>
              </a:buClr>
              <a:buFont typeface="Source Sans Pro Light" panose="020B0403030403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79388" algn="l" defTabSz="914400" rtl="0" eaLnBrk="1" latinLnBrk="0" hangingPunct="1">
              <a:lnSpc>
                <a:spcPct val="95000"/>
              </a:lnSpc>
              <a:spcBef>
                <a:spcPts val="500"/>
              </a:spcBef>
              <a:buSzPct val="100000"/>
              <a:buFont typeface="Source Sans Pro Light" panose="020B0403030403020204" pitchFamily="34" charset="0"/>
              <a:buChar char="◦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415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2313" indent="-182563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3038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2400" b="1" i="1" dirty="0"/>
              <a:t>Moral Vacuum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0" name="Freihand 29">
                <a:extLst>
                  <a:ext uri="{FF2B5EF4-FFF2-40B4-BE49-F238E27FC236}">
                    <a16:creationId xmlns:a16="http://schemas.microsoft.com/office/drawing/2014/main" id="{F28F7706-01D4-CE98-8867-63F9EC3F0C5F}"/>
                  </a:ext>
                </a:extLst>
              </p14:cNvPr>
              <p14:cNvContentPartPr/>
              <p14:nvPr/>
            </p14:nvContentPartPr>
            <p14:xfrm>
              <a:off x="7518460" y="4902000"/>
              <a:ext cx="720" cy="216360"/>
            </p14:xfrm>
          </p:contentPart>
        </mc:Choice>
        <mc:Fallback xmlns="">
          <p:pic>
            <p:nvPicPr>
              <p:cNvPr id="30" name="Freihand 29">
                <a:extLst>
                  <a:ext uri="{FF2B5EF4-FFF2-40B4-BE49-F238E27FC236}">
                    <a16:creationId xmlns:a16="http://schemas.microsoft.com/office/drawing/2014/main" id="{F28F7706-01D4-CE98-8867-63F9EC3F0C5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00460" y="4893000"/>
                <a:ext cx="3600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Freihand 30">
                <a:extLst>
                  <a:ext uri="{FF2B5EF4-FFF2-40B4-BE49-F238E27FC236}">
                    <a16:creationId xmlns:a16="http://schemas.microsoft.com/office/drawing/2014/main" id="{8D347305-14EF-3436-5887-00C6DEDFE22F}"/>
                  </a:ext>
                </a:extLst>
              </p14:cNvPr>
              <p14:cNvContentPartPr/>
              <p14:nvPr/>
            </p14:nvContentPartPr>
            <p14:xfrm>
              <a:off x="7518460" y="5118000"/>
              <a:ext cx="360" cy="360"/>
            </p14:xfrm>
          </p:contentPart>
        </mc:Choice>
        <mc:Fallback xmlns="">
          <p:pic>
            <p:nvPicPr>
              <p:cNvPr id="31" name="Freihand 30">
                <a:extLst>
                  <a:ext uri="{FF2B5EF4-FFF2-40B4-BE49-F238E27FC236}">
                    <a16:creationId xmlns:a16="http://schemas.microsoft.com/office/drawing/2014/main" id="{8D347305-14EF-3436-5887-00C6DEDFE22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09460" y="5109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3" name="Freihand 32">
                <a:extLst>
                  <a:ext uri="{FF2B5EF4-FFF2-40B4-BE49-F238E27FC236}">
                    <a16:creationId xmlns:a16="http://schemas.microsoft.com/office/drawing/2014/main" id="{072D38B2-BAE6-C8A5-7863-F03184139D2E}"/>
                  </a:ext>
                </a:extLst>
              </p14:cNvPr>
              <p14:cNvContentPartPr/>
              <p14:nvPr/>
            </p14:nvContentPartPr>
            <p14:xfrm>
              <a:off x="7535331" y="5138085"/>
              <a:ext cx="1867320" cy="25560"/>
            </p14:xfrm>
          </p:contentPart>
        </mc:Choice>
        <mc:Fallback xmlns="">
          <p:pic>
            <p:nvPicPr>
              <p:cNvPr id="33" name="Freihand 32">
                <a:extLst>
                  <a:ext uri="{FF2B5EF4-FFF2-40B4-BE49-F238E27FC236}">
                    <a16:creationId xmlns:a16="http://schemas.microsoft.com/office/drawing/2014/main" id="{072D38B2-BAE6-C8A5-7863-F03184139D2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6331" y="4499085"/>
                <a:ext cx="1884960" cy="127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7" name="Freihand 36">
                <a:extLst>
                  <a:ext uri="{FF2B5EF4-FFF2-40B4-BE49-F238E27FC236}">
                    <a16:creationId xmlns:a16="http://schemas.microsoft.com/office/drawing/2014/main" id="{D41B2FDE-5247-341E-325B-728966F00925}"/>
                  </a:ext>
                </a:extLst>
              </p14:cNvPr>
              <p14:cNvContentPartPr/>
              <p14:nvPr/>
            </p14:nvContentPartPr>
            <p14:xfrm>
              <a:off x="9181660" y="5130960"/>
              <a:ext cx="2402640" cy="720"/>
            </p14:xfrm>
          </p:contentPart>
        </mc:Choice>
        <mc:Fallback xmlns="">
          <p:pic>
            <p:nvPicPr>
              <p:cNvPr id="37" name="Freihand 36">
                <a:extLst>
                  <a:ext uri="{FF2B5EF4-FFF2-40B4-BE49-F238E27FC236}">
                    <a16:creationId xmlns:a16="http://schemas.microsoft.com/office/drawing/2014/main" id="{D41B2FDE-5247-341E-325B-728966F0092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172660" y="5112960"/>
                <a:ext cx="24202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9" name="Freihand 38">
                <a:extLst>
                  <a:ext uri="{FF2B5EF4-FFF2-40B4-BE49-F238E27FC236}">
                    <a16:creationId xmlns:a16="http://schemas.microsoft.com/office/drawing/2014/main" id="{0644D31A-9F81-5455-960B-4A752AA54519}"/>
                  </a:ext>
                </a:extLst>
              </p14:cNvPr>
              <p14:cNvContentPartPr/>
              <p14:nvPr/>
            </p14:nvContentPartPr>
            <p14:xfrm>
              <a:off x="11595100" y="4863840"/>
              <a:ext cx="720" cy="267480"/>
            </p14:xfrm>
          </p:contentPart>
        </mc:Choice>
        <mc:Fallback xmlns="">
          <p:pic>
            <p:nvPicPr>
              <p:cNvPr id="39" name="Freihand 38">
                <a:extLst>
                  <a:ext uri="{FF2B5EF4-FFF2-40B4-BE49-F238E27FC236}">
                    <a16:creationId xmlns:a16="http://schemas.microsoft.com/office/drawing/2014/main" id="{0644D31A-9F81-5455-960B-4A752AA5451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577100" y="4854840"/>
                <a:ext cx="3600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1" name="Freihand 40">
                <a:extLst>
                  <a:ext uri="{FF2B5EF4-FFF2-40B4-BE49-F238E27FC236}">
                    <a16:creationId xmlns:a16="http://schemas.microsoft.com/office/drawing/2014/main" id="{54BA943E-94DD-2643-4FB2-7F1293C33D3D}"/>
                  </a:ext>
                </a:extLst>
              </p14:cNvPr>
              <p14:cNvContentPartPr/>
              <p14:nvPr/>
            </p14:nvContentPartPr>
            <p14:xfrm>
              <a:off x="9715180" y="5143200"/>
              <a:ext cx="38520" cy="483480"/>
            </p14:xfrm>
          </p:contentPart>
        </mc:Choice>
        <mc:Fallback xmlns="">
          <p:pic>
            <p:nvPicPr>
              <p:cNvPr id="41" name="Freihand 40">
                <a:extLst>
                  <a:ext uri="{FF2B5EF4-FFF2-40B4-BE49-F238E27FC236}">
                    <a16:creationId xmlns:a16="http://schemas.microsoft.com/office/drawing/2014/main" id="{54BA943E-94DD-2643-4FB2-7F1293C33D3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706180" y="5134200"/>
                <a:ext cx="56160" cy="50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3" name="Freihand 42">
                <a:extLst>
                  <a:ext uri="{FF2B5EF4-FFF2-40B4-BE49-F238E27FC236}">
                    <a16:creationId xmlns:a16="http://schemas.microsoft.com/office/drawing/2014/main" id="{906F647C-C9BB-011E-6E24-67E184130F47}"/>
                  </a:ext>
                </a:extLst>
              </p14:cNvPr>
              <p14:cNvContentPartPr/>
              <p14:nvPr/>
            </p14:nvContentPartPr>
            <p14:xfrm>
              <a:off x="9131260" y="5651520"/>
              <a:ext cx="622440" cy="13320"/>
            </p14:xfrm>
          </p:contentPart>
        </mc:Choice>
        <mc:Fallback xmlns="">
          <p:pic>
            <p:nvPicPr>
              <p:cNvPr id="43" name="Freihand 42">
                <a:extLst>
                  <a:ext uri="{FF2B5EF4-FFF2-40B4-BE49-F238E27FC236}">
                    <a16:creationId xmlns:a16="http://schemas.microsoft.com/office/drawing/2014/main" id="{906F647C-C9BB-011E-6E24-67E184130F4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122260" y="5642520"/>
                <a:ext cx="640080" cy="3096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35E31FCA-730B-15F4-503E-772C6CA6B1EA}"/>
              </a:ext>
            </a:extLst>
          </p:cNvPr>
          <p:cNvGrpSpPr/>
          <p:nvPr/>
        </p:nvGrpSpPr>
        <p:grpSpPr>
          <a:xfrm>
            <a:off x="9118300" y="5562240"/>
            <a:ext cx="101880" cy="204480"/>
            <a:chOff x="9118300" y="5562240"/>
            <a:chExt cx="101880" cy="20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75ABB99C-55EC-613B-79A4-B74F9D3DBC25}"/>
                    </a:ext>
                  </a:extLst>
                </p14:cNvPr>
                <p14:cNvContentPartPr/>
                <p14:nvPr/>
              </p14:nvContentPartPr>
              <p14:xfrm>
                <a:off x="9126580" y="5562240"/>
                <a:ext cx="93600" cy="10368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75ABB99C-55EC-613B-79A4-B74F9D3DBC2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117580" y="5553240"/>
                  <a:ext cx="11124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CDB5FA98-C6D1-B289-3EA0-F6BB2A02A849}"/>
                    </a:ext>
                  </a:extLst>
                </p14:cNvPr>
                <p14:cNvContentPartPr/>
                <p14:nvPr/>
              </p14:nvContentPartPr>
              <p14:xfrm>
                <a:off x="9118300" y="5676720"/>
                <a:ext cx="67320" cy="9000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CDB5FA98-C6D1-B289-3EA0-F6BB2A02A84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109660" y="5667720"/>
                  <a:ext cx="84960" cy="10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CEB5C1AE-7F38-A212-2797-32C4A3EBDE1A}"/>
              </a:ext>
            </a:extLst>
          </p:cNvPr>
          <p:cNvGrpSpPr/>
          <p:nvPr/>
        </p:nvGrpSpPr>
        <p:grpSpPr>
          <a:xfrm>
            <a:off x="5211793" y="990441"/>
            <a:ext cx="7625101" cy="760586"/>
            <a:chOff x="0" y="2222732"/>
            <a:chExt cx="6139190" cy="977900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DE2C7664-B908-7CA0-D499-2ACB706A38AB}"/>
                </a:ext>
              </a:extLst>
            </p:cNvPr>
            <p:cNvSpPr/>
            <p:nvPr/>
          </p:nvSpPr>
          <p:spPr>
            <a:xfrm>
              <a:off x="0" y="2222732"/>
              <a:ext cx="5642043" cy="977900"/>
            </a:xfrm>
            <a:prstGeom prst="rect">
              <a:avLst/>
            </a:prstGeom>
            <a:solidFill>
              <a:srgbClr val="0065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 err="1">
                <a:solidFill>
                  <a:schemeClr val="tx1"/>
                </a:solidFill>
              </a:endParaRP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90C6E61D-94B7-B4E1-37E2-CDB7F99E715D}"/>
                </a:ext>
              </a:extLst>
            </p:cNvPr>
            <p:cNvSpPr txBox="1"/>
            <p:nvPr/>
          </p:nvSpPr>
          <p:spPr>
            <a:xfrm>
              <a:off x="164626" y="2336918"/>
              <a:ext cx="5974564" cy="7518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ptos Serif" panose="02020604070405020304" pitchFamily="18" charset="0"/>
                  <a:cs typeface="Aptos Serif" panose="02020604070405020304" pitchFamily="18" charset="0"/>
                </a:rPr>
                <a:t>The Responsibility Gap Argument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4375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291DF7-9C5B-7EF8-4B90-4D16B8B90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269" y="2632907"/>
            <a:ext cx="6631331" cy="3673475"/>
          </a:xfrm>
        </p:spPr>
        <p:txBody>
          <a:bodyPr/>
          <a:lstStyle/>
          <a:p>
            <a:r>
              <a:rPr lang="en-US" sz="2400" dirty="0">
                <a:effectLst/>
                <a:ea typeface="Calibri" panose="020F0502020204030204" pitchFamily="34" charset="0"/>
              </a:rPr>
              <a:t>Nagel on Drone Warfare </a:t>
            </a:r>
            <a:r>
              <a:rPr lang="en-US" sz="2400" dirty="0">
                <a:ea typeface="Calibri" panose="020F0502020204030204" pitchFamily="34" charset="0"/>
              </a:rPr>
              <a:t>- </a:t>
            </a:r>
            <a:r>
              <a:rPr lang="en-US" sz="2400" dirty="0">
                <a:effectLst/>
                <a:ea typeface="Calibri" panose="020F0502020204030204" pitchFamily="34" charset="0"/>
              </a:rPr>
              <a:t>“Really Good at Killing” (2016)</a:t>
            </a:r>
          </a:p>
          <a:p>
            <a:r>
              <a:rPr lang="en-US" sz="2400" dirty="0">
                <a:ea typeface="Calibri" panose="020F0502020204030204" pitchFamily="34" charset="0"/>
              </a:rPr>
              <a:t>A</a:t>
            </a:r>
            <a:r>
              <a:rPr lang="en-US" sz="2400" dirty="0">
                <a:effectLst/>
                <a:ea typeface="Calibri" panose="020F0502020204030204" pitchFamily="34" charset="0"/>
              </a:rPr>
              <a:t>WS create emotional and moral distance in warfare</a:t>
            </a:r>
          </a:p>
          <a:p>
            <a:r>
              <a:rPr lang="en-US" sz="2400" dirty="0">
                <a:effectLst/>
                <a:ea typeface="Calibri" panose="020F0502020204030204" pitchFamily="34" charset="0"/>
              </a:rPr>
              <a:t>Killing becomes procedural, sanitized, and depersonalized</a:t>
            </a:r>
          </a:p>
          <a:p>
            <a:r>
              <a:rPr lang="en-US" sz="2400" dirty="0">
                <a:effectLst/>
                <a:ea typeface="Calibri" panose="020F0502020204030204" pitchFamily="34" charset="0"/>
              </a:rPr>
              <a:t>Removes the moral confrontation that war traditionally demands</a:t>
            </a:r>
          </a:p>
          <a:p>
            <a:pPr marL="0" indent="0">
              <a:buNone/>
            </a:pPr>
            <a:endParaRPr lang="de-AT" sz="24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2C3A500-D647-0F01-8D68-40B83BE6C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07.05.2025</a:t>
            </a:r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078C9C-29CA-0996-9EBA-19A0507F3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Moral Warfare Through Lethal Autonomous Weapons Systems? Ethical Challenges.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9D74873-1DF1-5E82-50DB-908F5F3B8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E1F-4813-4D0A-B870-8FB3219A4125}" type="slidenum">
              <a:rPr lang="de-AT" smtClean="0"/>
              <a:pPr/>
              <a:t>11</a:t>
            </a:fld>
            <a:endParaRPr lang="de-AT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3DA27555-7B68-9BA6-1D51-44AAFE1A4E19}"/>
              </a:ext>
            </a:extLst>
          </p:cNvPr>
          <p:cNvSpPr txBox="1">
            <a:spLocks/>
          </p:cNvSpPr>
          <p:nvPr/>
        </p:nvSpPr>
        <p:spPr>
          <a:xfrm>
            <a:off x="7265968" y="4238051"/>
            <a:ext cx="4724763" cy="9083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>
                <a:schemeClr val="accent1"/>
              </a:buClr>
              <a:buFont typeface="Source Sans Pro Light" panose="020B0403030403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79388" algn="l" defTabSz="914400" rtl="0" eaLnBrk="1" latinLnBrk="0" hangingPunct="1">
              <a:lnSpc>
                <a:spcPct val="95000"/>
              </a:lnSpc>
              <a:spcBef>
                <a:spcPts val="500"/>
              </a:spcBef>
              <a:buSzPct val="100000"/>
              <a:buFont typeface="Source Sans Pro Light" panose="020B0403030403020204" pitchFamily="34" charset="0"/>
              <a:buChar char="◦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415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2313" indent="-182563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3038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How can we ensure </a:t>
            </a:r>
            <a:r>
              <a:rPr lang="en-US" sz="2400" b="1" dirty="0"/>
              <a:t>accountability</a:t>
            </a:r>
            <a:r>
              <a:rPr lang="en-US" sz="2400" dirty="0"/>
              <a:t> without a human decision-maker?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028E5F4-8E17-8D58-E174-E59AB500B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2330" y="2576057"/>
            <a:ext cx="3941683" cy="830997"/>
          </a:xfrm>
          <a:prstGeom prst="rect">
            <a:avLst/>
          </a:prstGeom>
          <a:noFill/>
          <a:ln w="28575">
            <a:solidFill>
              <a:srgbClr val="0065A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2400" b="1" dirty="0" err="1"/>
              <a:t>Tho</a:t>
            </a:r>
            <a:r>
              <a:rPr kumimoji="0" lang="de-DE" altLang="de-DE" sz="24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ught</a:t>
            </a:r>
            <a:r>
              <a:rPr kumimoji="0" lang="de-DE" altLang="de-DE" sz="24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Experiment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2400" b="1" dirty="0"/>
              <a:t>A </a:t>
            </a:r>
            <a:r>
              <a:rPr kumimoji="0" lang="de-DE" altLang="de-DE" sz="24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battlefield</a:t>
            </a:r>
            <a:r>
              <a:rPr kumimoji="0" lang="de-DE" altLang="de-DE" sz="24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sz="24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with</a:t>
            </a:r>
            <a:r>
              <a:rPr kumimoji="0" lang="de-DE" altLang="de-DE" sz="24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de-DE" altLang="de-DE" sz="2400" b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only</a:t>
            </a:r>
            <a:r>
              <a:rPr kumimoji="0" lang="de-DE" altLang="de-DE" sz="24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AWS</a:t>
            </a:r>
            <a:r>
              <a:rPr kumimoji="0" lang="de-DE" altLang="de-DE" sz="24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D5F8CBB9-8601-C0BC-373B-41289994CFA5}"/>
              </a:ext>
            </a:extLst>
          </p:cNvPr>
          <p:cNvGrpSpPr/>
          <p:nvPr/>
        </p:nvGrpSpPr>
        <p:grpSpPr>
          <a:xfrm>
            <a:off x="-10731" y="1517015"/>
            <a:ext cx="7988300" cy="663480"/>
            <a:chOff x="0" y="2222732"/>
            <a:chExt cx="5642043" cy="977900"/>
          </a:xfrm>
          <a:solidFill>
            <a:srgbClr val="565B63"/>
          </a:solidFill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EDA2DA83-C2B9-2C37-409F-B4989581E254}"/>
                </a:ext>
              </a:extLst>
            </p:cNvPr>
            <p:cNvSpPr/>
            <p:nvPr/>
          </p:nvSpPr>
          <p:spPr>
            <a:xfrm>
              <a:off x="0" y="2222732"/>
              <a:ext cx="5642043" cy="9779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 err="1">
                <a:solidFill>
                  <a:schemeClr val="tx1"/>
                </a:solidFill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994D54CF-4368-41A9-922D-1D9EF333615A}"/>
                </a:ext>
              </a:extLst>
            </p:cNvPr>
            <p:cNvSpPr txBox="1"/>
            <p:nvPr/>
          </p:nvSpPr>
          <p:spPr>
            <a:xfrm>
              <a:off x="394546" y="2323116"/>
              <a:ext cx="4852951" cy="5847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ptos Serif" panose="02020604070405020304" pitchFamily="18" charset="0"/>
                  <a:cs typeface="Aptos Serif" panose="02020604070405020304" pitchFamily="18" charset="0"/>
                </a:rPr>
                <a:t>Moral Detachment –  Thomas Nagel</a:t>
              </a:r>
            </a:p>
          </p:txBody>
        </p:sp>
      </p:grpSp>
      <p:sp>
        <p:nvSpPr>
          <p:cNvPr id="20" name="Rechteck 19">
            <a:extLst>
              <a:ext uri="{FF2B5EF4-FFF2-40B4-BE49-F238E27FC236}">
                <a16:creationId xmlns:a16="http://schemas.microsoft.com/office/drawing/2014/main" id="{13183915-9320-DCEE-D30F-A2A96E6B2880}"/>
              </a:ext>
            </a:extLst>
          </p:cNvPr>
          <p:cNvSpPr/>
          <p:nvPr/>
        </p:nvSpPr>
        <p:spPr>
          <a:xfrm>
            <a:off x="3516934" y="2576057"/>
            <a:ext cx="2922367" cy="435435"/>
          </a:xfrm>
          <a:prstGeom prst="rect">
            <a:avLst/>
          </a:prstGeom>
          <a:noFill/>
          <a:ln w="28575">
            <a:solidFill>
              <a:srgbClr val="0065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 err="1">
              <a:solidFill>
                <a:schemeClr val="tx1"/>
              </a:solidFill>
            </a:endParaRPr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70FC422F-5840-2206-2A4B-38D027B4211A}"/>
              </a:ext>
            </a:extLst>
          </p:cNvPr>
          <p:cNvCxnSpPr>
            <a:cxnSpLocks/>
          </p:cNvCxnSpPr>
          <p:nvPr/>
        </p:nvCxnSpPr>
        <p:spPr>
          <a:xfrm>
            <a:off x="6439301" y="2790110"/>
            <a:ext cx="1386038" cy="0"/>
          </a:xfrm>
          <a:prstGeom prst="line">
            <a:avLst/>
          </a:prstGeom>
          <a:ln w="28575">
            <a:solidFill>
              <a:srgbClr val="0065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2F40A94E-C664-74B8-E6C4-A65C921A3213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9813172" y="3407054"/>
            <a:ext cx="0" cy="848239"/>
          </a:xfrm>
          <a:prstGeom prst="line">
            <a:avLst/>
          </a:prstGeom>
          <a:ln w="28575">
            <a:solidFill>
              <a:srgbClr val="0065A6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766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5F57C1-0BE9-C9FC-5B6C-467DC2A63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07.05.2025</a:t>
            </a:r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183795-DE10-FE89-86B7-5B988E09F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Moral Warfare Through Lethal Autonomous Weapons Systems? Ethical Challenges.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708A1E-3802-C34A-12BF-9442CFCCE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E1F-4813-4D0A-B870-8FB3219A4125}" type="slidenum">
              <a:rPr lang="de-AT" smtClean="0"/>
              <a:pPr/>
              <a:t>12</a:t>
            </a:fld>
            <a:endParaRPr lang="de-AT" dirty="0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8CD0C0A9-E5AC-67A8-F63F-ED61782D3D62}"/>
                  </a:ext>
                </a:extLst>
              </p14:cNvPr>
              <p14:cNvContentPartPr/>
              <p14:nvPr/>
            </p14:nvContentPartPr>
            <p14:xfrm>
              <a:off x="2768260" y="2908320"/>
              <a:ext cx="360" cy="36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8CD0C0A9-E5AC-67A8-F63F-ED61782D3D6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05620" y="2530680"/>
                <a:ext cx="126000" cy="7560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itel 1">
            <a:extLst>
              <a:ext uri="{FF2B5EF4-FFF2-40B4-BE49-F238E27FC236}">
                <a16:creationId xmlns:a16="http://schemas.microsoft.com/office/drawing/2014/main" id="{83F37DD8-4138-FDC2-F63A-0BF8D48E32A7}"/>
              </a:ext>
            </a:extLst>
          </p:cNvPr>
          <p:cNvSpPr txBox="1">
            <a:spLocks/>
          </p:cNvSpPr>
          <p:nvPr/>
        </p:nvSpPr>
        <p:spPr>
          <a:xfrm>
            <a:off x="5580790" y="976491"/>
            <a:ext cx="2325793" cy="426773"/>
          </a:xfrm>
          <a:prstGeom prst="rect">
            <a:avLst/>
          </a:prstGeom>
          <a:solidFill>
            <a:srgbClr val="565B63"/>
          </a:solidFill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Challenge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III</a:t>
            </a:r>
            <a:endParaRPr lang="en-GB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3203C45-BC59-698F-A85E-BD168A59D6BD}"/>
              </a:ext>
            </a:extLst>
          </p:cNvPr>
          <p:cNvGrpSpPr/>
          <p:nvPr/>
        </p:nvGrpSpPr>
        <p:grpSpPr>
          <a:xfrm>
            <a:off x="7642014" y="819551"/>
            <a:ext cx="4549986" cy="713678"/>
            <a:chOff x="0" y="2222732"/>
            <a:chExt cx="5642043" cy="977900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FD45F479-DEB3-6A30-2529-5A52E1235A3B}"/>
                </a:ext>
              </a:extLst>
            </p:cNvPr>
            <p:cNvSpPr/>
            <p:nvPr/>
          </p:nvSpPr>
          <p:spPr>
            <a:xfrm>
              <a:off x="0" y="2222732"/>
              <a:ext cx="5642043" cy="977900"/>
            </a:xfrm>
            <a:prstGeom prst="rect">
              <a:avLst/>
            </a:prstGeom>
            <a:solidFill>
              <a:srgbClr val="0065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 err="1">
                <a:solidFill>
                  <a:schemeClr val="tx1"/>
                </a:solidFill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228AD111-504A-8F39-843A-5530988ECA8F}"/>
                </a:ext>
              </a:extLst>
            </p:cNvPr>
            <p:cNvSpPr txBox="1"/>
            <p:nvPr/>
          </p:nvSpPr>
          <p:spPr>
            <a:xfrm>
              <a:off x="656138" y="2362520"/>
              <a:ext cx="4852951" cy="8012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ptos Serif" panose="02020604070405020304" pitchFamily="18" charset="0"/>
                  <a:cs typeface="Aptos Serif" panose="02020604070405020304" pitchFamily="18" charset="0"/>
                </a:rPr>
                <a:t>Less moral costs? </a:t>
              </a:r>
            </a:p>
          </p:txBody>
        </p:sp>
      </p:grp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12FB7A74-93CE-4611-928B-D25B86B85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302" y="2118686"/>
            <a:ext cx="10996613" cy="3961038"/>
          </a:xfrm>
        </p:spPr>
        <p:txBody>
          <a:bodyPr/>
          <a:lstStyle/>
          <a:p>
            <a:r>
              <a:rPr lang="de-AT" sz="2400" dirty="0"/>
              <a:t>LAWS </a:t>
            </a:r>
            <a:r>
              <a:rPr lang="de-AT" sz="2400" dirty="0" err="1"/>
              <a:t>reduce</a:t>
            </a:r>
            <a:r>
              <a:rPr lang="de-AT" sz="2400" dirty="0"/>
              <a:t> </a:t>
            </a:r>
            <a:r>
              <a:rPr lang="de-AT" sz="2400" dirty="0" err="1"/>
              <a:t>moral</a:t>
            </a:r>
            <a:r>
              <a:rPr lang="de-AT" sz="2400" dirty="0"/>
              <a:t> </a:t>
            </a:r>
            <a:r>
              <a:rPr lang="de-AT" sz="2400" dirty="0" err="1"/>
              <a:t>costs</a:t>
            </a:r>
            <a:r>
              <a:rPr lang="de-AT" sz="2400" dirty="0"/>
              <a:t> </a:t>
            </a:r>
            <a:r>
              <a:rPr lang="de-AT" sz="2400" dirty="0" err="1"/>
              <a:t>by</a:t>
            </a:r>
            <a:r>
              <a:rPr lang="de-AT" sz="2400" dirty="0"/>
              <a:t> </a:t>
            </a:r>
            <a:r>
              <a:rPr lang="de-AT" sz="2400" dirty="0" err="1"/>
              <a:t>precise</a:t>
            </a:r>
            <a:r>
              <a:rPr lang="de-AT" sz="2400" dirty="0"/>
              <a:t> </a:t>
            </a:r>
            <a:r>
              <a:rPr lang="de-AT" sz="2400" dirty="0" err="1"/>
              <a:t>targeting</a:t>
            </a:r>
            <a:r>
              <a:rPr lang="de-AT" sz="2400" dirty="0"/>
              <a:t> and </a:t>
            </a:r>
            <a:r>
              <a:rPr lang="de-AT" sz="2400" dirty="0" err="1"/>
              <a:t>strict</a:t>
            </a:r>
            <a:r>
              <a:rPr lang="de-AT" sz="2400" dirty="0"/>
              <a:t> </a:t>
            </a:r>
            <a:r>
              <a:rPr lang="de-AT" sz="2400" dirty="0" err="1"/>
              <a:t>adgerence</a:t>
            </a:r>
            <a:r>
              <a:rPr lang="de-AT" sz="2400" dirty="0"/>
              <a:t> </a:t>
            </a:r>
            <a:r>
              <a:rPr lang="de-AT" sz="2400" dirty="0" err="1"/>
              <a:t>to</a:t>
            </a:r>
            <a:r>
              <a:rPr lang="de-AT" sz="2400" dirty="0"/>
              <a:t> IHL  (Haque 2017)</a:t>
            </a:r>
            <a:br>
              <a:rPr lang="de-AT" sz="2400" dirty="0"/>
            </a:br>
            <a:endParaRPr lang="de-AT" sz="2400" dirty="0"/>
          </a:p>
          <a:p>
            <a:r>
              <a:rPr lang="de-AT" sz="2400" dirty="0" err="1"/>
              <a:t>Thought</a:t>
            </a:r>
            <a:r>
              <a:rPr lang="de-AT" sz="2400" dirty="0"/>
              <a:t> </a:t>
            </a:r>
            <a:r>
              <a:rPr lang="de-AT" sz="2400" dirty="0" err="1"/>
              <a:t>experiment</a:t>
            </a:r>
            <a:r>
              <a:rPr lang="de-AT" sz="2400" dirty="0"/>
              <a:t> </a:t>
            </a:r>
            <a:r>
              <a:rPr lang="de-AT" sz="2400" dirty="0" err="1"/>
              <a:t>of</a:t>
            </a:r>
            <a:r>
              <a:rPr lang="de-AT" sz="2400" dirty="0"/>
              <a:t> Clean Warfare  (</a:t>
            </a:r>
            <a:r>
              <a:rPr lang="de-AT" sz="2400" dirty="0" err="1"/>
              <a:t>based</a:t>
            </a:r>
            <a:r>
              <a:rPr lang="de-AT" sz="2400" dirty="0"/>
              <a:t> on Scharre 2019)</a:t>
            </a:r>
          </a:p>
          <a:p>
            <a:pPr lvl="1"/>
            <a:r>
              <a:rPr lang="de-AT" dirty="0"/>
              <a:t>A: LAWS </a:t>
            </a:r>
            <a:r>
              <a:rPr lang="de-AT" dirty="0" err="1"/>
              <a:t>Exclusively</a:t>
            </a:r>
            <a:r>
              <a:rPr lang="de-AT" dirty="0"/>
              <a:t> </a:t>
            </a:r>
            <a:r>
              <a:rPr lang="de-AT" dirty="0" err="1"/>
              <a:t>engage</a:t>
            </a:r>
            <a:r>
              <a:rPr lang="de-AT" dirty="0"/>
              <a:t> </a:t>
            </a:r>
            <a:r>
              <a:rPr lang="de-AT" dirty="0" err="1"/>
              <a:t>legitimate</a:t>
            </a:r>
            <a:r>
              <a:rPr lang="de-AT" dirty="0"/>
              <a:t> </a:t>
            </a:r>
            <a:r>
              <a:rPr lang="de-AT" dirty="0" err="1"/>
              <a:t>targets</a:t>
            </a:r>
            <a:r>
              <a:rPr lang="de-AT" dirty="0"/>
              <a:t> = </a:t>
            </a:r>
            <a:r>
              <a:rPr lang="de-AT" dirty="0" err="1"/>
              <a:t>noncombatants</a:t>
            </a:r>
            <a:r>
              <a:rPr lang="de-AT" dirty="0"/>
              <a:t> </a:t>
            </a:r>
            <a:r>
              <a:rPr lang="de-AT" dirty="0" err="1"/>
              <a:t>aren‘t</a:t>
            </a:r>
            <a:r>
              <a:rPr lang="de-AT" dirty="0"/>
              <a:t> </a:t>
            </a:r>
            <a:r>
              <a:rPr lang="de-AT" dirty="0" err="1"/>
              <a:t>dying</a:t>
            </a:r>
            <a:endParaRPr lang="de-AT" dirty="0"/>
          </a:p>
          <a:p>
            <a:pPr lvl="1"/>
            <a:r>
              <a:rPr lang="de-AT" dirty="0"/>
              <a:t>B: LAWS </a:t>
            </a:r>
            <a:r>
              <a:rPr lang="de-AT" dirty="0" err="1"/>
              <a:t>keep</a:t>
            </a:r>
            <a:r>
              <a:rPr lang="de-AT" dirty="0"/>
              <a:t> </a:t>
            </a:r>
            <a:r>
              <a:rPr lang="de-AT" dirty="0" err="1"/>
              <a:t>humans</a:t>
            </a:r>
            <a:r>
              <a:rPr lang="de-AT" dirty="0"/>
              <a:t> </a:t>
            </a:r>
            <a:r>
              <a:rPr lang="de-AT" dirty="0" err="1"/>
              <a:t>completely</a:t>
            </a:r>
            <a:r>
              <a:rPr lang="de-AT" dirty="0"/>
              <a:t> out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loop = </a:t>
            </a:r>
            <a:r>
              <a:rPr lang="de-AT" dirty="0" err="1"/>
              <a:t>nobody</a:t>
            </a:r>
            <a:r>
              <a:rPr lang="de-AT" dirty="0"/>
              <a:t> </a:t>
            </a: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dying</a:t>
            </a:r>
            <a:r>
              <a:rPr lang="de-AT" dirty="0"/>
              <a:t> </a:t>
            </a:r>
            <a:br>
              <a:rPr lang="de-AT" dirty="0"/>
            </a:br>
            <a:endParaRPr lang="de-AT" dirty="0"/>
          </a:p>
          <a:p>
            <a:r>
              <a:rPr lang="de-AT" sz="2400" dirty="0" err="1"/>
              <a:t>Moellendorf</a:t>
            </a:r>
            <a:r>
              <a:rPr lang="de-AT" sz="2400" dirty="0"/>
              <a:t>   </a:t>
            </a:r>
            <a:r>
              <a:rPr lang="en-US" sz="2400" dirty="0"/>
              <a:t>wars must be ended when the anticipated moral costs </a:t>
            </a:r>
            <a:r>
              <a:rPr lang="en-US" sz="2400" i="1" dirty="0"/>
              <a:t>ex bello </a:t>
            </a:r>
            <a:r>
              <a:rPr lang="en-US" sz="2400" dirty="0"/>
              <a:t>disproportionately outweigh the war aims </a:t>
            </a:r>
            <a:r>
              <a:rPr lang="en-US" sz="2400" i="1" dirty="0"/>
              <a:t>ad bellum </a:t>
            </a:r>
            <a:r>
              <a:rPr lang="en-US" sz="2400" dirty="0"/>
              <a:t>(Moellendorf 2018). </a:t>
            </a:r>
          </a:p>
          <a:p>
            <a:pPr lvl="1"/>
            <a:r>
              <a:rPr lang="en-US" dirty="0"/>
              <a:t>Challenged by Thought experiment: no moral costs = never ending wars?</a:t>
            </a:r>
          </a:p>
          <a:p>
            <a:pPr lvl="1"/>
            <a:r>
              <a:rPr lang="en-US" dirty="0"/>
              <a:t>Reconceptualization of harm: cumulative and invisible moral damage</a:t>
            </a:r>
            <a:endParaRPr lang="de-AT" dirty="0"/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A1E9941F-12BB-9DE5-3E96-F3BA43D25A34}"/>
              </a:ext>
            </a:extLst>
          </p:cNvPr>
          <p:cNvSpPr/>
          <p:nvPr/>
        </p:nvSpPr>
        <p:spPr>
          <a:xfrm>
            <a:off x="584560" y="2082382"/>
            <a:ext cx="9067440" cy="356990"/>
          </a:xfrm>
          <a:prstGeom prst="roundRect">
            <a:avLst/>
          </a:prstGeom>
          <a:noFill/>
          <a:ln w="19050">
            <a:solidFill>
              <a:srgbClr val="565B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 err="1">
              <a:solidFill>
                <a:schemeClr val="tx1"/>
              </a:solidFill>
            </a:endParaRP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4E6D5E3F-AFF0-559F-6864-2C4473276A70}"/>
              </a:ext>
            </a:extLst>
          </p:cNvPr>
          <p:cNvSpPr/>
          <p:nvPr/>
        </p:nvSpPr>
        <p:spPr>
          <a:xfrm>
            <a:off x="572041" y="4498662"/>
            <a:ext cx="1648646" cy="356990"/>
          </a:xfrm>
          <a:prstGeom prst="roundRect">
            <a:avLst/>
          </a:prstGeom>
          <a:noFill/>
          <a:ln w="19050">
            <a:solidFill>
              <a:srgbClr val="565B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 err="1">
              <a:solidFill>
                <a:schemeClr val="tx1"/>
              </a:solidFill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3B2F3954-0853-0DDF-4D5B-2E72B11AE97F}"/>
              </a:ext>
            </a:extLst>
          </p:cNvPr>
          <p:cNvSpPr/>
          <p:nvPr/>
        </p:nvSpPr>
        <p:spPr>
          <a:xfrm>
            <a:off x="584560" y="2964073"/>
            <a:ext cx="4724040" cy="332538"/>
          </a:xfrm>
          <a:prstGeom prst="roundRect">
            <a:avLst/>
          </a:prstGeom>
          <a:noFill/>
          <a:ln w="19050">
            <a:solidFill>
              <a:srgbClr val="565B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648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0FC977-3569-B790-945B-8F04EE07A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07.05.2025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23980B-B587-8E45-F9E0-C619243B6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E1F-4813-4D0A-B870-8FB3219A4125}" type="slidenum">
              <a:rPr lang="de-AT" smtClean="0"/>
              <a:pPr/>
              <a:t>13</a:t>
            </a:fld>
            <a:endParaRPr lang="de-AT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41983E8F-F203-4FFE-079B-1B824CEE9F5A}"/>
              </a:ext>
            </a:extLst>
          </p:cNvPr>
          <p:cNvSpPr txBox="1">
            <a:spLocks/>
          </p:cNvSpPr>
          <p:nvPr/>
        </p:nvSpPr>
        <p:spPr>
          <a:xfrm>
            <a:off x="4720502" y="922401"/>
            <a:ext cx="2325793" cy="409344"/>
          </a:xfrm>
          <a:prstGeom prst="rect">
            <a:avLst/>
          </a:prstGeom>
          <a:solidFill>
            <a:srgbClr val="565B63"/>
          </a:solidFill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Challenge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IV</a:t>
            </a:r>
            <a:endParaRPr lang="en-GB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C10DD40-B267-2416-ACE7-D1B9143D1C20}"/>
              </a:ext>
            </a:extLst>
          </p:cNvPr>
          <p:cNvGrpSpPr/>
          <p:nvPr/>
        </p:nvGrpSpPr>
        <p:grpSpPr>
          <a:xfrm>
            <a:off x="6735337" y="824247"/>
            <a:ext cx="5456663" cy="731677"/>
            <a:chOff x="0" y="2222732"/>
            <a:chExt cx="5642043" cy="1359006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8A4A8C18-B4ED-EA88-F032-E3962A876E74}"/>
                </a:ext>
              </a:extLst>
            </p:cNvPr>
            <p:cNvSpPr/>
            <p:nvPr/>
          </p:nvSpPr>
          <p:spPr>
            <a:xfrm>
              <a:off x="0" y="2222732"/>
              <a:ext cx="5642043" cy="1124930"/>
            </a:xfrm>
            <a:prstGeom prst="rect">
              <a:avLst/>
            </a:prstGeom>
            <a:solidFill>
              <a:srgbClr val="0065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 err="1">
                <a:solidFill>
                  <a:schemeClr val="tx1"/>
                </a:solidFill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C5A585BC-E547-6065-EA02-A1A5E867B073}"/>
                </a:ext>
              </a:extLst>
            </p:cNvPr>
            <p:cNvSpPr txBox="1"/>
            <p:nvPr/>
          </p:nvSpPr>
          <p:spPr>
            <a:xfrm>
              <a:off x="394546" y="2297190"/>
              <a:ext cx="4852951" cy="12845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ptos Serif" panose="02020604070405020304" pitchFamily="18" charset="0"/>
                  <a:cs typeface="Aptos Serif" panose="02020604070405020304" pitchFamily="18" charset="0"/>
                </a:rPr>
                <a:t>Moralization by Design?</a:t>
              </a:r>
            </a:p>
          </p:txBody>
        </p:sp>
      </p:grpSp>
      <p:sp>
        <p:nvSpPr>
          <p:cNvPr id="20" name="Fußzeilenplatzhalter 4">
            <a:extLst>
              <a:ext uri="{FF2B5EF4-FFF2-40B4-BE49-F238E27FC236}">
                <a16:creationId xmlns:a16="http://schemas.microsoft.com/office/drawing/2014/main" id="{1B7523E9-5244-D2C7-B796-8220E0F39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9614" y="6422400"/>
            <a:ext cx="7801186" cy="365125"/>
          </a:xfrm>
        </p:spPr>
        <p:txBody>
          <a:bodyPr/>
          <a:lstStyle/>
          <a:p>
            <a:r>
              <a:rPr lang="en-US" dirty="0"/>
              <a:t>Moral Warfare Through Lethal Autonomous Weapons Systems? Ethical Challenges.</a:t>
            </a:r>
            <a:endParaRPr lang="de-AT" dirty="0"/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008AD7A7-6879-4A04-94E5-1F6B70500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2120901"/>
            <a:ext cx="11178589" cy="3814698"/>
          </a:xfrm>
        </p:spPr>
        <p:txBody>
          <a:bodyPr/>
          <a:lstStyle/>
          <a:p>
            <a:pPr marL="0" indent="0">
              <a:buNone/>
            </a:pPr>
            <a:r>
              <a:rPr lang="de-AT" sz="2400" b="1" dirty="0" err="1"/>
              <a:t>There</a:t>
            </a:r>
            <a:r>
              <a:rPr lang="de-AT" sz="2400" b="1" dirty="0"/>
              <a:t> </a:t>
            </a:r>
            <a:r>
              <a:rPr lang="de-AT" sz="2400" b="1" dirty="0" err="1"/>
              <a:t>is</a:t>
            </a:r>
            <a:r>
              <a:rPr lang="de-AT" sz="2400" b="1" dirty="0"/>
              <a:t> </a:t>
            </a:r>
            <a:r>
              <a:rPr lang="de-AT" sz="2400" b="1" dirty="0" err="1"/>
              <a:t>no</a:t>
            </a:r>
            <a:r>
              <a:rPr lang="de-AT" sz="2400" b="1" dirty="0"/>
              <a:t> neutral </a:t>
            </a:r>
            <a:r>
              <a:rPr lang="de-AT" sz="2400" b="1" dirty="0" err="1"/>
              <a:t>technology</a:t>
            </a:r>
            <a:r>
              <a:rPr lang="de-AT" sz="2400" b="1" dirty="0"/>
              <a:t> (Winner 1980)</a:t>
            </a:r>
          </a:p>
          <a:p>
            <a:pPr marL="0" indent="0">
              <a:buNone/>
            </a:pPr>
            <a:r>
              <a:rPr lang="de-AT" sz="2400" b="1" dirty="0" err="1"/>
              <a:t>Unequal</a:t>
            </a:r>
            <a:r>
              <a:rPr lang="de-AT" sz="2400" b="1" dirty="0"/>
              <a:t> </a:t>
            </a:r>
            <a:r>
              <a:rPr lang="de-AT" sz="2400" b="1" dirty="0" err="1"/>
              <a:t>usability</a:t>
            </a:r>
            <a:endParaRPr lang="de-AT" sz="2400" b="1" dirty="0"/>
          </a:p>
          <a:p>
            <a:pPr lvl="1">
              <a:buClr>
                <a:srgbClr val="0065A6"/>
              </a:buClr>
            </a:pPr>
            <a:r>
              <a:rPr lang="de-AT" dirty="0" err="1"/>
              <a:t>operations</a:t>
            </a:r>
            <a:r>
              <a:rPr lang="de-AT" dirty="0"/>
              <a:t> </a:t>
            </a:r>
            <a:r>
              <a:rPr lang="de-AT" dirty="0" err="1"/>
              <a:t>require</a:t>
            </a:r>
            <a:r>
              <a:rPr lang="de-AT" dirty="0"/>
              <a:t> </a:t>
            </a:r>
            <a:r>
              <a:rPr lang="de-AT" dirty="0" err="1"/>
              <a:t>specializes</a:t>
            </a:r>
            <a:r>
              <a:rPr lang="de-AT" dirty="0"/>
              <a:t> </a:t>
            </a:r>
            <a:r>
              <a:rPr lang="de-AT" dirty="0" err="1"/>
              <a:t>training</a:t>
            </a:r>
            <a:r>
              <a:rPr lang="de-AT" dirty="0"/>
              <a:t>, </a:t>
            </a:r>
            <a:r>
              <a:rPr lang="de-AT" dirty="0" err="1"/>
              <a:t>data</a:t>
            </a:r>
            <a:r>
              <a:rPr lang="de-AT" dirty="0"/>
              <a:t> </a:t>
            </a:r>
            <a:r>
              <a:rPr lang="de-AT" dirty="0" err="1"/>
              <a:t>analysis</a:t>
            </a:r>
            <a:r>
              <a:rPr lang="de-AT" dirty="0"/>
              <a:t>, </a:t>
            </a:r>
            <a:r>
              <a:rPr lang="de-AT" dirty="0" err="1"/>
              <a:t>cybersecurity</a:t>
            </a:r>
            <a:r>
              <a:rPr lang="de-AT" dirty="0"/>
              <a:t>, high </a:t>
            </a:r>
            <a:r>
              <a:rPr lang="de-AT" dirty="0" err="1"/>
              <a:t>costs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aquisition</a:t>
            </a:r>
            <a:r>
              <a:rPr lang="de-AT" dirty="0"/>
              <a:t>, … </a:t>
            </a:r>
            <a:br>
              <a:rPr lang="de-AT" dirty="0"/>
            </a:br>
            <a:r>
              <a:rPr lang="de-AT" dirty="0"/>
              <a:t>= </a:t>
            </a:r>
            <a:r>
              <a:rPr lang="de-AT" dirty="0" err="1"/>
              <a:t>only</a:t>
            </a:r>
            <a:r>
              <a:rPr lang="de-AT" dirty="0"/>
              <a:t> operable </a:t>
            </a:r>
            <a:r>
              <a:rPr lang="de-AT" dirty="0" err="1"/>
              <a:t>by</a:t>
            </a:r>
            <a:r>
              <a:rPr lang="de-AT" dirty="0"/>
              <a:t> </a:t>
            </a:r>
            <a:r>
              <a:rPr lang="de-AT" dirty="0" err="1"/>
              <a:t>technologically</a:t>
            </a:r>
            <a:r>
              <a:rPr lang="de-AT" dirty="0"/>
              <a:t> </a:t>
            </a:r>
            <a:r>
              <a:rPr lang="de-AT" dirty="0" err="1"/>
              <a:t>advanced</a:t>
            </a:r>
            <a:r>
              <a:rPr lang="de-AT" dirty="0"/>
              <a:t> </a:t>
            </a:r>
            <a:r>
              <a:rPr lang="de-AT" dirty="0" err="1"/>
              <a:t>states</a:t>
            </a:r>
            <a:r>
              <a:rPr lang="de-AT" dirty="0"/>
              <a:t> </a:t>
            </a:r>
            <a:r>
              <a:rPr lang="de-AT" dirty="0" err="1"/>
              <a:t>or</a:t>
            </a:r>
            <a:r>
              <a:rPr lang="de-AT" dirty="0"/>
              <a:t> well-</a:t>
            </a:r>
            <a:r>
              <a:rPr lang="de-AT" dirty="0" err="1"/>
              <a:t>funded</a:t>
            </a:r>
            <a:r>
              <a:rPr lang="de-AT" dirty="0"/>
              <a:t> non-</a:t>
            </a:r>
            <a:r>
              <a:rPr lang="de-AT" dirty="0" err="1"/>
              <a:t>state</a:t>
            </a:r>
            <a:r>
              <a:rPr lang="de-AT" dirty="0"/>
              <a:t> </a:t>
            </a:r>
            <a:r>
              <a:rPr lang="de-AT" dirty="0" err="1"/>
              <a:t>actors</a:t>
            </a:r>
            <a:endParaRPr lang="de-AT" dirty="0"/>
          </a:p>
          <a:p>
            <a:pPr lvl="1"/>
            <a:endParaRPr lang="de-AT" dirty="0"/>
          </a:p>
          <a:p>
            <a:pPr marL="0" indent="0">
              <a:buNone/>
            </a:pPr>
            <a:r>
              <a:rPr lang="de-AT" sz="2400" b="1" dirty="0" err="1"/>
              <a:t>Moralization</a:t>
            </a:r>
            <a:r>
              <a:rPr lang="de-AT" sz="2400" b="1" dirty="0"/>
              <a:t> </a:t>
            </a:r>
            <a:r>
              <a:rPr lang="de-AT" sz="2400" b="1" dirty="0" err="1"/>
              <a:t>by</a:t>
            </a:r>
            <a:r>
              <a:rPr lang="de-AT" sz="2400" b="1" dirty="0"/>
              <a:t> design (Scholz 2021</a:t>
            </a:r>
            <a:r>
              <a:rPr lang="de-AT" sz="2400" dirty="0"/>
              <a:t>)</a:t>
            </a:r>
          </a:p>
          <a:p>
            <a:pPr marL="0" indent="0">
              <a:buNone/>
            </a:pPr>
            <a:r>
              <a:rPr lang="de-AT" sz="2400" b="1" dirty="0"/>
              <a:t>AI </a:t>
            </a:r>
            <a:r>
              <a:rPr lang="de-AT" sz="2400" b="1" dirty="0" err="1"/>
              <a:t>cannot</a:t>
            </a:r>
            <a:r>
              <a:rPr lang="de-AT" sz="2400" b="1" dirty="0"/>
              <a:t> </a:t>
            </a:r>
            <a:r>
              <a:rPr lang="de-AT" sz="2400" b="1" dirty="0" err="1"/>
              <a:t>act</a:t>
            </a:r>
            <a:r>
              <a:rPr lang="de-AT" sz="2400" b="1" dirty="0"/>
              <a:t> </a:t>
            </a:r>
            <a:r>
              <a:rPr lang="de-AT" sz="2400" b="1" dirty="0" err="1"/>
              <a:t>autonomously</a:t>
            </a:r>
            <a:r>
              <a:rPr lang="de-AT" sz="2400" b="1" dirty="0"/>
              <a:t> </a:t>
            </a:r>
            <a:r>
              <a:rPr lang="de-AT" sz="2400" b="1" dirty="0" err="1"/>
              <a:t>or</a:t>
            </a:r>
            <a:r>
              <a:rPr lang="de-AT" sz="2400" b="1" dirty="0"/>
              <a:t> </a:t>
            </a:r>
            <a:r>
              <a:rPr lang="de-AT" sz="2400" b="1" dirty="0" err="1"/>
              <a:t>have</a:t>
            </a:r>
            <a:r>
              <a:rPr lang="de-AT" sz="2400" b="1" dirty="0"/>
              <a:t> </a:t>
            </a:r>
            <a:r>
              <a:rPr lang="de-AT" sz="2400" b="1" dirty="0" err="1"/>
              <a:t>moral</a:t>
            </a:r>
            <a:r>
              <a:rPr lang="de-AT" sz="2400" b="1" dirty="0"/>
              <a:t> </a:t>
            </a:r>
            <a:r>
              <a:rPr lang="de-AT" sz="2400" b="1" dirty="0" err="1"/>
              <a:t>agency</a:t>
            </a:r>
            <a:endParaRPr lang="de-AT" sz="2400" b="1" dirty="0"/>
          </a:p>
          <a:p>
            <a:pPr lvl="1"/>
            <a:r>
              <a:rPr lang="de-AT" dirty="0" err="1"/>
              <a:t>moral</a:t>
            </a:r>
            <a:r>
              <a:rPr lang="de-AT" dirty="0"/>
              <a:t> </a:t>
            </a:r>
            <a:r>
              <a:rPr lang="de-AT" dirty="0" err="1"/>
              <a:t>actions</a:t>
            </a:r>
            <a:r>
              <a:rPr lang="de-AT" dirty="0"/>
              <a:t> </a:t>
            </a:r>
            <a:r>
              <a:rPr lang="de-AT" dirty="0" err="1"/>
              <a:t>require</a:t>
            </a:r>
            <a:r>
              <a:rPr lang="de-AT" dirty="0"/>
              <a:t> human-</a:t>
            </a:r>
            <a:r>
              <a:rPr lang="de-AT" dirty="0" err="1"/>
              <a:t>machine</a:t>
            </a:r>
            <a:r>
              <a:rPr lang="de-AT" dirty="0"/>
              <a:t> </a:t>
            </a:r>
            <a:r>
              <a:rPr lang="de-AT" dirty="0" err="1"/>
              <a:t>interaction</a:t>
            </a:r>
            <a:r>
              <a:rPr lang="de-AT" dirty="0"/>
              <a:t> (</a:t>
            </a:r>
            <a:r>
              <a:rPr lang="de-AT" dirty="0" err="1"/>
              <a:t>Coeckelbergh</a:t>
            </a:r>
            <a:r>
              <a:rPr lang="de-AT" dirty="0"/>
              <a:t> 2021)</a:t>
            </a:r>
          </a:p>
          <a:p>
            <a:pPr lvl="1">
              <a:buClr>
                <a:srgbClr val="0065A6"/>
              </a:buClr>
            </a:pPr>
            <a:r>
              <a:rPr lang="de-AT" dirty="0" err="1"/>
              <a:t>Shifts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focus</a:t>
            </a:r>
            <a:r>
              <a:rPr lang="de-AT" dirty="0"/>
              <a:t> </a:t>
            </a:r>
            <a:r>
              <a:rPr lang="de-AT" dirty="0" err="1"/>
              <a:t>from</a:t>
            </a:r>
            <a:r>
              <a:rPr lang="de-AT" dirty="0"/>
              <a:t> </a:t>
            </a:r>
            <a:r>
              <a:rPr lang="de-AT" dirty="0" err="1"/>
              <a:t>weapon</a:t>
            </a:r>
            <a:r>
              <a:rPr lang="de-AT" dirty="0"/>
              <a:t> design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normative </a:t>
            </a:r>
            <a:r>
              <a:rPr lang="de-AT" dirty="0" err="1"/>
              <a:t>application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weapons</a:t>
            </a:r>
            <a:endParaRPr lang="de-AT" dirty="0"/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B51E8EE2-3D56-1298-2E51-5CFF8A664028}"/>
              </a:ext>
            </a:extLst>
          </p:cNvPr>
          <p:cNvCxnSpPr>
            <a:cxnSpLocks/>
          </p:cNvCxnSpPr>
          <p:nvPr/>
        </p:nvCxnSpPr>
        <p:spPr>
          <a:xfrm>
            <a:off x="6212159" y="2345080"/>
            <a:ext cx="5979841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FFAA9053-3A6C-5A6F-EFF7-1F907CAD90F1}"/>
              </a:ext>
            </a:extLst>
          </p:cNvPr>
          <p:cNvCxnSpPr>
            <a:cxnSpLocks/>
          </p:cNvCxnSpPr>
          <p:nvPr/>
        </p:nvCxnSpPr>
        <p:spPr>
          <a:xfrm>
            <a:off x="6212159" y="4338980"/>
            <a:ext cx="5979841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508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86DEEC-1A8C-E8E8-51AD-F8AA03538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Dominator Phoenix Ghost </a:t>
            </a:r>
            <a:r>
              <a:rPr lang="de-AT" dirty="0" err="1"/>
              <a:t>Drone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0D065A-87E0-C479-A24B-8FED1E1AE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07.05.2025</a:t>
            </a:r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DD4803-4A73-55C6-0EFE-797F8DFB4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https://www.forbes.com/sites/jeremybogaisky/2024/12/19/phoenix-ghost-drones-ukraine-war/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04C6B2-A23A-86BB-45DD-C6264FB2D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05A5AE1F-4813-4D0A-B870-8FB3219A4125}" type="slidenum">
              <a:rPr lang="de-AT" smtClean="0"/>
              <a:pPr/>
              <a:t>14</a:t>
            </a:fld>
            <a:endParaRPr lang="de-AT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AB82ADA-5D75-6A4C-A2B7-8D578D0D4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7" y="2276475"/>
            <a:ext cx="5962956" cy="3854648"/>
          </a:xfrm>
          <a:prstGeom prst="rect">
            <a:avLst/>
          </a:prstGeom>
        </p:spPr>
      </p:pic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4E4BC735-F577-0F59-81E5-91316BEA9406}"/>
              </a:ext>
            </a:extLst>
          </p:cNvPr>
          <p:cNvSpPr txBox="1">
            <a:spLocks/>
          </p:cNvSpPr>
          <p:nvPr/>
        </p:nvSpPr>
        <p:spPr>
          <a:xfrm>
            <a:off x="6988629" y="2332264"/>
            <a:ext cx="4088674" cy="365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>
                <a:schemeClr val="accent1"/>
              </a:buClr>
              <a:buFont typeface="Source Sans Pro Light" panose="020B0403030403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79388" algn="l" defTabSz="914400" rtl="0" eaLnBrk="1" latinLnBrk="0" hangingPunct="1">
              <a:lnSpc>
                <a:spcPct val="95000"/>
              </a:lnSpc>
              <a:spcBef>
                <a:spcPts val="500"/>
              </a:spcBef>
              <a:buSzPct val="100000"/>
              <a:buFont typeface="Source Sans Pro Light" panose="020B0403030403020204" pitchFamily="34" charset="0"/>
              <a:buChar char="◦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415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2313" indent="-182563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3038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0065A6"/>
              </a:buClr>
            </a:pPr>
            <a:r>
              <a:rPr lang="de-AT" dirty="0" err="1"/>
              <a:t>Is</a:t>
            </a:r>
            <a:r>
              <a:rPr lang="de-AT" dirty="0"/>
              <a:t> </a:t>
            </a:r>
            <a:r>
              <a:rPr lang="de-AT" dirty="0" err="1"/>
              <a:t>technology</a:t>
            </a:r>
            <a:r>
              <a:rPr lang="de-AT" dirty="0"/>
              <a:t> neutral?</a:t>
            </a:r>
          </a:p>
          <a:p>
            <a:pPr lvl="1">
              <a:buClr>
                <a:srgbClr val="0065A6"/>
              </a:buClr>
            </a:pPr>
            <a:r>
              <a:rPr lang="de-AT" dirty="0"/>
              <a:t>A </a:t>
            </a:r>
            <a:r>
              <a:rPr lang="de-AT" dirty="0" err="1"/>
              <a:t>political</a:t>
            </a:r>
            <a:r>
              <a:rPr lang="de-AT" dirty="0"/>
              <a:t> </a:t>
            </a:r>
            <a:r>
              <a:rPr lang="de-AT" dirty="0" err="1"/>
              <a:t>artefact</a:t>
            </a:r>
            <a:r>
              <a:rPr lang="de-AT" dirty="0"/>
              <a:t>?</a:t>
            </a:r>
          </a:p>
          <a:p>
            <a:pPr lvl="1">
              <a:buClr>
                <a:srgbClr val="0065A6"/>
              </a:buClr>
            </a:pPr>
            <a:r>
              <a:rPr lang="de-AT" dirty="0"/>
              <a:t>(</a:t>
            </a:r>
            <a:r>
              <a:rPr lang="de-AT" dirty="0" err="1"/>
              <a:t>based</a:t>
            </a:r>
            <a:r>
              <a:rPr lang="de-AT" dirty="0"/>
              <a:t> on Winner 1980)</a:t>
            </a:r>
          </a:p>
          <a:p>
            <a:pPr lvl="1"/>
            <a:endParaRPr lang="de-AT" dirty="0"/>
          </a:p>
          <a:p>
            <a:pPr marL="0" indent="0">
              <a:buFont typeface="Source Sans Pro Light" panose="020B0403030403020204" pitchFamily="34" charset="0"/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22642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9C3FC-4706-7CC4-8B12-BDA6C2968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06" y="2594432"/>
            <a:ext cx="8532813" cy="820064"/>
          </a:xfrm>
        </p:spPr>
        <p:txBody>
          <a:bodyPr/>
          <a:lstStyle/>
          <a:p>
            <a:endParaRPr lang="de-AT"/>
          </a:p>
        </p:txBody>
      </p:sp>
      <p:pic>
        <p:nvPicPr>
          <p:cNvPr id="8" name="Inhaltsplatzhalter 7" descr="Ein Bild, das Text, Flugzeug, Wetterfahne enthält.&#10;&#10;KI-generierte Inhalte können fehlerhaft sein.">
            <a:extLst>
              <a:ext uri="{FF2B5EF4-FFF2-40B4-BE49-F238E27FC236}">
                <a16:creationId xmlns:a16="http://schemas.microsoft.com/office/drawing/2014/main" id="{A0D2B5F5-E926-3A9E-F20D-3FD5142D8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106" y="2594432"/>
            <a:ext cx="2787771" cy="2787771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FCBE0D5-5278-AA95-F712-7217EBC12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07.05.2025</a:t>
            </a:r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0908FD-0F71-D92D-FC25-02E5C0500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ChatGPT on how to implement moral designs in LAWS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E2C204-5331-F793-ECBD-81AFEDE5A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AT"/>
              <a:t>Seite </a:t>
            </a:r>
            <a:fld id="{05A5AE1F-4813-4D0A-B870-8FB3219A4125}" type="slidenum">
              <a:rPr lang="de-AT" smtClean="0"/>
              <a:pPr/>
              <a:t>15</a:t>
            </a:fld>
            <a:endParaRPr lang="de-AT" dirty="0"/>
          </a:p>
        </p:txBody>
      </p:sp>
      <p:pic>
        <p:nvPicPr>
          <p:cNvPr id="10" name="Grafik 9" descr="Ein Bild, das Text, Symbol, Schrift, Logo enthält.&#10;&#10;KI-generierte Inhalte können fehlerhaft sein.">
            <a:extLst>
              <a:ext uri="{FF2B5EF4-FFF2-40B4-BE49-F238E27FC236}">
                <a16:creationId xmlns:a16="http://schemas.microsoft.com/office/drawing/2014/main" id="{5BD705D2-16ED-777A-C715-51E248AB5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099" y="2622946"/>
            <a:ext cx="2787771" cy="2787771"/>
          </a:xfrm>
          <a:prstGeom prst="rect">
            <a:avLst/>
          </a:prstGeom>
        </p:spPr>
      </p:pic>
      <p:pic>
        <p:nvPicPr>
          <p:cNvPr id="12" name="Grafik 11" descr="Ein Bild, das Text, Schrift, Flugzeug, Logo enthält.&#10;&#10;KI-generierte Inhalte können fehlerhaft sein.">
            <a:extLst>
              <a:ext uri="{FF2B5EF4-FFF2-40B4-BE49-F238E27FC236}">
                <a16:creationId xmlns:a16="http://schemas.microsoft.com/office/drawing/2014/main" id="{B4E794EA-AF09-23B1-7F7B-90D364386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822" y="2622946"/>
            <a:ext cx="2787772" cy="2787772"/>
          </a:xfrm>
          <a:prstGeom prst="rect">
            <a:avLst/>
          </a:prstGeom>
        </p:spPr>
      </p:pic>
      <p:pic>
        <p:nvPicPr>
          <p:cNvPr id="14" name="Grafik 13" descr="Ein Bild, das Text, Grafiken, Schrift, Screenshot enthält.&#10;&#10;KI-generierte Inhalte können fehlerhaft sein.">
            <a:extLst>
              <a:ext uri="{FF2B5EF4-FFF2-40B4-BE49-F238E27FC236}">
                <a16:creationId xmlns:a16="http://schemas.microsoft.com/office/drawing/2014/main" id="{0CA47BD6-E73F-8630-5254-BC57802CC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122" y="2594431"/>
            <a:ext cx="2816286" cy="2816286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C82EC832-76D2-4DA4-2D37-3C6C605FE0BA}"/>
              </a:ext>
            </a:extLst>
          </p:cNvPr>
          <p:cNvSpPr txBox="1">
            <a:spLocks/>
          </p:cNvSpPr>
          <p:nvPr/>
        </p:nvSpPr>
        <p:spPr>
          <a:xfrm>
            <a:off x="407987" y="1332186"/>
            <a:ext cx="8532813" cy="8200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dirty="0" err="1"/>
              <a:t>Moralization</a:t>
            </a:r>
            <a:r>
              <a:rPr lang="de-AT" dirty="0"/>
              <a:t> </a:t>
            </a:r>
            <a:r>
              <a:rPr lang="de-AT" dirty="0" err="1"/>
              <a:t>by</a:t>
            </a:r>
            <a:r>
              <a:rPr lang="de-AT" dirty="0"/>
              <a:t> Design? </a:t>
            </a:r>
          </a:p>
        </p:txBody>
      </p:sp>
    </p:spTree>
    <p:extLst>
      <p:ext uri="{BB962C8B-B14F-4D97-AF65-F5344CB8AC3E}">
        <p14:creationId xmlns:p14="http://schemas.microsoft.com/office/powerpoint/2010/main" val="2176013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73672-35D4-CEC4-6961-3B055300A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A4365A4-D76A-F2A0-97E5-EA63CA1540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7989" y="6422400"/>
            <a:ext cx="720000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07.05.2025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F8C493-A39E-BBCD-4268-A617F10F7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9614" y="6422400"/>
            <a:ext cx="7801186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Moral Warfare Through Lethal Autonomous Weapons Systems? Ethical Challenges.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AED253-8974-1D7A-AAE6-A807E1420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6013" y="6422400"/>
            <a:ext cx="828000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05A5AE1F-4813-4D0A-B870-8FB3219A4125}" type="slidenum">
              <a:rPr lang="de-AT" smtClean="0"/>
              <a:pPr>
                <a:spcAft>
                  <a:spcPts val="600"/>
                </a:spcAft>
              </a:pPr>
              <a:t>16</a:t>
            </a:fld>
            <a:endParaRPr lang="de-AT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DC9FFCE-3C37-FA12-5979-016ED3E55C77}"/>
              </a:ext>
            </a:extLst>
          </p:cNvPr>
          <p:cNvSpPr txBox="1"/>
          <p:nvPr/>
        </p:nvSpPr>
        <p:spPr>
          <a:xfrm>
            <a:off x="746619" y="4907960"/>
            <a:ext cx="62547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de-AT" dirty="0" err="1"/>
              <a:t>Autonomy</a:t>
            </a:r>
            <a:endParaRPr lang="en-US" dirty="0"/>
          </a:p>
          <a:p>
            <a:pPr lvl="0"/>
            <a:r>
              <a:rPr lang="de-AT" dirty="0" err="1"/>
              <a:t>Responsibility</a:t>
            </a:r>
            <a:endParaRPr lang="en-US" dirty="0"/>
          </a:p>
          <a:p>
            <a:pPr lvl="0"/>
            <a:r>
              <a:rPr lang="de-AT" dirty="0"/>
              <a:t>Ex </a:t>
            </a:r>
            <a:r>
              <a:rPr lang="de-AT" dirty="0" err="1"/>
              <a:t>bello</a:t>
            </a:r>
            <a:endParaRPr lang="en-US" dirty="0"/>
          </a:p>
          <a:p>
            <a:pPr lvl="0"/>
            <a:r>
              <a:rPr lang="de-AT" dirty="0"/>
              <a:t>Design</a:t>
            </a:r>
            <a:endParaRPr lang="en-US" dirty="0"/>
          </a:p>
        </p:txBody>
      </p:sp>
      <p:pic>
        <p:nvPicPr>
          <p:cNvPr id="19" name="Bildplatzhalter 8" descr="Panorama-Aufnahme des Hauptgebäudes der Universität Wien, Universitätsring 1, 1010 Wien.">
            <a:extLst>
              <a:ext uri="{FF2B5EF4-FFF2-40B4-BE49-F238E27FC236}">
                <a16:creationId xmlns:a16="http://schemas.microsoft.com/office/drawing/2014/main" id="{57B0F691-9E7A-583B-EDC3-B878E48A0F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0" t="27236" r="41120" b="4836"/>
          <a:stretch/>
        </p:blipFill>
        <p:spPr>
          <a:xfrm>
            <a:off x="0" y="1137424"/>
            <a:ext cx="5564459" cy="4970865"/>
          </a:xfrm>
          <a:prstGeom prst="rect">
            <a:avLst/>
          </a:prstGeom>
          <a:noFill/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BF97070-C620-D41B-6A3B-AA0B76BDB7A0}"/>
              </a:ext>
            </a:extLst>
          </p:cNvPr>
          <p:cNvSpPr txBox="1"/>
          <p:nvPr/>
        </p:nvSpPr>
        <p:spPr>
          <a:xfrm>
            <a:off x="9122500" y="8241480"/>
            <a:ext cx="32346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7" lvl="1" algn="ctr"/>
            <a:r>
              <a:rPr lang="de-AT" sz="3200" dirty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Ex </a:t>
            </a:r>
            <a:r>
              <a:rPr lang="de-AT" sz="3200" dirty="0" err="1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bello</a:t>
            </a:r>
            <a:endParaRPr lang="de-AT" sz="3200" dirty="0">
              <a:solidFill>
                <a:schemeClr val="bg1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4" name="Sechseck 13">
            <a:extLst>
              <a:ext uri="{FF2B5EF4-FFF2-40B4-BE49-F238E27FC236}">
                <a16:creationId xmlns:a16="http://schemas.microsoft.com/office/drawing/2014/main" id="{BB59DC4A-729F-274C-898F-56176BBA34E3}"/>
              </a:ext>
            </a:extLst>
          </p:cNvPr>
          <p:cNvSpPr/>
          <p:nvPr/>
        </p:nvSpPr>
        <p:spPr>
          <a:xfrm>
            <a:off x="8445500" y="631863"/>
            <a:ext cx="3749425" cy="1079368"/>
          </a:xfrm>
          <a:prstGeom prst="hexagon">
            <a:avLst/>
          </a:prstGeom>
          <a:solidFill>
            <a:srgbClr val="CA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7" lvl="1" algn="ctr"/>
            <a:endParaRPr lang="de-AT" sz="2800" dirty="0">
              <a:solidFill>
                <a:schemeClr val="bg1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7" name="Sechseck 16">
            <a:extLst>
              <a:ext uri="{FF2B5EF4-FFF2-40B4-BE49-F238E27FC236}">
                <a16:creationId xmlns:a16="http://schemas.microsoft.com/office/drawing/2014/main" id="{79FA4FD6-849C-D9E7-B8E1-3DA38F44E851}"/>
              </a:ext>
            </a:extLst>
          </p:cNvPr>
          <p:cNvSpPr/>
          <p:nvPr/>
        </p:nvSpPr>
        <p:spPr>
          <a:xfrm>
            <a:off x="8522629" y="730538"/>
            <a:ext cx="3595166" cy="882017"/>
          </a:xfrm>
          <a:prstGeom prst="hexagon">
            <a:avLst/>
          </a:prstGeom>
          <a:solidFill>
            <a:srgbClr val="00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7" lvl="1" algn="ctr"/>
            <a:r>
              <a:rPr lang="de-AT" sz="2800" dirty="0" err="1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Autonomy</a:t>
            </a:r>
            <a:endParaRPr lang="de-AT" sz="2800" dirty="0">
              <a:solidFill>
                <a:schemeClr val="bg1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011A913A-2823-80B3-54AF-EE2742366947}"/>
              </a:ext>
            </a:extLst>
          </p:cNvPr>
          <p:cNvCxnSpPr>
            <a:cxnSpLocks/>
            <a:endCxn id="14" idx="3"/>
          </p:cNvCxnSpPr>
          <p:nvPr/>
        </p:nvCxnSpPr>
        <p:spPr>
          <a:xfrm>
            <a:off x="5564459" y="1171546"/>
            <a:ext cx="2881041" cy="1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B785633E-C72A-70F8-327A-359D193CAEDB}"/>
              </a:ext>
            </a:extLst>
          </p:cNvPr>
          <p:cNvGrpSpPr/>
          <p:nvPr/>
        </p:nvGrpSpPr>
        <p:grpSpPr>
          <a:xfrm>
            <a:off x="-25400" y="3287799"/>
            <a:ext cx="5589859" cy="1069865"/>
            <a:chOff x="-25400" y="3368566"/>
            <a:chExt cx="5589859" cy="2035179"/>
          </a:xfrm>
        </p:grpSpPr>
        <p:sp>
          <p:nvSpPr>
            <p:cNvPr id="31" name="Rechteck: abgerundete Ecken 30">
              <a:extLst>
                <a:ext uri="{FF2B5EF4-FFF2-40B4-BE49-F238E27FC236}">
                  <a16:creationId xmlns:a16="http://schemas.microsoft.com/office/drawing/2014/main" id="{B81F8C66-73B6-395F-DF5C-4588A0403A63}"/>
                </a:ext>
              </a:extLst>
            </p:cNvPr>
            <p:cNvSpPr/>
            <p:nvPr/>
          </p:nvSpPr>
          <p:spPr>
            <a:xfrm>
              <a:off x="-25400" y="3368566"/>
              <a:ext cx="5589859" cy="203517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rgbClr val="0063A6">
                    <a:shade val="30000"/>
                    <a:satMod val="115000"/>
                    <a:alpha val="30000"/>
                  </a:srgbClr>
                </a:gs>
                <a:gs pos="100000">
                  <a:srgbClr val="0063A6">
                    <a:shade val="67500"/>
                    <a:satMod val="115000"/>
                    <a:alpha val="51000"/>
                  </a:srgbClr>
                </a:gs>
                <a:gs pos="86000">
                  <a:srgbClr val="0063A6">
                    <a:alpha val="54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AT" dirty="0" err="1">
                <a:solidFill>
                  <a:schemeClr val="tx1"/>
                </a:solidFill>
              </a:endParaRPr>
            </a:p>
          </p:txBody>
        </p:sp>
        <p:sp>
          <p:nvSpPr>
            <p:cNvPr id="32" name="Titel 3">
              <a:extLst>
                <a:ext uri="{FF2B5EF4-FFF2-40B4-BE49-F238E27FC236}">
                  <a16:creationId xmlns:a16="http://schemas.microsoft.com/office/drawing/2014/main" id="{E8077000-36D0-2E4B-A464-59763ADEBFBB}"/>
                </a:ext>
              </a:extLst>
            </p:cNvPr>
            <p:cNvSpPr txBox="1">
              <a:spLocks/>
            </p:cNvSpPr>
            <p:nvPr/>
          </p:nvSpPr>
          <p:spPr bwMode="white">
            <a:xfrm>
              <a:off x="1521267" y="4135346"/>
              <a:ext cx="3747265" cy="501618"/>
            </a:xfrm>
            <a:prstGeom prst="rect">
              <a:avLst/>
            </a:prstGeom>
            <a:noFill/>
          </p:spPr>
          <p:txBody>
            <a:bodyPr vert="horz" lIns="0" tIns="0" rIns="0" bIns="0" rtlCol="0" anchor="b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GB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 Serif" panose="02020604070405020304" pitchFamily="18" charset="0"/>
                  <a:cs typeface="Aptos Serif" panose="02020604070405020304" pitchFamily="18" charset="0"/>
                </a:rPr>
                <a:t>Summary</a:t>
              </a:r>
            </a:p>
          </p:txBody>
        </p:sp>
      </p:grpSp>
      <p:sp>
        <p:nvSpPr>
          <p:cNvPr id="2" name="Sechseck 1">
            <a:extLst>
              <a:ext uri="{FF2B5EF4-FFF2-40B4-BE49-F238E27FC236}">
                <a16:creationId xmlns:a16="http://schemas.microsoft.com/office/drawing/2014/main" id="{76D5D0AA-C854-3BFE-FA57-67DF99FD24BB}"/>
              </a:ext>
            </a:extLst>
          </p:cNvPr>
          <p:cNvSpPr/>
          <p:nvPr/>
        </p:nvSpPr>
        <p:spPr>
          <a:xfrm>
            <a:off x="8445500" y="2029590"/>
            <a:ext cx="3749425" cy="1079368"/>
          </a:xfrm>
          <a:prstGeom prst="hexagon">
            <a:avLst/>
          </a:prstGeom>
          <a:solidFill>
            <a:srgbClr val="CA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7" lvl="1" algn="ctr"/>
            <a:endParaRPr lang="de-AT" sz="2800" dirty="0">
              <a:solidFill>
                <a:schemeClr val="bg1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3" name="Sechseck 2">
            <a:extLst>
              <a:ext uri="{FF2B5EF4-FFF2-40B4-BE49-F238E27FC236}">
                <a16:creationId xmlns:a16="http://schemas.microsoft.com/office/drawing/2014/main" id="{76BBFC0B-7304-374E-EB44-7E522C9A424F}"/>
              </a:ext>
            </a:extLst>
          </p:cNvPr>
          <p:cNvSpPr/>
          <p:nvPr/>
        </p:nvSpPr>
        <p:spPr>
          <a:xfrm>
            <a:off x="8522629" y="2128264"/>
            <a:ext cx="3595166" cy="882017"/>
          </a:xfrm>
          <a:prstGeom prst="hexagon">
            <a:avLst/>
          </a:prstGeom>
          <a:solidFill>
            <a:srgbClr val="00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7" lvl="1" algn="ctr"/>
            <a:r>
              <a:rPr lang="de-AT" sz="280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Responsibility</a:t>
            </a:r>
            <a:endParaRPr lang="de-AT" sz="2800" dirty="0">
              <a:solidFill>
                <a:schemeClr val="bg1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A073A072-4DE7-F186-130D-E1CC9BCD7EA4}"/>
              </a:ext>
            </a:extLst>
          </p:cNvPr>
          <p:cNvCxnSpPr>
            <a:cxnSpLocks/>
            <a:endCxn id="2" idx="3"/>
          </p:cNvCxnSpPr>
          <p:nvPr/>
        </p:nvCxnSpPr>
        <p:spPr>
          <a:xfrm>
            <a:off x="5564459" y="2569273"/>
            <a:ext cx="2881041" cy="1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echseck 7">
            <a:extLst>
              <a:ext uri="{FF2B5EF4-FFF2-40B4-BE49-F238E27FC236}">
                <a16:creationId xmlns:a16="http://schemas.microsoft.com/office/drawing/2014/main" id="{DE1564BF-9F16-7DC3-FB7D-67F714608AEE}"/>
              </a:ext>
            </a:extLst>
          </p:cNvPr>
          <p:cNvSpPr/>
          <p:nvPr/>
        </p:nvSpPr>
        <p:spPr>
          <a:xfrm>
            <a:off x="8445500" y="3479575"/>
            <a:ext cx="3749425" cy="1079368"/>
          </a:xfrm>
          <a:prstGeom prst="hexagon">
            <a:avLst/>
          </a:prstGeom>
          <a:solidFill>
            <a:srgbClr val="CA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7" lvl="1" algn="ctr"/>
            <a:endParaRPr lang="de-AT" sz="2800" dirty="0">
              <a:solidFill>
                <a:schemeClr val="bg1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1E66C623-416D-2D49-C5B3-0A92828889A5}"/>
              </a:ext>
            </a:extLst>
          </p:cNvPr>
          <p:cNvCxnSpPr>
            <a:cxnSpLocks/>
            <a:endCxn id="8" idx="3"/>
          </p:cNvCxnSpPr>
          <p:nvPr/>
        </p:nvCxnSpPr>
        <p:spPr>
          <a:xfrm>
            <a:off x="5564459" y="4019258"/>
            <a:ext cx="2881041" cy="1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echseck 11">
            <a:extLst>
              <a:ext uri="{FF2B5EF4-FFF2-40B4-BE49-F238E27FC236}">
                <a16:creationId xmlns:a16="http://schemas.microsoft.com/office/drawing/2014/main" id="{62887CC1-B5D2-7FF8-3434-06CD088CBA4A}"/>
              </a:ext>
            </a:extLst>
          </p:cNvPr>
          <p:cNvSpPr/>
          <p:nvPr/>
        </p:nvSpPr>
        <p:spPr>
          <a:xfrm>
            <a:off x="8522629" y="3578249"/>
            <a:ext cx="3595166" cy="882017"/>
          </a:xfrm>
          <a:prstGeom prst="hexagon">
            <a:avLst/>
          </a:prstGeom>
          <a:solidFill>
            <a:srgbClr val="00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7" lvl="1" algn="ctr"/>
            <a:r>
              <a:rPr lang="de-AT" sz="2800" dirty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Ex Bello</a:t>
            </a:r>
          </a:p>
        </p:txBody>
      </p:sp>
      <p:sp>
        <p:nvSpPr>
          <p:cNvPr id="16" name="Sechseck 15">
            <a:extLst>
              <a:ext uri="{FF2B5EF4-FFF2-40B4-BE49-F238E27FC236}">
                <a16:creationId xmlns:a16="http://schemas.microsoft.com/office/drawing/2014/main" id="{AF8C4681-BAD4-40D9-CBC0-52FE21E52045}"/>
              </a:ext>
            </a:extLst>
          </p:cNvPr>
          <p:cNvSpPr/>
          <p:nvPr/>
        </p:nvSpPr>
        <p:spPr>
          <a:xfrm>
            <a:off x="8445500" y="4942615"/>
            <a:ext cx="3749425" cy="1079368"/>
          </a:xfrm>
          <a:prstGeom prst="hexagon">
            <a:avLst/>
          </a:prstGeom>
          <a:solidFill>
            <a:srgbClr val="CA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7" lvl="1" algn="ctr"/>
            <a:endParaRPr lang="de-AT" sz="2800" dirty="0">
              <a:solidFill>
                <a:schemeClr val="bg1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FDF0F72A-37D4-F203-3AE0-B5BAD772905F}"/>
              </a:ext>
            </a:extLst>
          </p:cNvPr>
          <p:cNvCxnSpPr>
            <a:cxnSpLocks/>
            <a:endCxn id="16" idx="3"/>
          </p:cNvCxnSpPr>
          <p:nvPr/>
        </p:nvCxnSpPr>
        <p:spPr>
          <a:xfrm>
            <a:off x="5564459" y="5482298"/>
            <a:ext cx="2881041" cy="1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echseck 19">
            <a:extLst>
              <a:ext uri="{FF2B5EF4-FFF2-40B4-BE49-F238E27FC236}">
                <a16:creationId xmlns:a16="http://schemas.microsoft.com/office/drawing/2014/main" id="{60EB3308-BAD0-3DE1-5A15-FAFC4795B8BD}"/>
              </a:ext>
            </a:extLst>
          </p:cNvPr>
          <p:cNvSpPr/>
          <p:nvPr/>
        </p:nvSpPr>
        <p:spPr>
          <a:xfrm>
            <a:off x="8538842" y="5041289"/>
            <a:ext cx="3595166" cy="882017"/>
          </a:xfrm>
          <a:prstGeom prst="hexagon">
            <a:avLst/>
          </a:prstGeom>
          <a:solidFill>
            <a:srgbClr val="00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7" lvl="1" algn="ctr"/>
            <a:r>
              <a:rPr lang="de-AT" sz="2800" dirty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3745671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8" descr="Panorama-Aufnahme des Hauptgebäudes der Universität Wien, Universitätsring 1, 1010 Wien.">
            <a:extLst>
              <a:ext uri="{FF2B5EF4-FFF2-40B4-BE49-F238E27FC236}">
                <a16:creationId xmlns:a16="http://schemas.microsoft.com/office/drawing/2014/main" id="{E14C0D34-AC09-48A5-8186-25E33B5381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066" b="4970"/>
          <a:stretch/>
        </p:blipFill>
        <p:spPr>
          <a:xfrm>
            <a:off x="0" y="1140671"/>
            <a:ext cx="12204700" cy="5834896"/>
          </a:xfrm>
          <a:prstGeom prst="rect">
            <a:avLst/>
          </a:prstGeom>
          <a:noFill/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94BE25-03AD-95AF-5EDA-86CB77ABF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noProof="0" dirty="0"/>
              <a:t>07.05.2025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25228D-1D9D-0BD8-FD3B-02BD0F337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Moral Warfare Through Lethal Autonomous Weapons Systems? Ethical Challenges.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noProof="0" dirty="0" err="1"/>
              <a:t>Seite</a:t>
            </a:r>
            <a:r>
              <a:rPr lang="en-GB" noProof="0" dirty="0"/>
              <a:t> </a:t>
            </a:r>
            <a:fld id="{05A5AE1F-4813-4D0A-B870-8FB3219A4125}" type="slidenum">
              <a:rPr lang="en-GB" noProof="0" smtClean="0"/>
              <a:pPr/>
              <a:t>17</a:t>
            </a:fld>
            <a:r>
              <a:rPr lang="en-GB" noProof="0" dirty="0"/>
              <a:t>/12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E2DAA8FC-CB39-9B38-A06C-CAAF18ECB249}"/>
              </a:ext>
            </a:extLst>
          </p:cNvPr>
          <p:cNvSpPr/>
          <p:nvPr/>
        </p:nvSpPr>
        <p:spPr>
          <a:xfrm>
            <a:off x="12700" y="3255002"/>
            <a:ext cx="12204700" cy="1651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0063A6">
                  <a:shade val="30000"/>
                  <a:satMod val="115000"/>
                  <a:alpha val="30000"/>
                </a:srgbClr>
              </a:gs>
              <a:gs pos="100000">
                <a:srgbClr val="0063A6">
                  <a:shade val="67500"/>
                  <a:satMod val="115000"/>
                  <a:alpha val="51000"/>
                </a:srgbClr>
              </a:gs>
              <a:gs pos="86000">
                <a:srgbClr val="0063A6">
                  <a:alpha val="5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AT" dirty="0" err="1">
              <a:solidFill>
                <a:schemeClr val="tx1"/>
              </a:solidFill>
            </a:endParaRP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093B4C5F-6CE2-821F-BF1B-8789C2642F89}"/>
              </a:ext>
            </a:extLst>
          </p:cNvPr>
          <p:cNvSpPr txBox="1">
            <a:spLocks/>
          </p:cNvSpPr>
          <p:nvPr/>
        </p:nvSpPr>
        <p:spPr bwMode="white">
          <a:xfrm rot="10800000" flipV="1">
            <a:off x="3553266" y="4476750"/>
            <a:ext cx="5387534" cy="647701"/>
          </a:xfrm>
          <a:prstGeom prst="rect">
            <a:avLst/>
          </a:prstGeom>
          <a:noFill/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GB" sz="3600" noProof="0" dirty="0"/>
              <a:t>Thank you for listening!</a:t>
            </a:r>
            <a:br>
              <a:rPr lang="en-GB" sz="3600" noProof="0" dirty="0"/>
            </a:br>
            <a:endParaRPr lang="en-GB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322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AD08F-A5C1-823A-F071-177C577A5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8" descr="Panorama-Aufnahme des Hauptgebäudes der Universität Wien, Universitätsring 1, 1010 Wien.">
            <a:extLst>
              <a:ext uri="{FF2B5EF4-FFF2-40B4-BE49-F238E27FC236}">
                <a16:creationId xmlns:a16="http://schemas.microsoft.com/office/drawing/2014/main" id="{5D7E047D-C3B0-431E-A178-58ADAA78BA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0" t="27236" r="41120" b="4836"/>
          <a:stretch/>
        </p:blipFill>
        <p:spPr>
          <a:xfrm>
            <a:off x="0" y="1137424"/>
            <a:ext cx="5564459" cy="4970865"/>
          </a:xfrm>
          <a:prstGeom prst="rect">
            <a:avLst/>
          </a:prstGeom>
          <a:noFill/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097FA0-9C7F-AA00-9F71-64012050A5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7989" y="6422400"/>
            <a:ext cx="720000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07.05.2025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39126F-085D-6110-B318-75367EED7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9614" y="6422400"/>
            <a:ext cx="7801186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Moral Warfare Through Lethal Autonomous Weapons Systems? Ethical Challenges.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E35CBA-D66B-7EF7-E283-0116347C6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6013" y="6422400"/>
            <a:ext cx="828000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05A5AE1F-4813-4D0A-B870-8FB3219A4125}" type="slidenum">
              <a:rPr lang="de-AT" smtClean="0"/>
              <a:pPr>
                <a:spcAft>
                  <a:spcPts val="600"/>
                </a:spcAft>
              </a:pPr>
              <a:t>2</a:t>
            </a:fld>
            <a:endParaRPr lang="de-AT" dirty="0"/>
          </a:p>
        </p:txBody>
      </p:sp>
      <p:sp>
        <p:nvSpPr>
          <p:cNvPr id="7" name="Sechseck 6">
            <a:extLst>
              <a:ext uri="{FF2B5EF4-FFF2-40B4-BE49-F238E27FC236}">
                <a16:creationId xmlns:a16="http://schemas.microsoft.com/office/drawing/2014/main" id="{B978B558-8544-B80A-8676-9DB0209351B2}"/>
              </a:ext>
            </a:extLst>
          </p:cNvPr>
          <p:cNvSpPr/>
          <p:nvPr/>
        </p:nvSpPr>
        <p:spPr>
          <a:xfrm>
            <a:off x="7821341" y="3124200"/>
            <a:ext cx="4370659" cy="1104900"/>
          </a:xfrm>
          <a:prstGeom prst="hexagon">
            <a:avLst/>
          </a:prstGeom>
          <a:solidFill>
            <a:srgbClr val="CA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7" lvl="1" algn="ctr"/>
            <a:endParaRPr lang="de-AT" sz="2800" dirty="0">
              <a:solidFill>
                <a:schemeClr val="bg1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3" name="Sechseck 2">
            <a:extLst>
              <a:ext uri="{FF2B5EF4-FFF2-40B4-BE49-F238E27FC236}">
                <a16:creationId xmlns:a16="http://schemas.microsoft.com/office/drawing/2014/main" id="{73AAFFCC-BBF7-E999-7558-A0BAAB037DA1}"/>
              </a:ext>
            </a:extLst>
          </p:cNvPr>
          <p:cNvSpPr/>
          <p:nvPr/>
        </p:nvSpPr>
        <p:spPr>
          <a:xfrm>
            <a:off x="7942920" y="3287799"/>
            <a:ext cx="4127500" cy="797772"/>
          </a:xfrm>
          <a:prstGeom prst="hexagon">
            <a:avLst/>
          </a:prstGeom>
          <a:solidFill>
            <a:srgbClr val="00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7" lvl="1"/>
            <a:r>
              <a:rPr lang="de-AT" sz="2800" dirty="0" err="1">
                <a:latin typeface="Aptos Serif" panose="02020604070405020304" pitchFamily="18" charset="0"/>
                <a:cs typeface="Aptos Serif" panose="02020604070405020304" pitchFamily="18" charset="0"/>
              </a:rPr>
              <a:t>What</a:t>
            </a:r>
            <a:r>
              <a:rPr lang="de-AT" sz="2800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AT" sz="2800" dirty="0" err="1">
                <a:latin typeface="Aptos Serif" panose="02020604070405020304" pitchFamily="18" charset="0"/>
                <a:cs typeface="Aptos Serif" panose="02020604070405020304" pitchFamily="18" charset="0"/>
              </a:rPr>
              <a:t>are</a:t>
            </a:r>
            <a:r>
              <a:rPr lang="de-AT" sz="2800" dirty="0">
                <a:latin typeface="Aptos Serif" panose="02020604070405020304" pitchFamily="18" charset="0"/>
                <a:cs typeface="Aptos Serif" panose="02020604070405020304" pitchFamily="18" charset="0"/>
              </a:rPr>
              <a:t> LAWS?</a:t>
            </a:r>
            <a:endParaRPr lang="en-US" sz="2800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6" name="Sechseck 15">
            <a:extLst>
              <a:ext uri="{FF2B5EF4-FFF2-40B4-BE49-F238E27FC236}">
                <a16:creationId xmlns:a16="http://schemas.microsoft.com/office/drawing/2014/main" id="{FA3FD2DB-FE04-0D5B-4322-187673668D9F}"/>
              </a:ext>
            </a:extLst>
          </p:cNvPr>
          <p:cNvSpPr/>
          <p:nvPr/>
        </p:nvSpPr>
        <p:spPr>
          <a:xfrm>
            <a:off x="8298520" y="6858000"/>
            <a:ext cx="4127500" cy="797772"/>
          </a:xfrm>
          <a:prstGeom prst="hexagon">
            <a:avLst/>
          </a:prstGeom>
          <a:solidFill>
            <a:srgbClr val="00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AT" sz="2800" dirty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LAWS and </a:t>
            </a:r>
          </a:p>
          <a:p>
            <a:pPr lvl="0" algn="ctr"/>
            <a:r>
              <a:rPr lang="de-AT" sz="2800" dirty="0" err="1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moral</a:t>
            </a:r>
            <a:r>
              <a:rPr lang="de-AT" sz="2800" dirty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AT" sz="2800" dirty="0" err="1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warfare</a:t>
            </a:r>
            <a:r>
              <a:rPr lang="de-AT" sz="2800" dirty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D77270E7-9B98-250D-967D-51377CBD92FB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5564459" y="3676650"/>
            <a:ext cx="2256882" cy="10036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1846089-3AEB-3B17-EBCF-D63610B5D396}"/>
              </a:ext>
            </a:extLst>
          </p:cNvPr>
          <p:cNvGrpSpPr/>
          <p:nvPr/>
        </p:nvGrpSpPr>
        <p:grpSpPr>
          <a:xfrm>
            <a:off x="-25400" y="3287799"/>
            <a:ext cx="5589859" cy="1069865"/>
            <a:chOff x="-25400" y="3368566"/>
            <a:chExt cx="5589859" cy="2035179"/>
          </a:xfrm>
        </p:grpSpPr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C88D3905-D8EF-B919-155B-49599A527774}"/>
                </a:ext>
              </a:extLst>
            </p:cNvPr>
            <p:cNvSpPr/>
            <p:nvPr/>
          </p:nvSpPr>
          <p:spPr>
            <a:xfrm>
              <a:off x="-25400" y="3368566"/>
              <a:ext cx="5589859" cy="203517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rgbClr val="0063A6">
                    <a:shade val="30000"/>
                    <a:satMod val="115000"/>
                    <a:alpha val="30000"/>
                  </a:srgbClr>
                </a:gs>
                <a:gs pos="100000">
                  <a:srgbClr val="0063A6">
                    <a:shade val="67500"/>
                    <a:satMod val="115000"/>
                    <a:alpha val="51000"/>
                  </a:srgbClr>
                </a:gs>
                <a:gs pos="86000">
                  <a:srgbClr val="0063A6">
                    <a:alpha val="54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AT" dirty="0" err="1">
                <a:solidFill>
                  <a:schemeClr val="tx1"/>
                </a:solidFill>
              </a:endParaRPr>
            </a:p>
          </p:txBody>
        </p:sp>
        <p:sp>
          <p:nvSpPr>
            <p:cNvPr id="21" name="Titel 3">
              <a:extLst>
                <a:ext uri="{FF2B5EF4-FFF2-40B4-BE49-F238E27FC236}">
                  <a16:creationId xmlns:a16="http://schemas.microsoft.com/office/drawing/2014/main" id="{D5106F35-8022-3938-3AC2-AE2EB912DD1E}"/>
                </a:ext>
              </a:extLst>
            </p:cNvPr>
            <p:cNvSpPr txBox="1">
              <a:spLocks/>
            </p:cNvSpPr>
            <p:nvPr/>
          </p:nvSpPr>
          <p:spPr bwMode="white">
            <a:xfrm>
              <a:off x="1521267" y="4135346"/>
              <a:ext cx="3747265" cy="501618"/>
            </a:xfrm>
            <a:prstGeom prst="rect">
              <a:avLst/>
            </a:prstGeom>
            <a:noFill/>
          </p:spPr>
          <p:txBody>
            <a:bodyPr vert="horz" lIns="0" tIns="0" rIns="0" bIns="0" rtlCol="0" anchor="b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GB" sz="3600" b="1" noProof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 Serif" panose="02020604070405020304" pitchFamily="18" charset="0"/>
                  <a:cs typeface="Aptos Serif" panose="02020604070405020304" pitchFamily="18" charset="0"/>
                </a:rPr>
                <a:t>Overview</a:t>
              </a:r>
              <a:endPara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0849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8D646-A32A-7835-68E6-C507800C9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8" descr="Panorama-Aufnahme des Hauptgebäudes der Universität Wien, Universitätsring 1, 1010 Wien.">
            <a:extLst>
              <a:ext uri="{FF2B5EF4-FFF2-40B4-BE49-F238E27FC236}">
                <a16:creationId xmlns:a16="http://schemas.microsoft.com/office/drawing/2014/main" id="{0243B588-B993-EED2-1FC2-3AD54A7E19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0" t="27236" r="41120" b="4836"/>
          <a:stretch/>
        </p:blipFill>
        <p:spPr>
          <a:xfrm>
            <a:off x="0" y="1137424"/>
            <a:ext cx="5564459" cy="4970865"/>
          </a:xfrm>
          <a:prstGeom prst="rect">
            <a:avLst/>
          </a:prstGeom>
          <a:noFill/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2315E5-07DD-AE95-8259-68FE6CC35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7989" y="6422400"/>
            <a:ext cx="720000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07.05.2025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72B0FA-9B91-2724-0F56-B9AF28D0D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9614" y="6422400"/>
            <a:ext cx="7801186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Moral Warfare Through Lethal Autonomous Weapons Systems? Ethical Challenges.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E60F26-8B23-CA35-980F-C6F6BD57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6013" y="6422400"/>
            <a:ext cx="828000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05A5AE1F-4813-4D0A-B870-8FB3219A4125}" type="slidenum">
              <a:rPr lang="de-AT" smtClean="0"/>
              <a:pPr>
                <a:spcAft>
                  <a:spcPts val="600"/>
                </a:spcAft>
              </a:pPr>
              <a:t>3</a:t>
            </a:fld>
            <a:endParaRPr lang="de-AT" dirty="0"/>
          </a:p>
        </p:txBody>
      </p:sp>
      <p:sp>
        <p:nvSpPr>
          <p:cNvPr id="7" name="Sechseck 6">
            <a:extLst>
              <a:ext uri="{FF2B5EF4-FFF2-40B4-BE49-F238E27FC236}">
                <a16:creationId xmlns:a16="http://schemas.microsoft.com/office/drawing/2014/main" id="{45D675A4-F8B2-44EA-7E07-4385573A447E}"/>
              </a:ext>
            </a:extLst>
          </p:cNvPr>
          <p:cNvSpPr/>
          <p:nvPr/>
        </p:nvSpPr>
        <p:spPr>
          <a:xfrm>
            <a:off x="7821341" y="3124200"/>
            <a:ext cx="4370659" cy="1104900"/>
          </a:xfrm>
          <a:prstGeom prst="hexagon">
            <a:avLst/>
          </a:prstGeom>
          <a:solidFill>
            <a:srgbClr val="CA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7" lvl="1" algn="ctr"/>
            <a:endParaRPr lang="de-AT" sz="2800" dirty="0">
              <a:solidFill>
                <a:schemeClr val="bg1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3" name="Sechseck 2">
            <a:extLst>
              <a:ext uri="{FF2B5EF4-FFF2-40B4-BE49-F238E27FC236}">
                <a16:creationId xmlns:a16="http://schemas.microsoft.com/office/drawing/2014/main" id="{0AF61829-6FC2-0DB8-C77A-A6DB18FC3940}"/>
              </a:ext>
            </a:extLst>
          </p:cNvPr>
          <p:cNvSpPr/>
          <p:nvPr/>
        </p:nvSpPr>
        <p:spPr>
          <a:xfrm>
            <a:off x="7821341" y="-797772"/>
            <a:ext cx="4127500" cy="797772"/>
          </a:xfrm>
          <a:prstGeom prst="hexagon">
            <a:avLst/>
          </a:prstGeom>
          <a:solidFill>
            <a:srgbClr val="00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7" lvl="1"/>
            <a:r>
              <a:rPr lang="de-AT" sz="2800" dirty="0" err="1">
                <a:latin typeface="Aptos Serif" panose="02020604070405020304" pitchFamily="18" charset="0"/>
                <a:cs typeface="Aptos Serif" panose="02020604070405020304" pitchFamily="18" charset="0"/>
              </a:rPr>
              <a:t>What</a:t>
            </a:r>
            <a:r>
              <a:rPr lang="de-AT" sz="2800" dirty="0"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AT" sz="2800" dirty="0" err="1">
                <a:latin typeface="Aptos Serif" panose="02020604070405020304" pitchFamily="18" charset="0"/>
                <a:cs typeface="Aptos Serif" panose="02020604070405020304" pitchFamily="18" charset="0"/>
              </a:rPr>
              <a:t>are</a:t>
            </a:r>
            <a:r>
              <a:rPr lang="de-AT" sz="2800" dirty="0">
                <a:latin typeface="Aptos Serif" panose="02020604070405020304" pitchFamily="18" charset="0"/>
                <a:cs typeface="Aptos Serif" panose="02020604070405020304" pitchFamily="18" charset="0"/>
              </a:rPr>
              <a:t> LAWS?</a:t>
            </a:r>
            <a:endParaRPr lang="en-US" sz="2800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6" name="Sechseck 15">
            <a:extLst>
              <a:ext uri="{FF2B5EF4-FFF2-40B4-BE49-F238E27FC236}">
                <a16:creationId xmlns:a16="http://schemas.microsoft.com/office/drawing/2014/main" id="{0B51235E-1D61-E538-5114-81D52B63186E}"/>
              </a:ext>
            </a:extLst>
          </p:cNvPr>
          <p:cNvSpPr/>
          <p:nvPr/>
        </p:nvSpPr>
        <p:spPr>
          <a:xfrm>
            <a:off x="7942920" y="3287800"/>
            <a:ext cx="4127500" cy="797772"/>
          </a:xfrm>
          <a:prstGeom prst="hexagon">
            <a:avLst/>
          </a:prstGeom>
          <a:solidFill>
            <a:srgbClr val="00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AT" sz="2800" dirty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LAWS and </a:t>
            </a:r>
          </a:p>
          <a:p>
            <a:pPr lvl="0" algn="ctr"/>
            <a:r>
              <a:rPr lang="de-AT" sz="2800" dirty="0" err="1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moral</a:t>
            </a:r>
            <a:r>
              <a:rPr lang="de-AT" sz="2800" dirty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AT" sz="2800" dirty="0" err="1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warfare</a:t>
            </a:r>
            <a:r>
              <a:rPr lang="de-AT" sz="2800" dirty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2" name="Sechseck 1">
            <a:extLst>
              <a:ext uri="{FF2B5EF4-FFF2-40B4-BE49-F238E27FC236}">
                <a16:creationId xmlns:a16="http://schemas.microsoft.com/office/drawing/2014/main" id="{DA096A16-036D-F4B3-30C1-53EF139ECD26}"/>
              </a:ext>
            </a:extLst>
          </p:cNvPr>
          <p:cNvSpPr/>
          <p:nvPr/>
        </p:nvSpPr>
        <p:spPr>
          <a:xfrm>
            <a:off x="8184220" y="6857226"/>
            <a:ext cx="4127500" cy="797772"/>
          </a:xfrm>
          <a:prstGeom prst="hexagon">
            <a:avLst/>
          </a:prstGeom>
          <a:solidFill>
            <a:srgbClr val="00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AT" sz="2800" dirty="0" err="1">
                <a:latin typeface="Aptos Serif" panose="02020604070405020304" pitchFamily="18" charset="0"/>
                <a:cs typeface="Aptos Serif" panose="02020604070405020304" pitchFamily="18" charset="0"/>
              </a:rPr>
              <a:t>Ethical</a:t>
            </a:r>
            <a:r>
              <a:rPr lang="de-AT" sz="2800" dirty="0">
                <a:latin typeface="Aptos Serif" panose="02020604070405020304" pitchFamily="18" charset="0"/>
                <a:cs typeface="Aptos Serif" panose="02020604070405020304" pitchFamily="18" charset="0"/>
              </a:rPr>
              <a:t> Challenges</a:t>
            </a: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AB0A1047-4BB5-EBEE-C5C4-6F4259F689D0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5564459" y="3676650"/>
            <a:ext cx="2256882" cy="10036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673952E4-32C0-8454-24BB-BB73944C0C2D}"/>
              </a:ext>
            </a:extLst>
          </p:cNvPr>
          <p:cNvGrpSpPr/>
          <p:nvPr/>
        </p:nvGrpSpPr>
        <p:grpSpPr>
          <a:xfrm>
            <a:off x="-25400" y="3287799"/>
            <a:ext cx="5589859" cy="1069865"/>
            <a:chOff x="-25400" y="3368566"/>
            <a:chExt cx="5589859" cy="2035179"/>
          </a:xfrm>
        </p:grpSpPr>
        <p:sp>
          <p:nvSpPr>
            <p:cNvPr id="12" name="Rechteck: abgerundete Ecken 11">
              <a:extLst>
                <a:ext uri="{FF2B5EF4-FFF2-40B4-BE49-F238E27FC236}">
                  <a16:creationId xmlns:a16="http://schemas.microsoft.com/office/drawing/2014/main" id="{F70528F0-D101-9711-24EB-5C64420E6566}"/>
                </a:ext>
              </a:extLst>
            </p:cNvPr>
            <p:cNvSpPr/>
            <p:nvPr/>
          </p:nvSpPr>
          <p:spPr>
            <a:xfrm>
              <a:off x="-25400" y="3368566"/>
              <a:ext cx="5589859" cy="203517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rgbClr val="0063A6">
                    <a:shade val="30000"/>
                    <a:satMod val="115000"/>
                    <a:alpha val="30000"/>
                  </a:srgbClr>
                </a:gs>
                <a:gs pos="100000">
                  <a:srgbClr val="0063A6">
                    <a:shade val="67500"/>
                    <a:satMod val="115000"/>
                    <a:alpha val="51000"/>
                  </a:srgbClr>
                </a:gs>
                <a:gs pos="86000">
                  <a:srgbClr val="0063A6">
                    <a:alpha val="54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AT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Titel 3">
              <a:extLst>
                <a:ext uri="{FF2B5EF4-FFF2-40B4-BE49-F238E27FC236}">
                  <a16:creationId xmlns:a16="http://schemas.microsoft.com/office/drawing/2014/main" id="{6D701D15-20B2-62FB-A22C-7EAE89378938}"/>
                </a:ext>
              </a:extLst>
            </p:cNvPr>
            <p:cNvSpPr txBox="1">
              <a:spLocks/>
            </p:cNvSpPr>
            <p:nvPr/>
          </p:nvSpPr>
          <p:spPr bwMode="white">
            <a:xfrm>
              <a:off x="1521267" y="4135346"/>
              <a:ext cx="3747265" cy="501618"/>
            </a:xfrm>
            <a:prstGeom prst="rect">
              <a:avLst/>
            </a:prstGeom>
            <a:noFill/>
          </p:spPr>
          <p:txBody>
            <a:bodyPr vert="horz" lIns="0" tIns="0" rIns="0" bIns="0" rtlCol="0" anchor="b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GB" sz="3600" b="1" noProof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 Serif" panose="02020604070405020304" pitchFamily="18" charset="0"/>
                  <a:cs typeface="Aptos Serif" panose="02020604070405020304" pitchFamily="18" charset="0"/>
                </a:rPr>
                <a:t>Overview</a:t>
              </a:r>
              <a:endPara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55438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E25C7-6387-049E-B806-D4A46FF19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platzhalter 8" descr="Panorama-Aufnahme des Hauptgebäudes der Universität Wien, Universitätsring 1, 1010 Wien.">
            <a:extLst>
              <a:ext uri="{FF2B5EF4-FFF2-40B4-BE49-F238E27FC236}">
                <a16:creationId xmlns:a16="http://schemas.microsoft.com/office/drawing/2014/main" id="{6FFCCB17-7892-8BE8-F5C3-B90A4957ED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0" t="27236" r="41120" b="4836"/>
          <a:stretch/>
        </p:blipFill>
        <p:spPr>
          <a:xfrm>
            <a:off x="0" y="1137424"/>
            <a:ext cx="5564459" cy="4970865"/>
          </a:xfrm>
          <a:prstGeom prst="rect">
            <a:avLst/>
          </a:prstGeom>
          <a:noFill/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66FA60-5D31-6AE7-B4DB-F3C446413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7989" y="6422400"/>
            <a:ext cx="720000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07.05.2025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2D877C-5CEF-9CF8-CD0F-B82392A68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9614" y="6422400"/>
            <a:ext cx="7801186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Moral Warfare Through Lethal Autonomous Weapons Systems? Ethical Challenges.</a:t>
            </a:r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E09EB5-2748-629F-2EC0-C1DD67480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6013" y="6422400"/>
            <a:ext cx="828000" cy="365125"/>
          </a:xfrm>
        </p:spPr>
        <p:txBody>
          <a:bodyPr anchor="t">
            <a:normAutofit lnSpcReduction="10000"/>
          </a:bodyPr>
          <a:lstStyle/>
          <a:p>
            <a:pPr>
              <a:spcAft>
                <a:spcPts val="600"/>
              </a:spcAft>
            </a:pPr>
            <a:endParaRPr lang="de-AT" dirty="0"/>
          </a:p>
          <a:p>
            <a:pPr>
              <a:spcAft>
                <a:spcPts val="600"/>
              </a:spcAft>
            </a:pPr>
            <a:fld id="{05A5AE1F-4813-4D0A-B870-8FB3219A4125}" type="slidenum">
              <a:rPr lang="de-AT" smtClean="0"/>
              <a:pPr>
                <a:spcAft>
                  <a:spcPts val="600"/>
                </a:spcAft>
              </a:pPr>
              <a:t>4</a:t>
            </a:fld>
            <a:endParaRPr lang="de-AT" dirty="0"/>
          </a:p>
        </p:txBody>
      </p:sp>
      <p:sp>
        <p:nvSpPr>
          <p:cNvPr id="7" name="Sechseck 6">
            <a:extLst>
              <a:ext uri="{FF2B5EF4-FFF2-40B4-BE49-F238E27FC236}">
                <a16:creationId xmlns:a16="http://schemas.microsoft.com/office/drawing/2014/main" id="{D3B81485-B6EA-8928-147F-BC80C67E0664}"/>
              </a:ext>
            </a:extLst>
          </p:cNvPr>
          <p:cNvSpPr/>
          <p:nvPr/>
        </p:nvSpPr>
        <p:spPr>
          <a:xfrm>
            <a:off x="7821341" y="3124200"/>
            <a:ext cx="4370659" cy="1104900"/>
          </a:xfrm>
          <a:prstGeom prst="hexagon">
            <a:avLst/>
          </a:prstGeom>
          <a:solidFill>
            <a:srgbClr val="CA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9387" lvl="1" algn="ctr"/>
            <a:endParaRPr lang="de-AT" sz="2800" dirty="0">
              <a:solidFill>
                <a:schemeClr val="bg1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16" name="Sechseck 15">
            <a:extLst>
              <a:ext uri="{FF2B5EF4-FFF2-40B4-BE49-F238E27FC236}">
                <a16:creationId xmlns:a16="http://schemas.microsoft.com/office/drawing/2014/main" id="{BD8D0A33-99DB-BF0A-9F2E-4191A8CAF64B}"/>
              </a:ext>
            </a:extLst>
          </p:cNvPr>
          <p:cNvSpPr/>
          <p:nvPr/>
        </p:nvSpPr>
        <p:spPr>
          <a:xfrm>
            <a:off x="8064500" y="-769522"/>
            <a:ext cx="4127500" cy="797772"/>
          </a:xfrm>
          <a:prstGeom prst="hexagon">
            <a:avLst/>
          </a:prstGeom>
          <a:solidFill>
            <a:srgbClr val="00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AT" sz="2800" dirty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LAWS and </a:t>
            </a:r>
          </a:p>
          <a:p>
            <a:pPr lvl="0" algn="ctr"/>
            <a:r>
              <a:rPr lang="de-AT" sz="2800" dirty="0" err="1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moral</a:t>
            </a:r>
            <a:r>
              <a:rPr lang="de-AT" sz="2800" dirty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r>
              <a:rPr lang="de-AT" sz="2800" dirty="0" err="1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warfare</a:t>
            </a:r>
            <a:r>
              <a:rPr lang="de-AT" sz="2800" dirty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 </a:t>
            </a:r>
            <a:endParaRPr lang="en-US" sz="2800" dirty="0">
              <a:solidFill>
                <a:schemeClr val="bg1"/>
              </a:solidFill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2" name="Sechseck 1">
            <a:extLst>
              <a:ext uri="{FF2B5EF4-FFF2-40B4-BE49-F238E27FC236}">
                <a16:creationId xmlns:a16="http://schemas.microsoft.com/office/drawing/2014/main" id="{0312A391-0378-0FCF-F245-5755C79A91B4}"/>
              </a:ext>
            </a:extLst>
          </p:cNvPr>
          <p:cNvSpPr/>
          <p:nvPr/>
        </p:nvSpPr>
        <p:spPr>
          <a:xfrm>
            <a:off x="7979433" y="3287800"/>
            <a:ext cx="4127500" cy="797772"/>
          </a:xfrm>
          <a:prstGeom prst="hexagon">
            <a:avLst/>
          </a:prstGeom>
          <a:solidFill>
            <a:srgbClr val="0065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de-AT" sz="2800" dirty="0" err="1">
                <a:latin typeface="Aptos Serif" panose="02020604070405020304" pitchFamily="18" charset="0"/>
                <a:cs typeface="Aptos Serif" panose="02020604070405020304" pitchFamily="18" charset="0"/>
              </a:rPr>
              <a:t>Ethical</a:t>
            </a:r>
            <a:r>
              <a:rPr lang="de-AT" sz="2800" dirty="0">
                <a:latin typeface="Aptos Serif" panose="02020604070405020304" pitchFamily="18" charset="0"/>
                <a:cs typeface="Aptos Serif" panose="02020604070405020304" pitchFamily="18" charset="0"/>
              </a:rPr>
              <a:t> Challenges</a:t>
            </a:r>
          </a:p>
        </p:txBody>
      </p:sp>
      <p:cxnSp>
        <p:nvCxnSpPr>
          <p:cNvPr id="37" name="Gerader Verbinder 36">
            <a:extLst>
              <a:ext uri="{FF2B5EF4-FFF2-40B4-BE49-F238E27FC236}">
                <a16:creationId xmlns:a16="http://schemas.microsoft.com/office/drawing/2014/main" id="{457B4393-A228-B346-1BEE-4EB38D44BBFE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5564459" y="3676650"/>
            <a:ext cx="2256882" cy="10036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225B00E-6D37-4B08-DE81-9B2240534F73}"/>
              </a:ext>
            </a:extLst>
          </p:cNvPr>
          <p:cNvGrpSpPr/>
          <p:nvPr/>
        </p:nvGrpSpPr>
        <p:grpSpPr>
          <a:xfrm>
            <a:off x="-25400" y="3287799"/>
            <a:ext cx="5589859" cy="1069865"/>
            <a:chOff x="-25400" y="3368566"/>
            <a:chExt cx="5589859" cy="2035179"/>
          </a:xfrm>
        </p:grpSpPr>
        <p:sp>
          <p:nvSpPr>
            <p:cNvPr id="12" name="Rechteck: abgerundete Ecken 11">
              <a:extLst>
                <a:ext uri="{FF2B5EF4-FFF2-40B4-BE49-F238E27FC236}">
                  <a16:creationId xmlns:a16="http://schemas.microsoft.com/office/drawing/2014/main" id="{C5490779-2FC4-0CBF-84C4-F43E0985B652}"/>
                </a:ext>
              </a:extLst>
            </p:cNvPr>
            <p:cNvSpPr/>
            <p:nvPr/>
          </p:nvSpPr>
          <p:spPr>
            <a:xfrm>
              <a:off x="-25400" y="3368566"/>
              <a:ext cx="5589859" cy="2035179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100000">
                  <a:srgbClr val="0063A6">
                    <a:shade val="30000"/>
                    <a:satMod val="115000"/>
                    <a:alpha val="30000"/>
                  </a:srgbClr>
                </a:gs>
                <a:gs pos="100000">
                  <a:srgbClr val="0063A6">
                    <a:shade val="67500"/>
                    <a:satMod val="115000"/>
                    <a:alpha val="51000"/>
                  </a:srgbClr>
                </a:gs>
                <a:gs pos="86000">
                  <a:srgbClr val="0063A6">
                    <a:alpha val="54000"/>
                  </a:srgb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de-AT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Titel 3">
              <a:extLst>
                <a:ext uri="{FF2B5EF4-FFF2-40B4-BE49-F238E27FC236}">
                  <a16:creationId xmlns:a16="http://schemas.microsoft.com/office/drawing/2014/main" id="{C646F8AC-EEB2-BDF1-F009-1AEB4769E1C4}"/>
                </a:ext>
              </a:extLst>
            </p:cNvPr>
            <p:cNvSpPr txBox="1">
              <a:spLocks/>
            </p:cNvSpPr>
            <p:nvPr/>
          </p:nvSpPr>
          <p:spPr bwMode="white">
            <a:xfrm>
              <a:off x="1521267" y="4135346"/>
              <a:ext cx="3747265" cy="501618"/>
            </a:xfrm>
            <a:prstGeom prst="rect">
              <a:avLst/>
            </a:prstGeom>
            <a:noFill/>
          </p:spPr>
          <p:txBody>
            <a:bodyPr vert="horz" lIns="0" tIns="0" rIns="0" bIns="0" rtlCol="0" anchor="b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2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GB" sz="3600" b="1" noProof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 Serif" panose="02020604070405020304" pitchFamily="18" charset="0"/>
                  <a:cs typeface="Aptos Serif" panose="02020604070405020304" pitchFamily="18" charset="0"/>
                </a:rPr>
                <a:t>Overview</a:t>
              </a:r>
              <a:endPara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rif" panose="02020604070405020304" pitchFamily="18" charset="0"/>
                <a:cs typeface="Aptos Serif" panose="0202060407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374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C77452-833B-BAA4-4FCB-CB87A8B41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CF0143-2C6C-336C-7BAA-71D32544E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07.05.2025</a:t>
            </a:r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852C72-D083-0B7A-1F40-2F3CE8CF5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Moral Warfare Through Lethal Autonomous Weapons Systems? Ethical Challenges.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A4FCAC-9DB0-506C-ABD5-396E381D0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E1F-4813-4D0A-B870-8FB3219A4125}" type="slidenum">
              <a:rPr lang="de-AT" smtClean="0"/>
              <a:pPr/>
              <a:t>5</a:t>
            </a:fld>
            <a:endParaRPr lang="de-AT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5B2AD6E-88A8-9228-E467-A66642C5AB47}"/>
              </a:ext>
            </a:extLst>
          </p:cNvPr>
          <p:cNvSpPr txBox="1"/>
          <p:nvPr/>
        </p:nvSpPr>
        <p:spPr>
          <a:xfrm>
            <a:off x="177800" y="2183991"/>
            <a:ext cx="1160621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dirty="0"/>
              <a:t>Without prejudging any other options for measures, a lethal autonomous weapon system can be </a:t>
            </a:r>
            <a:r>
              <a:rPr lang="en-US" sz="2800" b="1" dirty="0"/>
              <a:t>characterized as a weapon system that</a:t>
            </a:r>
            <a:r>
              <a:rPr lang="en-US" sz="2800" dirty="0"/>
              <a:t>, after activation, </a:t>
            </a:r>
            <a:r>
              <a:rPr lang="en-US" sz="2800" b="1" dirty="0"/>
              <a:t>can select and engage a target without further intervention by a human operator</a:t>
            </a:r>
            <a:r>
              <a:rPr lang="en-US" sz="2800" dirty="0"/>
              <a:t>. The above description also applies to those weapon systems that require only nominal human input after activation, thus </a:t>
            </a:r>
            <a:r>
              <a:rPr lang="en-US" sz="2800" b="1" dirty="0"/>
              <a:t>operating without context-appropriate human involvement and judgement. </a:t>
            </a:r>
            <a:r>
              <a:rPr lang="en-US" sz="2800" dirty="0"/>
              <a:t>It does not apply to autonomous systems that are not weapon systems, manually guided /remote controlled munitions, mines or unexploded explosive ordnance.” </a:t>
            </a:r>
            <a:br>
              <a:rPr lang="en-US" sz="2800" dirty="0"/>
            </a:br>
            <a:r>
              <a:rPr lang="en-US" sz="2800" dirty="0"/>
              <a:t>UN GGE on LAWS (26 July 2024)</a:t>
            </a:r>
            <a:endParaRPr lang="de-AT" sz="2800" dirty="0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7CF5E780-7A2D-6BE0-A2EB-B573DA36096A}"/>
              </a:ext>
            </a:extLst>
          </p:cNvPr>
          <p:cNvGrpSpPr/>
          <p:nvPr/>
        </p:nvGrpSpPr>
        <p:grpSpPr>
          <a:xfrm>
            <a:off x="0" y="1206092"/>
            <a:ext cx="4978400" cy="977900"/>
            <a:chOff x="0" y="1206092"/>
            <a:chExt cx="4978400" cy="977900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332B02E-48AA-C681-091B-3C9ED682D99D}"/>
                </a:ext>
              </a:extLst>
            </p:cNvPr>
            <p:cNvSpPr/>
            <p:nvPr/>
          </p:nvSpPr>
          <p:spPr>
            <a:xfrm>
              <a:off x="0" y="1206092"/>
              <a:ext cx="4978400" cy="977900"/>
            </a:xfrm>
            <a:prstGeom prst="rect">
              <a:avLst/>
            </a:prstGeom>
            <a:solidFill>
              <a:srgbClr val="0065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 err="1">
                <a:solidFill>
                  <a:schemeClr val="tx1"/>
                </a:solidFill>
              </a:endParaRP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E93AEECA-2E13-4ED5-E459-73EA31476FE8}"/>
                </a:ext>
              </a:extLst>
            </p:cNvPr>
            <p:cNvSpPr txBox="1"/>
            <p:nvPr/>
          </p:nvSpPr>
          <p:spPr>
            <a:xfrm>
              <a:off x="447675" y="1402654"/>
              <a:ext cx="408305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ptos Serif" panose="02020604070405020304" pitchFamily="18" charset="0"/>
                  <a:cs typeface="Aptos Serif" panose="02020604070405020304" pitchFamily="18" charset="0"/>
                </a:rPr>
                <a:t>Definition of LAWS</a:t>
              </a:r>
              <a:endParaRPr lang="de-AT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4287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Text, Screenshot, Software, Zahl enthält.&#10;&#10;KI-generierte Inhalte können fehlerhaft sein.">
            <a:extLst>
              <a:ext uri="{FF2B5EF4-FFF2-40B4-BE49-F238E27FC236}">
                <a16:creationId xmlns:a16="http://schemas.microsoft.com/office/drawing/2014/main" id="{E52BD8BD-76C7-328F-9FDB-4CE2DBFA3D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7" t="22141" r="22901" b="31365"/>
          <a:stretch/>
        </p:blipFill>
        <p:spPr bwMode="auto">
          <a:xfrm>
            <a:off x="434969" y="295943"/>
            <a:ext cx="11322061" cy="57751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7C5989E-13CD-7D97-12EE-69A861E9C5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7989" y="6422400"/>
            <a:ext cx="720000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07.05.2025</a:t>
            </a:r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032E177-D953-E26E-76F6-66E9D9465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9614" y="6422400"/>
            <a:ext cx="9670348" cy="365125"/>
          </a:xfrm>
        </p:spPr>
        <p:txBody>
          <a:bodyPr anchor="t">
            <a:normAutofit fontScale="62500" lnSpcReduction="20000"/>
          </a:bodyPr>
          <a:lstStyle/>
          <a:p>
            <a:pPr>
              <a:spcAft>
                <a:spcPts val="600"/>
              </a:spcAft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Source: Dua Shahid, Usage of Autonomous Weapon Systems (AWS) in Armed Conflict: Military Necessity and Ethical/Legal Implications 2024; pg. 27</a:t>
            </a:r>
            <a:endParaRPr lang="de-AT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</a:pP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61ED68-928B-08D4-CB57-B6AA8FD60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6013" y="6422400"/>
            <a:ext cx="828000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05A5AE1F-4813-4D0A-B870-8FB3219A4125}" type="slidenum">
              <a:rPr lang="de-AT" smtClean="0"/>
              <a:pPr>
                <a:spcAft>
                  <a:spcPts val="600"/>
                </a:spcAft>
              </a:pPr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89287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5CFF32-6D0F-19C3-049C-4BFFB6CF4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2276475"/>
            <a:ext cx="9453768" cy="3673475"/>
          </a:xfrm>
        </p:spPr>
        <p:txBody>
          <a:bodyPr/>
          <a:lstStyle/>
          <a:p>
            <a:pPr marL="0" indent="0">
              <a:buNone/>
            </a:pPr>
            <a:endParaRPr lang="en-GB" sz="2400" noProof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FC216D-6B2E-4084-C1CA-F933A0C86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noProof="0" dirty="0"/>
              <a:t>07.05.2025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964D49-026B-6B8D-20F8-E32ED8E3B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Moral Warfare Through Lethal Autonomous Weapons Systems? Ethical Challenges.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29F168-A05C-76D4-7FB6-0F524F530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E1F-4813-4D0A-B870-8FB3219A4125}" type="slidenum">
              <a:rPr lang="en-GB" noProof="0" smtClean="0"/>
              <a:pPr/>
              <a:t>7</a:t>
            </a:fld>
            <a:r>
              <a:rPr lang="en-GB" noProof="0" dirty="0"/>
              <a:t> 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5F0C070A-6411-0005-3503-7B37F6F657FB}"/>
              </a:ext>
            </a:extLst>
          </p:cNvPr>
          <p:cNvSpPr txBox="1">
            <a:spLocks/>
          </p:cNvSpPr>
          <p:nvPr/>
        </p:nvSpPr>
        <p:spPr>
          <a:xfrm>
            <a:off x="577492" y="2931487"/>
            <a:ext cx="9675768" cy="3673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>
                <a:schemeClr val="accent1"/>
              </a:buClr>
              <a:buFont typeface="Source Sans Pro Light" panose="020B0403030403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79388" algn="l" defTabSz="914400" rtl="0" eaLnBrk="1" latinLnBrk="0" hangingPunct="1">
              <a:lnSpc>
                <a:spcPct val="95000"/>
              </a:lnSpc>
              <a:spcBef>
                <a:spcPts val="500"/>
              </a:spcBef>
              <a:buSzPct val="100000"/>
              <a:buFont typeface="Source Sans Pro Light" panose="020B0403030403020204" pitchFamily="34" charset="0"/>
              <a:buChar char="◦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415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2313" indent="-182563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3038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“third revolution in warfare, after gunpowder and nuclear weapons” (Scharrer 2015) – contributes to global inequalities</a:t>
            </a:r>
          </a:p>
          <a:p>
            <a:r>
              <a:rPr lang="en-GB" sz="2800" dirty="0"/>
              <a:t>Moral distance (Nagel 2016)</a:t>
            </a:r>
          </a:p>
          <a:p>
            <a:r>
              <a:rPr lang="en-GB" sz="2800" dirty="0"/>
              <a:t>Accountability gap (Schmitt &amp; </a:t>
            </a:r>
            <a:r>
              <a:rPr lang="en-GB" sz="2800" dirty="0" err="1"/>
              <a:t>Thurnher</a:t>
            </a:r>
            <a:r>
              <a:rPr lang="en-GB" sz="2800" dirty="0"/>
              <a:t> 2013)</a:t>
            </a:r>
          </a:p>
          <a:p>
            <a:r>
              <a:rPr lang="en-GB" sz="2800" dirty="0"/>
              <a:t>AI can’t act morally (</a:t>
            </a:r>
            <a:r>
              <a:rPr lang="en-GB" sz="2800" dirty="0" err="1"/>
              <a:t>Coeckelbergh</a:t>
            </a:r>
            <a:r>
              <a:rPr lang="en-GB" sz="2800" dirty="0"/>
              <a:t> 2021)</a:t>
            </a:r>
          </a:p>
          <a:p>
            <a:r>
              <a:rPr lang="en-GB" sz="2800" dirty="0"/>
              <a:t>Not neutral technology (Winner 1980)</a:t>
            </a:r>
          </a:p>
          <a:p>
            <a:endParaRPr lang="en-GB" sz="2800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5C3DF653-9A55-FDDE-EAB4-C333DD77498E}"/>
              </a:ext>
            </a:extLst>
          </p:cNvPr>
          <p:cNvGrpSpPr/>
          <p:nvPr/>
        </p:nvGrpSpPr>
        <p:grpSpPr>
          <a:xfrm>
            <a:off x="1" y="1506213"/>
            <a:ext cx="9861755" cy="1762730"/>
            <a:chOff x="1" y="1195016"/>
            <a:chExt cx="4978400" cy="1762730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7D3C5405-77A0-F4C4-9F26-EB9A33D4E26C}"/>
                </a:ext>
              </a:extLst>
            </p:cNvPr>
            <p:cNvSpPr/>
            <p:nvPr/>
          </p:nvSpPr>
          <p:spPr>
            <a:xfrm>
              <a:off x="1" y="1195016"/>
              <a:ext cx="4978400" cy="977900"/>
            </a:xfrm>
            <a:prstGeom prst="rect">
              <a:avLst/>
            </a:prstGeom>
            <a:solidFill>
              <a:srgbClr val="565B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 err="1">
                <a:solidFill>
                  <a:schemeClr val="tx1"/>
                </a:solidFill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340E5C9B-77FF-1E89-100F-2357D09E674D}"/>
                </a:ext>
              </a:extLst>
            </p:cNvPr>
            <p:cNvSpPr txBox="1"/>
            <p:nvPr/>
          </p:nvSpPr>
          <p:spPr>
            <a:xfrm>
              <a:off x="293806" y="1388086"/>
              <a:ext cx="408305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ptos Serif" panose="02020604070405020304" pitchFamily="18" charset="0"/>
                  <a:cs typeface="Aptos Serif" panose="02020604070405020304" pitchFamily="18" charset="0"/>
                </a:rPr>
                <a:t>What makes LAWS (morally) problematic?</a:t>
              </a:r>
              <a:endParaRPr lang="de-AT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40111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780EE-EA48-A24B-140E-81FF1B6CF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FC69EA-4BF7-75F0-6E40-F92A3D026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019" y="2748925"/>
            <a:ext cx="9453768" cy="3673475"/>
          </a:xfrm>
        </p:spPr>
        <p:txBody>
          <a:bodyPr/>
          <a:lstStyle/>
          <a:p>
            <a:pPr marL="0" indent="0">
              <a:buNone/>
            </a:pPr>
            <a:endParaRPr lang="en-GB" sz="2400" noProof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084FC5-F9F9-0452-B383-5A431BD7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noProof="0" dirty="0"/>
              <a:t>07.05.2025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94CD5B0-1D90-7EAB-E3BA-7F4AB0579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Moral Warfare Through Lethal Autonomous Weapons Systems? Ethical Challenges.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06191BC-CDF8-EEA2-58CF-732C7EA86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E1F-4813-4D0A-B870-8FB3219A4125}" type="slidenum">
              <a:rPr lang="en-GB" noProof="0" smtClean="0"/>
              <a:pPr/>
              <a:t>8</a:t>
            </a:fld>
            <a:r>
              <a:rPr lang="en-GB" noProof="0" dirty="0"/>
              <a:t> 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6046A56C-BC79-0975-2681-D6A936548744}"/>
              </a:ext>
            </a:extLst>
          </p:cNvPr>
          <p:cNvSpPr txBox="1">
            <a:spLocks/>
          </p:cNvSpPr>
          <p:nvPr/>
        </p:nvSpPr>
        <p:spPr>
          <a:xfrm>
            <a:off x="2330245" y="4808121"/>
            <a:ext cx="8532813" cy="8200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DD803BCA-C085-3CDE-2BBD-33249E8E08C8}"/>
              </a:ext>
            </a:extLst>
          </p:cNvPr>
          <p:cNvSpPr txBox="1">
            <a:spLocks/>
          </p:cNvSpPr>
          <p:nvPr/>
        </p:nvSpPr>
        <p:spPr>
          <a:xfrm>
            <a:off x="486748" y="3054190"/>
            <a:ext cx="9356499" cy="3673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>
                <a:schemeClr val="accent1"/>
              </a:buClr>
              <a:buFont typeface="Source Sans Pro Light" panose="020B0403030403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79388" algn="l" defTabSz="914400" rtl="0" eaLnBrk="1" latinLnBrk="0" hangingPunct="1">
              <a:lnSpc>
                <a:spcPct val="95000"/>
              </a:lnSpc>
              <a:spcBef>
                <a:spcPts val="500"/>
              </a:spcBef>
              <a:buSzPct val="100000"/>
              <a:buFont typeface="Source Sans Pro Light" panose="020B0403030403020204" pitchFamily="34" charset="0"/>
              <a:buChar char="◦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415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2313" indent="-182563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3038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65A6"/>
              </a:buClr>
            </a:pPr>
            <a:r>
              <a:rPr lang="de-AT" sz="2800" dirty="0"/>
              <a:t>Nonstop Performance in </a:t>
            </a:r>
            <a:r>
              <a:rPr lang="de-AT" sz="2800" dirty="0" err="1"/>
              <a:t>contrast</a:t>
            </a:r>
            <a:r>
              <a:rPr lang="de-AT" sz="2800" dirty="0"/>
              <a:t> </a:t>
            </a:r>
            <a:r>
              <a:rPr lang="de-AT" sz="2800" dirty="0" err="1"/>
              <a:t>to</a:t>
            </a:r>
            <a:r>
              <a:rPr lang="de-AT" sz="2800" dirty="0"/>
              <a:t> </a:t>
            </a:r>
            <a:r>
              <a:rPr lang="de-AT" sz="2800" dirty="0" err="1"/>
              <a:t>humans</a:t>
            </a:r>
            <a:r>
              <a:rPr lang="de-AT" sz="2800" dirty="0"/>
              <a:t> (Arkin 2009)</a:t>
            </a:r>
          </a:p>
          <a:p>
            <a:pPr>
              <a:buClr>
                <a:srgbClr val="0065A6"/>
              </a:buClr>
            </a:pPr>
            <a:r>
              <a:rPr lang="de-AT" sz="2800" dirty="0"/>
              <a:t>Follow IHL (Haque 2016)</a:t>
            </a:r>
          </a:p>
          <a:p>
            <a:pPr>
              <a:buClr>
                <a:srgbClr val="0065A6"/>
              </a:buClr>
            </a:pPr>
            <a:r>
              <a:rPr lang="de-AT" sz="2800" dirty="0" err="1"/>
              <a:t>Ethically</a:t>
            </a:r>
            <a:r>
              <a:rPr lang="de-AT" sz="2800" dirty="0"/>
              <a:t> </a:t>
            </a:r>
            <a:r>
              <a:rPr lang="de-AT" sz="2800" dirty="0" err="1"/>
              <a:t>programmed</a:t>
            </a:r>
            <a:r>
              <a:rPr lang="de-AT" sz="2800" dirty="0"/>
              <a:t> </a:t>
            </a:r>
            <a:r>
              <a:rPr lang="de-AT" sz="2800" dirty="0" err="1"/>
              <a:t>weapon</a:t>
            </a:r>
            <a:r>
              <a:rPr lang="de-AT" sz="2800" dirty="0"/>
              <a:t> </a:t>
            </a:r>
            <a:r>
              <a:rPr lang="de-AT" sz="2800" dirty="0" err="1"/>
              <a:t>systems</a:t>
            </a:r>
            <a:r>
              <a:rPr lang="de-AT" sz="2800" dirty="0"/>
              <a:t> (Scholz 2011)</a:t>
            </a:r>
          </a:p>
          <a:p>
            <a:pPr>
              <a:buClr>
                <a:srgbClr val="0065A6"/>
              </a:buClr>
            </a:pPr>
            <a:r>
              <a:rPr lang="de-AT" sz="2800" dirty="0" err="1"/>
              <a:t>Army</a:t>
            </a:r>
            <a:r>
              <a:rPr lang="de-AT" sz="2800" dirty="0"/>
              <a:t> </a:t>
            </a:r>
            <a:r>
              <a:rPr lang="de-AT" sz="2800" dirty="0" err="1"/>
              <a:t>of</a:t>
            </a:r>
            <a:r>
              <a:rPr lang="de-AT" sz="2800" dirty="0"/>
              <a:t> None (Scharre 2019)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78504FA-ACC3-FA5D-7A41-F9919D2D77C5}"/>
              </a:ext>
            </a:extLst>
          </p:cNvPr>
          <p:cNvGrpSpPr/>
          <p:nvPr/>
        </p:nvGrpSpPr>
        <p:grpSpPr>
          <a:xfrm>
            <a:off x="-1" y="1465760"/>
            <a:ext cx="9861755" cy="977900"/>
            <a:chOff x="0" y="1154563"/>
            <a:chExt cx="4978400" cy="977900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20B4BFFD-77BC-7A4B-884C-AA41CF2FE0BB}"/>
                </a:ext>
              </a:extLst>
            </p:cNvPr>
            <p:cNvSpPr/>
            <p:nvPr/>
          </p:nvSpPr>
          <p:spPr>
            <a:xfrm>
              <a:off x="0" y="1154563"/>
              <a:ext cx="4978400" cy="977900"/>
            </a:xfrm>
            <a:prstGeom prst="rect">
              <a:avLst/>
            </a:prstGeom>
            <a:solidFill>
              <a:srgbClr val="565B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A076563C-4DBB-39E8-51DC-175F197DEF32}"/>
                </a:ext>
              </a:extLst>
            </p:cNvPr>
            <p:cNvSpPr txBox="1"/>
            <p:nvPr/>
          </p:nvSpPr>
          <p:spPr>
            <a:xfrm>
              <a:off x="146903" y="1372300"/>
              <a:ext cx="468459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ptos Serif" panose="02020604070405020304" pitchFamily="18" charset="0"/>
                  <a:cs typeface="Aptos Serif" panose="02020604070405020304" pitchFamily="18" charset="0"/>
                </a:rPr>
                <a:t>LAWS and moral warfare – promising arguments?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5621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3D9FE6-86D2-DC28-B50A-DA7BCD516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0243" y="1121069"/>
            <a:ext cx="2325793" cy="489550"/>
          </a:xfrm>
          <a:solidFill>
            <a:srgbClr val="565B63"/>
          </a:solidFill>
        </p:spPr>
        <p:txBody>
          <a:bodyPr/>
          <a:lstStyle/>
          <a:p>
            <a:r>
              <a:rPr lang="en-GB" noProof="0" dirty="0">
                <a:solidFill>
                  <a:schemeClr val="bg1"/>
                </a:solidFill>
                <a:latin typeface="Aptos Serif" panose="02020604070405020304" pitchFamily="18" charset="0"/>
                <a:cs typeface="Aptos Serif" panose="02020604070405020304" pitchFamily="18" charset="0"/>
              </a:rPr>
              <a:t>Challenge I</a:t>
            </a:r>
            <a:endParaRPr lang="en-GB" noProof="0" dirty="0">
              <a:latin typeface="Aptos Serif" panose="02020604070405020304" pitchFamily="18" charset="0"/>
              <a:cs typeface="Aptos Serif" panose="02020604070405020304" pitchFamily="18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16CB9A-0433-65DB-8CCA-43C32569E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07.05.2025</a:t>
            </a:r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57BE40-3B67-B9A2-750C-87B1BBD03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Moral Warfare Through Lethal Autonomous Weapons Systems? Ethical Challenges.</a:t>
            </a:r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A92A33-63DE-38EA-FF4D-D67D882E8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AE1F-4813-4D0A-B870-8FB3219A4125}" type="slidenum">
              <a:rPr lang="de-AT" smtClean="0"/>
              <a:pPr/>
              <a:t>9</a:t>
            </a:fld>
            <a:endParaRPr lang="de-AT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94F094E7-D61F-D1B6-FF3C-B27D457FCF3D}"/>
              </a:ext>
            </a:extLst>
          </p:cNvPr>
          <p:cNvSpPr txBox="1">
            <a:spLocks/>
          </p:cNvSpPr>
          <p:nvPr/>
        </p:nvSpPr>
        <p:spPr>
          <a:xfrm>
            <a:off x="7892466" y="3995172"/>
            <a:ext cx="4648199" cy="2264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2563" indent="-182563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>
                <a:schemeClr val="accent1"/>
              </a:buClr>
              <a:buFont typeface="Source Sans Pro Light" panose="020B0403030403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79388" algn="l" defTabSz="914400" rtl="0" eaLnBrk="1" latinLnBrk="0" hangingPunct="1">
              <a:lnSpc>
                <a:spcPct val="95000"/>
              </a:lnSpc>
              <a:spcBef>
                <a:spcPts val="500"/>
              </a:spcBef>
              <a:buSzPct val="100000"/>
              <a:buFont typeface="Source Sans Pro Light" panose="020B0403030403020204" pitchFamily="34" charset="0"/>
              <a:buChar char="◦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415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2313" indent="-182563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3038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ource Sans Pro Light" panose="020B0403030403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2800" dirty="0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4C7CDCF-0B4A-529D-EFA6-9137C0FF3AB4}"/>
              </a:ext>
            </a:extLst>
          </p:cNvPr>
          <p:cNvGrpSpPr/>
          <p:nvPr/>
        </p:nvGrpSpPr>
        <p:grpSpPr>
          <a:xfrm>
            <a:off x="5855341" y="982604"/>
            <a:ext cx="6336659" cy="760586"/>
            <a:chOff x="0" y="2222732"/>
            <a:chExt cx="5642043" cy="977900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4FE37E93-D13B-89BA-88FB-AE5DBEECABE5}"/>
                </a:ext>
              </a:extLst>
            </p:cNvPr>
            <p:cNvSpPr/>
            <p:nvPr/>
          </p:nvSpPr>
          <p:spPr>
            <a:xfrm>
              <a:off x="0" y="2222732"/>
              <a:ext cx="5642043" cy="977900"/>
            </a:xfrm>
            <a:prstGeom prst="rect">
              <a:avLst/>
            </a:prstGeom>
            <a:solidFill>
              <a:srgbClr val="0065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05BDFD69-7F17-B9C4-BCB3-EA2FFE3EA73C}"/>
                </a:ext>
              </a:extLst>
            </p:cNvPr>
            <p:cNvSpPr txBox="1"/>
            <p:nvPr/>
          </p:nvSpPr>
          <p:spPr>
            <a:xfrm>
              <a:off x="315919" y="2351359"/>
              <a:ext cx="485295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ptos Serif" panose="02020604070405020304" pitchFamily="18" charset="0"/>
                  <a:cs typeface="Aptos Serif" panose="02020604070405020304" pitchFamily="18" charset="0"/>
                </a:rPr>
                <a:t>The Autonomy Argument</a:t>
              </a:r>
            </a:p>
          </p:txBody>
        </p:sp>
      </p:grpSp>
      <p:graphicFrame>
        <p:nvGraphicFramePr>
          <p:cNvPr id="10" name="Tabelle 9">
            <a:extLst>
              <a:ext uri="{FF2B5EF4-FFF2-40B4-BE49-F238E27FC236}">
                <a16:creationId xmlns:a16="http://schemas.microsoft.com/office/drawing/2014/main" id="{93A3B4D0-53FF-101F-9ED9-0674000D3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915239"/>
              </p:ext>
            </p:extLst>
          </p:nvPr>
        </p:nvGraphicFramePr>
        <p:xfrm>
          <a:off x="647699" y="2258793"/>
          <a:ext cx="10957592" cy="36480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78796">
                  <a:extLst>
                    <a:ext uri="{9D8B030D-6E8A-4147-A177-3AD203B41FA5}">
                      <a16:colId xmlns:a16="http://schemas.microsoft.com/office/drawing/2014/main" val="3693539042"/>
                    </a:ext>
                  </a:extLst>
                </a:gridCol>
                <a:gridCol w="5478796">
                  <a:extLst>
                    <a:ext uri="{9D8B030D-6E8A-4147-A177-3AD203B41FA5}">
                      <a16:colId xmlns:a16="http://schemas.microsoft.com/office/drawing/2014/main" val="2761012200"/>
                    </a:ext>
                  </a:extLst>
                </a:gridCol>
              </a:tblGrid>
              <a:tr h="11024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Immanuel Kant,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Groundwork </a:t>
                      </a:r>
                      <a:r>
                        <a:rPr lang="en-US" sz="2400" b="1" i="1" dirty="0">
                          <a:ea typeface="Calibri" panose="020F0502020204030204" pitchFamily="34" charset="0"/>
                        </a:rPr>
                        <a:t>for the Metaphysics of Morals</a:t>
                      </a:r>
                      <a:r>
                        <a:rPr lang="en-US" sz="2400" b="1" dirty="0">
                          <a:ea typeface="Calibri" panose="020F0502020204030204" pitchFamily="34" charset="0"/>
                        </a:rPr>
                        <a:t> </a:t>
                      </a:r>
                      <a:endParaRPr lang="en-US" sz="2400" b="1" dirty="0"/>
                    </a:p>
                    <a:p>
                      <a:endParaRPr lang="de-A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"Functional" Autonomy of AWS </a:t>
                      </a:r>
                    </a:p>
                    <a:p>
                      <a:pPr algn="ctr"/>
                      <a:r>
                        <a:rPr lang="en-US" sz="2400" b="1" dirty="0"/>
                        <a:t>(Stanhope 2021)</a:t>
                      </a:r>
                      <a:endParaRPr lang="de-A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819445"/>
                  </a:ext>
                </a:extLst>
              </a:tr>
              <a:tr h="2459284">
                <a:tc>
                  <a:txBody>
                    <a:bodyPr/>
                    <a:lstStyle/>
                    <a:p>
                      <a:pPr marL="342900" indent="-34290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65B6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DE" altLang="de-DE" sz="2400" b="1" dirty="0" err="1"/>
                        <a:t>Autonomy</a:t>
                      </a:r>
                      <a:r>
                        <a:rPr lang="de-DE" altLang="de-DE" sz="2400" dirty="0"/>
                        <a:t> = </a:t>
                      </a:r>
                      <a:r>
                        <a:rPr lang="de-DE" altLang="de-DE" sz="2400" b="0" dirty="0" err="1"/>
                        <a:t>the</a:t>
                      </a:r>
                      <a:r>
                        <a:rPr lang="de-DE" altLang="de-DE" sz="2400" b="0" dirty="0"/>
                        <a:t> </a:t>
                      </a:r>
                      <a:r>
                        <a:rPr lang="de-DE" altLang="de-DE" sz="2400" b="0" dirty="0" err="1"/>
                        <a:t>capacity</a:t>
                      </a:r>
                      <a:r>
                        <a:rPr lang="de-DE" altLang="de-DE" sz="2400" b="0" dirty="0"/>
                        <a:t> </a:t>
                      </a:r>
                      <a:r>
                        <a:rPr lang="de-DE" altLang="de-DE" sz="2400" b="0" dirty="0" err="1"/>
                        <a:t>to</a:t>
                      </a:r>
                      <a:r>
                        <a:rPr lang="de-DE" altLang="de-DE" sz="2400" b="0" dirty="0"/>
                        <a:t> </a:t>
                      </a:r>
                      <a:r>
                        <a:rPr lang="de-DE" altLang="de-DE" sz="2400" b="0" dirty="0" err="1"/>
                        <a:t>create</a:t>
                      </a:r>
                      <a:r>
                        <a:rPr lang="de-DE" altLang="de-DE" sz="2400" b="0" dirty="0"/>
                        <a:t> </a:t>
                      </a:r>
                      <a:r>
                        <a:rPr lang="de-DE" altLang="de-DE" sz="2400" b="0" dirty="0" err="1"/>
                        <a:t>moral</a:t>
                      </a:r>
                      <a:r>
                        <a:rPr lang="de-DE" altLang="de-DE" sz="2400" b="0" dirty="0"/>
                        <a:t> </a:t>
                      </a:r>
                      <a:r>
                        <a:rPr lang="de-DE" altLang="de-DE" sz="2400" b="0" dirty="0" err="1"/>
                        <a:t>laws</a:t>
                      </a:r>
                      <a:r>
                        <a:rPr lang="de-DE" altLang="de-DE" sz="2400" b="0" dirty="0"/>
                        <a:t> </a:t>
                      </a:r>
                      <a:r>
                        <a:rPr lang="de-DE" altLang="de-DE" sz="2400" b="0" dirty="0" err="1"/>
                        <a:t>for</a:t>
                      </a:r>
                      <a:r>
                        <a:rPr lang="de-DE" altLang="de-DE" sz="2400" b="0" dirty="0"/>
                        <a:t> </a:t>
                      </a:r>
                      <a:r>
                        <a:rPr lang="de-DE" altLang="de-DE" sz="2400" b="0" dirty="0" err="1"/>
                        <a:t>oneself</a:t>
                      </a:r>
                      <a:endParaRPr lang="de-DE" altLang="de-DE" sz="2400" b="0" dirty="0"/>
                    </a:p>
                    <a:p>
                      <a:pPr marL="342900" indent="-34290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65B63"/>
                        </a:buClr>
                        <a:buFont typeface="Arial" panose="020B0604020202020204" pitchFamily="34" charset="0"/>
                        <a:buChar char="•"/>
                      </a:pPr>
                      <a:endParaRPr lang="de-DE" altLang="de-DE" sz="2400" b="0" dirty="0"/>
                    </a:p>
                    <a:p>
                      <a:pPr marL="342900" indent="-342900" eaLnBrk="0" fontAlgn="base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65B6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de-DE" altLang="de-DE" sz="2400" b="0" dirty="0" err="1"/>
                        <a:t>rooted</a:t>
                      </a:r>
                      <a:r>
                        <a:rPr lang="de-DE" altLang="de-DE" sz="2400" b="0" dirty="0"/>
                        <a:t> in </a:t>
                      </a:r>
                      <a:r>
                        <a:rPr lang="de-DE" altLang="de-DE" sz="2400" b="0" dirty="0" err="1"/>
                        <a:t>moral</a:t>
                      </a:r>
                      <a:r>
                        <a:rPr lang="de-DE" altLang="de-DE" sz="2400" b="0" dirty="0"/>
                        <a:t> </a:t>
                      </a:r>
                      <a:r>
                        <a:rPr lang="de-DE" altLang="de-DE" sz="2400" b="1" dirty="0" err="1"/>
                        <a:t>self-governance</a:t>
                      </a:r>
                      <a:r>
                        <a:rPr lang="de-DE" altLang="de-DE" sz="2400" b="0" dirty="0"/>
                        <a:t>, </a:t>
                      </a:r>
                      <a:r>
                        <a:rPr lang="de-DE" altLang="de-DE" sz="2400" b="0" dirty="0" err="1"/>
                        <a:t>dignity</a:t>
                      </a:r>
                      <a:r>
                        <a:rPr lang="de-DE" altLang="de-DE" sz="2400" b="0" dirty="0"/>
                        <a:t>, and </a:t>
                      </a:r>
                      <a:r>
                        <a:rPr lang="de-DE" altLang="de-DE" sz="2400" b="1" dirty="0" err="1"/>
                        <a:t>responsibility</a:t>
                      </a:r>
                      <a:endParaRPr lang="de-DE" altLang="de-DE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Clr>
                          <a:srgbClr val="565B6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rule-based or machine learning </a:t>
                      </a:r>
                      <a:r>
                        <a:rPr lang="en-US" sz="2400" b="1" dirty="0"/>
                        <a:t>algorithms</a:t>
                      </a:r>
                    </a:p>
                    <a:p>
                      <a:pPr marL="342900" indent="-342900">
                        <a:buClr>
                          <a:srgbClr val="565B6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400" dirty="0"/>
                        <a:t>cannot choose to disobey immoral commands</a:t>
                      </a:r>
                    </a:p>
                    <a:p>
                      <a:pPr marL="342900" indent="-342900">
                        <a:buClr>
                          <a:srgbClr val="565B63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/>
                        <a:t>functional autonomy is no substitute for moral autonomy</a:t>
                      </a:r>
                      <a:r>
                        <a:rPr lang="en-US" sz="2400" dirty="0"/>
                        <a:t> (Gunkel 2012)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597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59443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German Austria"/>
</p:tagLst>
</file>

<file path=ppt/theme/theme1.xml><?xml version="1.0" encoding="utf-8"?>
<a:theme xmlns:a="http://schemas.openxmlformats.org/drawingml/2006/main" name="Universität_Wien_klassisch_SourceSansPro">
  <a:themeElements>
    <a:clrScheme name="Uni Wien">
      <a:dk1>
        <a:sysClr val="windowText" lastClr="000000"/>
      </a:dk1>
      <a:lt1>
        <a:sysClr val="window" lastClr="FFFFFF"/>
      </a:lt1>
      <a:dk2>
        <a:srgbClr val="666666"/>
      </a:dk2>
      <a:lt2>
        <a:srgbClr val="E0E0E0"/>
      </a:lt2>
      <a:accent1>
        <a:srgbClr val="0063A6"/>
      </a:accent1>
      <a:accent2>
        <a:srgbClr val="A71C49"/>
      </a:accent2>
      <a:accent3>
        <a:srgbClr val="DD4814"/>
      </a:accent3>
      <a:accent4>
        <a:srgbClr val="F6A800"/>
      </a:accent4>
      <a:accent5>
        <a:srgbClr val="94C154"/>
      </a:accent5>
      <a:accent6>
        <a:srgbClr val="11897A"/>
      </a:accent6>
      <a:hlink>
        <a:srgbClr val="0063A6"/>
      </a:hlink>
      <a:folHlink>
        <a:srgbClr val="0063A6"/>
      </a:folHlink>
    </a:clrScheme>
    <a:fontScheme name="Uni_Wien_SourceSansPro">
      <a:majorFont>
        <a:latin typeface="Source Sans Pro Semibold"/>
        <a:ea typeface=""/>
        <a:cs typeface=""/>
      </a:majorFont>
      <a:minorFont>
        <a:latin typeface="Source Sans Pro Light"/>
        <a:ea typeface=""/>
        <a:cs typeface="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90000"/>
          </a:schemeClr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uster_klassisch_SourceSansPro.potx" id="{E77F3CFD-7ED7-4902-92ED-75FA4564A427}" vid="{81BECEBD-8177-4A9C-B42B-5873014EAC3C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 Wien Promotion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versität Wien Klassisch">
      <a:majorFont>
        <a:latin typeface="Source Sans Pro Semibold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Muster_klassisch_SourceSansPro</Template>
  <TotalTime>0</TotalTime>
  <Words>952</Words>
  <Application>Microsoft Office PowerPoint</Application>
  <PresentationFormat>Breitbild</PresentationFormat>
  <Paragraphs>158</Paragraphs>
  <Slides>17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5" baseType="lpstr">
      <vt:lpstr>Source Sans Pro Semibold</vt:lpstr>
      <vt:lpstr>Source Sans Pro Light</vt:lpstr>
      <vt:lpstr>Source Sans Pro</vt:lpstr>
      <vt:lpstr>Aptos Serif</vt:lpstr>
      <vt:lpstr>Times New Roman</vt:lpstr>
      <vt:lpstr>Arial</vt:lpstr>
      <vt:lpstr>Calibri</vt:lpstr>
      <vt:lpstr>Universität_Wien_klassisch_SourceSansPro</vt:lpstr>
      <vt:lpstr>Moral Warfare Through Lethal Autonomous Weapons Systems?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Challenge I</vt:lpstr>
      <vt:lpstr>Challenge II</vt:lpstr>
      <vt:lpstr>PowerPoint-Präsentation</vt:lpstr>
      <vt:lpstr>PowerPoint-Präsentation</vt:lpstr>
      <vt:lpstr>PowerPoint-Präsentation</vt:lpstr>
      <vt:lpstr>Dominator Phoenix Ghost Drone</vt:lpstr>
      <vt:lpstr>PowerPoint-Präsentation</vt:lpstr>
      <vt:lpstr>PowerPoint-Präsentation</vt:lpstr>
      <vt:lpstr>PowerPoint-Präsentation</vt:lpstr>
    </vt:vector>
  </TitlesOfParts>
  <Company>Universitaet Wien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Muster für klassische Präsentationen</dc:title>
  <dc:creator>Lisa Maren Tragbar</dc:creator>
  <cp:lastModifiedBy>Lisa Tragbar</cp:lastModifiedBy>
  <cp:revision>145</cp:revision>
  <cp:lastPrinted>2023-07-04T13:03:22Z</cp:lastPrinted>
  <dcterms:created xsi:type="dcterms:W3CDTF">2023-01-23T10:49:42Z</dcterms:created>
  <dcterms:modified xsi:type="dcterms:W3CDTF">2025-05-06T20:15:18Z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0x010100E8CA3E3F14FFFC4D9BBC83BF90608206</vt:lpwstr>
  </property>
  <property fmtid="{D5CDD505-2E9C-101B-9397-08002B2CF9AE}" pid="3" name="_dlc_DocIdItemGuid">
    <vt:lpwstr>fe7ff9e6-6fa3-4f20-9362-52b23d09cf7c</vt:lpwstr>
  </property>
</Properties>
</file>