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0" autoAdjust="0"/>
  </p:normalViewPr>
  <p:slideViewPr>
    <p:cSldViewPr snapToGrid="0">
      <p:cViewPr varScale="1">
        <p:scale>
          <a:sx n="98" d="100"/>
          <a:sy n="98" d="100"/>
        </p:scale>
        <p:origin x="41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4D2572C-3573-4BEC-8411-A61FD1E31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52" y="-1704268"/>
            <a:ext cx="13410938" cy="89585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2912DC5-B5D9-440B-9BBF-D80DD6E43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21" y="328114"/>
            <a:ext cx="2391757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ED774-C183-4AB8-8A5E-55331C30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43404-DD7D-4D65-827D-A5BCC1B3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59F9A8-8D0B-4F3F-AB80-340B53DF9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00CE7B-09E6-4D59-B6DF-5CF708A5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1BBDE3-AA88-4EC1-9AF7-98BD103A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322402-C8C3-4C1D-971B-06D0E9FC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5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D78E-A703-470D-A078-59F46EDD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082B1C-6B65-4F35-A5CF-565E374E2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EA199-1E0B-43DE-B2DA-17BA3D2EF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A6DDF7-2D98-4C65-A55C-D5F1D741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5B538D-0C54-43B9-BA5E-F396FFB6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F49F3-D0DB-4101-8668-C64C1CB4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5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FD288-0888-4DF7-BBD5-624933C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53A60E-A079-4A12-A8CF-6C2DC009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562D4-E2B6-4947-8876-C612A17E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6E978E-F604-434E-BD05-28993286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D9627-762A-49DE-9561-83D354A4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18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1DEB0C6-2068-4614-A367-BEE5CF2C4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F6E807-FE42-4104-9F41-77C2DC14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74C28-E917-4D18-80E2-F0E9DC0E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4AE3A0-6A43-42AC-8C92-F94184B3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BCA52-D876-4137-930F-368A15E0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912DC5-B5D9-440B-9BBF-D80DD6E43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68" y="136525"/>
            <a:ext cx="1127098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58AC6-FA92-4C87-9DA2-AA4FB160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D37A1-5F14-4FD2-8B00-C527B758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D01760-4FA8-44CC-8232-7013F15E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7C0271-D129-41BF-A63E-481FB09F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2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38CAE-85B7-4E73-BC51-2FACECF1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CA0D2-D1E8-42FF-9690-F42AD021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7122A-8DF4-4F89-93BB-75A8488F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74E21-DB00-4418-B5E5-2B48F859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139C7-44A6-44FB-98B2-358EC028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C1922-E999-4427-A7C7-726A4F97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1348C9-26A5-4D9D-ADAB-53E193C4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569712-C130-4A1E-A7E9-8446787A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52077-288B-45C2-B1CB-44B3CA74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2B62E-A733-4806-A670-E2EFDAFC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8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BD672-C4A6-4F11-887B-3B6781C7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88033-CB60-4C69-B610-3D927F33D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958B86-3767-436B-A24A-A94383E0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0F5526-6146-4F8E-8C44-D8BE25AB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7B4A8A-322D-472A-9D4F-B7064AB1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CE72FE-5FCF-4700-B728-072B93D9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2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6B8A-E2C7-4DF3-8680-F7A8C32C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95A80A-FF48-46E8-99F6-0AC00EB7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1CF1DC-86C2-41B4-B9D5-A747332E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EAAB0A-79E1-4B34-AAB0-B640296D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EDF6A1-8642-4FB7-BAC5-AEA05BF5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B4C9600-1E69-4115-8912-FAF13FDD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693FCD-3075-40F5-9B1B-80BD4F18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CE442F-B768-4C28-BDB5-B1F3CA25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92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6C941-62FC-4228-AE46-0C7EA16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3BA955-450C-45F8-A0A8-BC10ACE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CD8EE-8D9E-4BA8-AE5F-C0D9F4F8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2B712-3EA0-46F9-856B-1D8C446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4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F209D5-44DF-42B4-8239-72AC0EFD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7EBD8E-AAC7-4701-A9A2-6B920E3C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27FEEB-66ED-4058-9DC5-3712E181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22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6C79DE-2748-4B49-871C-5DFD6692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99E9A0-E185-45E5-9CAA-A4EBCC96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D4FC3-C741-49AA-9242-A731C9BBD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3F18-C07E-43D9-9531-6E7D2E8DBD1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B44B9-EBE7-41A7-817B-5E3276162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8F927-8BB3-4B2D-B7CE-3C0BD77D0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5459-ECF9-4E7A-A4E2-BF182694A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iha.slebir@fdv.uni-lj.s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BC332B6-9943-429F-B6B7-EC2E07B905D2}"/>
              </a:ext>
            </a:extLst>
          </p:cNvPr>
          <p:cNvSpPr txBox="1"/>
          <p:nvPr/>
        </p:nvSpPr>
        <p:spPr>
          <a:xfrm>
            <a:off x="993469" y="2246293"/>
            <a:ext cx="10568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noProof="0" dirty="0">
                <a:effectLst/>
              </a:rPr>
              <a:t>Countering High-Altitude Platforms: Defending Against a New Generation of Aerial Threats </a:t>
            </a:r>
            <a:endParaRPr lang="en-GB" sz="4000" b="1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CAE819-A14F-4986-9679-1F5DF9A5A691}"/>
              </a:ext>
            </a:extLst>
          </p:cNvPr>
          <p:cNvSpPr txBox="1"/>
          <p:nvPr/>
        </p:nvSpPr>
        <p:spPr>
          <a:xfrm>
            <a:off x="2298324" y="4808807"/>
            <a:ext cx="795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Assist. Prof. Miha Šlebir, PhD, University of Ljubljana</a:t>
            </a:r>
          </a:p>
          <a:p>
            <a:r>
              <a:rPr lang="en-GB" sz="2800" noProof="0" dirty="0"/>
              <a:t>Prof. Janja Vuga </a:t>
            </a:r>
            <a:r>
              <a:rPr lang="en-GB" sz="2800" noProof="0" dirty="0" err="1"/>
              <a:t>Beršnak</a:t>
            </a:r>
            <a:r>
              <a:rPr lang="en-GB" sz="2800" noProof="0" dirty="0"/>
              <a:t>, PhD,  University of Ljubljana</a:t>
            </a:r>
          </a:p>
        </p:txBody>
      </p:sp>
    </p:spTree>
    <p:extLst>
      <p:ext uri="{BB962C8B-B14F-4D97-AF65-F5344CB8AC3E}">
        <p14:creationId xmlns:p14="http://schemas.microsoft.com/office/powerpoint/2010/main" val="5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3F072-835F-03A9-DB8D-0690784D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84D8652-9DE2-E367-F00D-F67D4D0C1699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What does it mean for air defence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698866-66BD-B921-7791-0FF63281A0CE}"/>
              </a:ext>
            </a:extLst>
          </p:cNvPr>
          <p:cNvSpPr txBox="1"/>
          <p:nvPr/>
        </p:nvSpPr>
        <p:spPr>
          <a:xfrm>
            <a:off x="350736" y="2272654"/>
            <a:ext cx="10914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noProof="0" dirty="0">
                <a:ea typeface="Calibri" panose="020F0502020204030204" pitchFamily="34" charset="0"/>
              </a:rPr>
              <a:t>Difficult to identify by interception by fighter aircraft due to: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Operational </a:t>
            </a:r>
            <a:r>
              <a:rPr lang="en-GB" sz="2400" noProof="0" dirty="0">
                <a:ea typeface="Calibri" panose="020F0502020204030204" pitchFamily="34" charset="0"/>
              </a:rPr>
              <a:t>c</a:t>
            </a:r>
            <a:r>
              <a:rPr lang="en-GB" sz="2400" noProof="0" dirty="0">
                <a:effectLst/>
                <a:ea typeface="Calibri" panose="020F0502020204030204" pitchFamily="34" charset="0"/>
              </a:rPr>
              <a:t>eiling difference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Speed difference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Potential abundance of high-endurance targets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Legal ambiguities (at what altitude does the national jurisdiction end?)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sz="2400" noProof="0" dirty="0">
              <a:ea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E5BCF5-C64C-8783-B093-5823D1451E2F}"/>
              </a:ext>
            </a:extLst>
          </p:cNvPr>
          <p:cNvSpPr txBox="1"/>
          <p:nvPr/>
        </p:nvSpPr>
        <p:spPr>
          <a:xfrm>
            <a:off x="465036" y="1626765"/>
            <a:ext cx="166856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DETECTION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853D73F-9E8A-9D06-DC37-C2CF3CF571E8}"/>
              </a:ext>
            </a:extLst>
          </p:cNvPr>
          <p:cNvSpPr txBox="1"/>
          <p:nvPr/>
        </p:nvSpPr>
        <p:spPr>
          <a:xfrm>
            <a:off x="2892488" y="1626760"/>
            <a:ext cx="22718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IDENTIFICATION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4B0B112-08E9-8119-8B11-E142E38F000D}"/>
              </a:ext>
            </a:extLst>
          </p:cNvPr>
          <p:cNvSpPr txBox="1"/>
          <p:nvPr/>
        </p:nvSpPr>
        <p:spPr>
          <a:xfrm>
            <a:off x="5956664" y="1626760"/>
            <a:ext cx="314892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WEAPON ALLOCATION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5170A07-5D63-C12E-B1AE-2CCFD606366B}"/>
              </a:ext>
            </a:extLst>
          </p:cNvPr>
          <p:cNvSpPr txBox="1"/>
          <p:nvPr/>
        </p:nvSpPr>
        <p:spPr>
          <a:xfrm>
            <a:off x="9940722" y="1626761"/>
            <a:ext cx="206077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ENGAGEMENT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5" name="Puščica: škarnice 14">
            <a:extLst>
              <a:ext uri="{FF2B5EF4-FFF2-40B4-BE49-F238E27FC236}">
                <a16:creationId xmlns:a16="http://schemas.microsoft.com/office/drawing/2014/main" id="{6407EE25-23A4-833E-DD1C-055B9BA3D080}"/>
              </a:ext>
            </a:extLst>
          </p:cNvPr>
          <p:cNvSpPr/>
          <p:nvPr/>
        </p:nvSpPr>
        <p:spPr>
          <a:xfrm>
            <a:off x="2286098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6" name="Puščica: škarnice 15">
            <a:extLst>
              <a:ext uri="{FF2B5EF4-FFF2-40B4-BE49-F238E27FC236}">
                <a16:creationId xmlns:a16="http://schemas.microsoft.com/office/drawing/2014/main" id="{581D8FF3-A1E0-104D-0A63-7FB6088530E4}"/>
              </a:ext>
            </a:extLst>
          </p:cNvPr>
          <p:cNvSpPr/>
          <p:nvPr/>
        </p:nvSpPr>
        <p:spPr>
          <a:xfrm>
            <a:off x="5318167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7" name="Puščica: škarnice 16">
            <a:extLst>
              <a:ext uri="{FF2B5EF4-FFF2-40B4-BE49-F238E27FC236}">
                <a16:creationId xmlns:a16="http://schemas.microsoft.com/office/drawing/2014/main" id="{EB7D47AB-6E55-CCD8-AB7D-EF9CF94BF93E}"/>
              </a:ext>
            </a:extLst>
          </p:cNvPr>
          <p:cNvSpPr/>
          <p:nvPr/>
        </p:nvSpPr>
        <p:spPr>
          <a:xfrm>
            <a:off x="9280841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EE48-8297-3237-CF47-99B6527A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95303B-2E8A-8F8F-A060-F7543BF0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19" y="5619751"/>
            <a:ext cx="486786" cy="755651"/>
          </a:xfrm>
          <a:prstGeom prst="rect">
            <a:avLst/>
          </a:prstGeom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D26C0826-8912-1395-02CD-FAB5701162A1}"/>
              </a:ext>
            </a:extLst>
          </p:cNvPr>
          <p:cNvCxnSpPr>
            <a:cxnSpLocks/>
          </p:cNvCxnSpPr>
          <p:nvPr/>
        </p:nvCxnSpPr>
        <p:spPr>
          <a:xfrm flipV="1">
            <a:off x="933450" y="673100"/>
            <a:ext cx="0" cy="566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45F4B14-8D33-5131-6D8E-276CC64770BF}"/>
              </a:ext>
            </a:extLst>
          </p:cNvPr>
          <p:cNvSpPr txBox="1"/>
          <p:nvPr/>
        </p:nvSpPr>
        <p:spPr>
          <a:xfrm>
            <a:off x="498473" y="296193"/>
            <a:ext cx="10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Altitude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18C7DAC-2FB0-0680-B913-EFA9B1BD2E62}"/>
              </a:ext>
            </a:extLst>
          </p:cNvPr>
          <p:cNvSpPr txBox="1"/>
          <p:nvPr/>
        </p:nvSpPr>
        <p:spPr>
          <a:xfrm>
            <a:off x="107950" y="730250"/>
            <a:ext cx="781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50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40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30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20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10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B53D8A19-5EC2-8F10-A22D-823326F69695}"/>
              </a:ext>
            </a:extLst>
          </p:cNvPr>
          <p:cNvCxnSpPr/>
          <p:nvPr/>
        </p:nvCxnSpPr>
        <p:spPr>
          <a:xfrm>
            <a:off x="933450" y="6337300"/>
            <a:ext cx="108902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46E72AD1-B82C-ADFD-0057-21B18D42F487}"/>
              </a:ext>
            </a:extLst>
          </p:cNvPr>
          <p:cNvCxnSpPr>
            <a:cxnSpLocks/>
          </p:cNvCxnSpPr>
          <p:nvPr/>
        </p:nvCxnSpPr>
        <p:spPr>
          <a:xfrm>
            <a:off x="977904" y="4218082"/>
            <a:ext cx="1600206" cy="635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14C5CC24-FC68-E9E6-BF79-6AF1ADAC663C}"/>
              </a:ext>
            </a:extLst>
          </p:cNvPr>
          <p:cNvSpPr txBox="1"/>
          <p:nvPr/>
        </p:nvSpPr>
        <p:spPr>
          <a:xfrm>
            <a:off x="2526931" y="4033416"/>
            <a:ext cx="4952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7030A0"/>
                </a:solidFill>
              </a:rPr>
              <a:t>typical operational ceiling of fighter aircraft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9040E647-25DA-2E91-620A-05E5464593AF}"/>
              </a:ext>
            </a:extLst>
          </p:cNvPr>
          <p:cNvCxnSpPr>
            <a:cxnSpLocks/>
          </p:cNvCxnSpPr>
          <p:nvPr/>
        </p:nvCxnSpPr>
        <p:spPr>
          <a:xfrm>
            <a:off x="9010645" y="4224432"/>
            <a:ext cx="2813055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5E691638-F88C-0555-6CF6-33FBB70C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78575" y="3068592"/>
            <a:ext cx="2051041" cy="43660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59D9E21-2E06-A2D0-8D94-66740AF1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65525" y="3505200"/>
            <a:ext cx="377048" cy="10158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F27FE2F5-5D1C-DB4B-C04D-3F8DB0044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42573" y="4008771"/>
            <a:ext cx="1866129" cy="787953"/>
          </a:xfrm>
          <a:prstGeom prst="rect">
            <a:avLst/>
          </a:prstGeom>
        </p:spPr>
      </p:pic>
      <p:sp>
        <p:nvSpPr>
          <p:cNvPr id="2" name="Arrow: Up-Down 1">
            <a:extLst>
              <a:ext uri="{FF2B5EF4-FFF2-40B4-BE49-F238E27FC236}">
                <a16:creationId xmlns:a16="http://schemas.microsoft.com/office/drawing/2014/main" id="{6F899297-1559-02AE-8EC8-6AC661DF79C6}"/>
              </a:ext>
            </a:extLst>
          </p:cNvPr>
          <p:cNvSpPr/>
          <p:nvPr/>
        </p:nvSpPr>
        <p:spPr>
          <a:xfrm>
            <a:off x="7488232" y="3505200"/>
            <a:ext cx="197862" cy="60091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5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1445-FB80-D6C5-D6CB-90740B3E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74C9CA1-384D-CA96-F4AB-9A9A57C9E685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What does it mean for air defence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E602E0-E40F-297B-AB49-A647E15F5F0F}"/>
              </a:ext>
            </a:extLst>
          </p:cNvPr>
          <p:cNvSpPr txBox="1"/>
          <p:nvPr/>
        </p:nvSpPr>
        <p:spPr>
          <a:xfrm>
            <a:off x="350736" y="2272654"/>
            <a:ext cx="1091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noProof="0" dirty="0">
                <a:ea typeface="Calibri" panose="020F0502020204030204" pitchFamily="34" charset="0"/>
              </a:rPr>
              <a:t>Should the decision be made to engage:</a:t>
            </a:r>
            <a:endParaRPr lang="en-GB" sz="2400" noProof="0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Is there a suitable weapon in the arsenal?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Is there a suitable munition that one is willing to spend? (cost vs. benefit)</a:t>
            </a:r>
            <a:endParaRPr lang="en-GB" sz="2400" noProof="0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Is there a suitable munition capability that one is willing to reveal? </a:t>
            </a:r>
            <a:endParaRPr lang="en-GB" sz="2400" noProof="0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How to effectively engage a large number of high altitude targets?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0D95D54-6E98-71CB-DF02-C81FAD3C50D9}"/>
              </a:ext>
            </a:extLst>
          </p:cNvPr>
          <p:cNvSpPr txBox="1"/>
          <p:nvPr/>
        </p:nvSpPr>
        <p:spPr>
          <a:xfrm>
            <a:off x="465036" y="1626765"/>
            <a:ext cx="166856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DETECTION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56E94C3-F12E-8D81-E315-559D0CFDC2C9}"/>
              </a:ext>
            </a:extLst>
          </p:cNvPr>
          <p:cNvSpPr txBox="1"/>
          <p:nvPr/>
        </p:nvSpPr>
        <p:spPr>
          <a:xfrm>
            <a:off x="2892488" y="1626760"/>
            <a:ext cx="227181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IDENTIFICATION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5065E57-D92B-0A98-9D89-BA5D0D6140A5}"/>
              </a:ext>
            </a:extLst>
          </p:cNvPr>
          <p:cNvSpPr txBox="1"/>
          <p:nvPr/>
        </p:nvSpPr>
        <p:spPr>
          <a:xfrm>
            <a:off x="5956664" y="1626760"/>
            <a:ext cx="314892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WEAPON ALLOCATION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24B48C2-198E-4384-3A22-F886D3E3B5EE}"/>
              </a:ext>
            </a:extLst>
          </p:cNvPr>
          <p:cNvSpPr txBox="1"/>
          <p:nvPr/>
        </p:nvSpPr>
        <p:spPr>
          <a:xfrm>
            <a:off x="9940722" y="1626761"/>
            <a:ext cx="206077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ENGAGEMENT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5" name="Puščica: škarnice 14">
            <a:extLst>
              <a:ext uri="{FF2B5EF4-FFF2-40B4-BE49-F238E27FC236}">
                <a16:creationId xmlns:a16="http://schemas.microsoft.com/office/drawing/2014/main" id="{D85D22B3-A897-7893-7301-D52115920BBB}"/>
              </a:ext>
            </a:extLst>
          </p:cNvPr>
          <p:cNvSpPr/>
          <p:nvPr/>
        </p:nvSpPr>
        <p:spPr>
          <a:xfrm>
            <a:off x="2286098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6" name="Puščica: škarnice 15">
            <a:extLst>
              <a:ext uri="{FF2B5EF4-FFF2-40B4-BE49-F238E27FC236}">
                <a16:creationId xmlns:a16="http://schemas.microsoft.com/office/drawing/2014/main" id="{D3A1B6FC-61D4-CCC0-8EA1-CA307F7D378B}"/>
              </a:ext>
            </a:extLst>
          </p:cNvPr>
          <p:cNvSpPr/>
          <p:nvPr/>
        </p:nvSpPr>
        <p:spPr>
          <a:xfrm>
            <a:off x="5318167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7" name="Puščica: škarnice 16">
            <a:extLst>
              <a:ext uri="{FF2B5EF4-FFF2-40B4-BE49-F238E27FC236}">
                <a16:creationId xmlns:a16="http://schemas.microsoft.com/office/drawing/2014/main" id="{A8904B81-0CF5-394E-4141-53E6D96E4B60}"/>
              </a:ext>
            </a:extLst>
          </p:cNvPr>
          <p:cNvSpPr/>
          <p:nvPr/>
        </p:nvSpPr>
        <p:spPr>
          <a:xfrm>
            <a:off x="9280841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F40F7-AF4C-5F58-8B6F-83FA3C37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2DA43AA-2AC3-2273-36F1-629DF934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90" y="2927469"/>
            <a:ext cx="1451453" cy="15621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8765033-95FA-94EE-6810-1678C423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73" y="5490210"/>
            <a:ext cx="861192" cy="904242"/>
          </a:xfrm>
          <a:prstGeom prst="rect">
            <a:avLst/>
          </a:prstGeom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E208B3E7-7B36-45DE-AB99-72FE082D0DF5}"/>
              </a:ext>
            </a:extLst>
          </p:cNvPr>
          <p:cNvCxnSpPr>
            <a:cxnSpLocks/>
          </p:cNvCxnSpPr>
          <p:nvPr/>
        </p:nvCxnSpPr>
        <p:spPr>
          <a:xfrm flipV="1">
            <a:off x="933450" y="673100"/>
            <a:ext cx="0" cy="566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4805941-272E-9B79-7BC4-2020831793FA}"/>
              </a:ext>
            </a:extLst>
          </p:cNvPr>
          <p:cNvSpPr txBox="1"/>
          <p:nvPr/>
        </p:nvSpPr>
        <p:spPr>
          <a:xfrm>
            <a:off x="498473" y="296193"/>
            <a:ext cx="10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Altitude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D9DDFE5-F70A-8493-F3B5-9892CB609CD3}"/>
              </a:ext>
            </a:extLst>
          </p:cNvPr>
          <p:cNvSpPr txBox="1"/>
          <p:nvPr/>
        </p:nvSpPr>
        <p:spPr>
          <a:xfrm>
            <a:off x="107950" y="730250"/>
            <a:ext cx="781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50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40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30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20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10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BDA92BC8-4A9F-C029-237D-0E23ED627CCC}"/>
              </a:ext>
            </a:extLst>
          </p:cNvPr>
          <p:cNvCxnSpPr/>
          <p:nvPr/>
        </p:nvCxnSpPr>
        <p:spPr>
          <a:xfrm>
            <a:off x="933450" y="6337300"/>
            <a:ext cx="108902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F11AB38A-C9ED-6796-86BE-B587DFBC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40493" y="3012563"/>
            <a:ext cx="2051041" cy="43660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624C7AA-5340-0D50-7711-9ADDEB5F8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22260" y="3449171"/>
            <a:ext cx="377048" cy="10158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15998202-10FA-B5EB-3E99-1F2C90431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649901" y="4030734"/>
            <a:ext cx="1866129" cy="787953"/>
          </a:xfrm>
          <a:prstGeom prst="rect">
            <a:avLst/>
          </a:prstGeom>
        </p:spPr>
      </p:pic>
      <p:sp>
        <p:nvSpPr>
          <p:cNvPr id="12" name="Solza 11">
            <a:extLst>
              <a:ext uri="{FF2B5EF4-FFF2-40B4-BE49-F238E27FC236}">
                <a16:creationId xmlns:a16="http://schemas.microsoft.com/office/drawing/2014/main" id="{7CCF0F4B-C49D-C6FE-4FEE-C8EF17F32D0C}"/>
              </a:ext>
            </a:extLst>
          </p:cNvPr>
          <p:cNvSpPr/>
          <p:nvPr/>
        </p:nvSpPr>
        <p:spPr>
          <a:xfrm rot="3499169">
            <a:off x="3487810" y="1349564"/>
            <a:ext cx="4432721" cy="4187447"/>
          </a:xfrm>
          <a:prstGeom prst="teardrop">
            <a:avLst/>
          </a:prstGeom>
          <a:solidFill>
            <a:schemeClr val="accent2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tiva na krogu 8">
            <a:extLst>
              <a:ext uri="{FF2B5EF4-FFF2-40B4-BE49-F238E27FC236}">
                <a16:creationId xmlns:a16="http://schemas.microsoft.com/office/drawing/2014/main" id="{2FD03732-89E9-E281-8386-285C465A4B07}"/>
              </a:ext>
            </a:extLst>
          </p:cNvPr>
          <p:cNvSpPr/>
          <p:nvPr/>
        </p:nvSpPr>
        <p:spPr>
          <a:xfrm rot="6735451">
            <a:off x="-134433" y="1941387"/>
            <a:ext cx="6251038" cy="6373596"/>
          </a:xfrm>
          <a:prstGeom prst="chord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Strela 13">
            <a:extLst>
              <a:ext uri="{FF2B5EF4-FFF2-40B4-BE49-F238E27FC236}">
                <a16:creationId xmlns:a16="http://schemas.microsoft.com/office/drawing/2014/main" id="{1FA0106D-B281-89B8-AC25-753110643CA4}"/>
              </a:ext>
            </a:extLst>
          </p:cNvPr>
          <p:cNvSpPr/>
          <p:nvPr/>
        </p:nvSpPr>
        <p:spPr>
          <a:xfrm rot="17479893">
            <a:off x="3019430" y="3077377"/>
            <a:ext cx="832784" cy="946752"/>
          </a:xfrm>
          <a:prstGeom prst="lightningBolt">
            <a:avLst/>
          </a:prstGeom>
          <a:solidFill>
            <a:srgbClr val="00B05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05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7C7C-75C3-13A4-8211-7A6BC672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A1E7BB4-9400-54E0-4E9F-003055E69C60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Conclusion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4B9263-7871-1621-FC39-B74A57A38063}"/>
              </a:ext>
            </a:extLst>
          </p:cNvPr>
          <p:cNvSpPr txBox="1"/>
          <p:nvPr/>
        </p:nvSpPr>
        <p:spPr>
          <a:xfrm>
            <a:off x="350736" y="1624954"/>
            <a:ext cx="10914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800" noProof="0" dirty="0">
                <a:ea typeface="Calibri" panose="020F0502020204030204" pitchFamily="34" charset="0"/>
              </a:rPr>
              <a:t>A </a:t>
            </a:r>
            <a:r>
              <a:rPr lang="en-GB" sz="2800" b="1" noProof="0" dirty="0">
                <a:ea typeface="Calibri" panose="020F0502020204030204" pitchFamily="34" charset="0"/>
              </a:rPr>
              <a:t>dual use technology </a:t>
            </a:r>
            <a:r>
              <a:rPr lang="en-GB" sz="2800" noProof="0" dirty="0">
                <a:ea typeface="Calibri" panose="020F0502020204030204" pitchFamily="34" charset="0"/>
              </a:rPr>
              <a:t>and a </a:t>
            </a:r>
            <a:r>
              <a:rPr lang="en-GB" sz="2800" b="1" noProof="0" dirty="0">
                <a:ea typeface="Calibri" panose="020F0502020204030204" pitchFamily="34" charset="0"/>
              </a:rPr>
              <a:t>force multiplier</a:t>
            </a:r>
            <a:r>
              <a:rPr lang="en-GB" sz="2800" noProof="0" dirty="0">
                <a:ea typeface="Calibri" panose="020F0502020204030204" pitchFamily="34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800" b="1" noProof="0" dirty="0">
                <a:ea typeface="Calibri" panose="020F0502020204030204" pitchFamily="34" charset="0"/>
              </a:rPr>
              <a:t>Complex problem </a:t>
            </a:r>
            <a:r>
              <a:rPr lang="en-GB" sz="2800" noProof="0" dirty="0">
                <a:ea typeface="Calibri" panose="020F0502020204030204" pitchFamily="34" charset="0"/>
              </a:rPr>
              <a:t>for aerospace defence.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800" b="1" noProof="0" dirty="0">
                <a:ea typeface="Calibri" panose="020F0502020204030204" pitchFamily="34" charset="0"/>
              </a:rPr>
              <a:t>Converging air and space domains</a:t>
            </a:r>
            <a:r>
              <a:rPr lang="en-GB" sz="2800" noProof="0" dirty="0">
                <a:ea typeface="Calibri" panose="020F0502020204030204" pitchFamily="34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800" noProof="0" dirty="0">
                <a:ea typeface="Calibri" panose="020F0502020204030204" pitchFamily="34" charset="0"/>
              </a:rPr>
              <a:t>Potential shift in concepts such as </a:t>
            </a:r>
            <a:r>
              <a:rPr lang="en-GB" sz="2800" b="1" noProof="0" dirty="0">
                <a:ea typeface="Calibri" panose="020F0502020204030204" pitchFamily="34" charset="0"/>
              </a:rPr>
              <a:t>sovereignty, airspace control and deterrence</a:t>
            </a:r>
            <a:r>
              <a:rPr lang="en-GB" sz="2800" noProof="0" dirty="0">
                <a:ea typeface="Calibri" panose="020F0502020204030204" pitchFamily="34" charset="0"/>
              </a:rPr>
              <a:t>.</a:t>
            </a:r>
            <a:endParaRPr lang="en-GB" sz="2800" noProof="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DBA1357-85E4-1EF9-F5F1-825C57B3215D}"/>
              </a:ext>
            </a:extLst>
          </p:cNvPr>
          <p:cNvSpPr txBox="1"/>
          <p:nvPr/>
        </p:nvSpPr>
        <p:spPr>
          <a:xfrm>
            <a:off x="506203" y="4409042"/>
            <a:ext cx="11179594" cy="1569660"/>
          </a:xfrm>
          <a:prstGeom prst="rect">
            <a:avLst/>
          </a:prstGeom>
          <a:solidFill>
            <a:srgbClr val="F0B08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a typeface="Calibri" panose="020F0502020204030204" pitchFamily="34" charset="0"/>
              </a:rPr>
              <a:t>If you have expertise in the fields of military aviation or military theory and would be open to sharing your thoughts, please contact me either in person or at </a:t>
            </a:r>
            <a:r>
              <a:rPr lang="en-US" sz="2400" b="1" dirty="0">
                <a:ea typeface="Calibri" panose="020F0502020204030204" pitchFamily="34" charset="0"/>
                <a:hlinkClick r:id="rId2"/>
              </a:rPr>
              <a:t>miha.slebir@fdv.uni-lj.si</a:t>
            </a:r>
            <a:r>
              <a:rPr lang="en-US" sz="2400" b="1" dirty="0">
                <a:ea typeface="Calibri" panose="020F0502020204030204" pitchFamily="34" charset="0"/>
              </a:rPr>
              <a:t>. I am writing a paper on the subject and would be very happy to hear your insights. </a:t>
            </a:r>
            <a:r>
              <a:rPr lang="en-GB" sz="2400" b="1" noProof="0" dirty="0">
                <a:ea typeface="Calibri" panose="020F0502020204030204" pitchFamily="34" charset="0"/>
              </a:rPr>
              <a:t>THANK YOU!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2EE76D74-DF1D-8626-B52D-76C23DC5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23" y="0"/>
            <a:ext cx="12766623" cy="68580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817923C-259B-A674-317F-5991AF4AA36E}"/>
              </a:ext>
            </a:extLst>
          </p:cNvPr>
          <p:cNvSpPr txBox="1"/>
          <p:nvPr/>
        </p:nvSpPr>
        <p:spPr>
          <a:xfrm>
            <a:off x="1560538" y="819150"/>
            <a:ext cx="849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bg1"/>
                </a:solidFill>
              </a:rPr>
              <a:t>THANK YOU FOR YOUR ATTENTION!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C1D7A4F-9E25-2771-92A5-B409525FC2CB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How high do we fly?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74BC258-4EB4-199A-21B8-4639DB33EF1E}"/>
              </a:ext>
            </a:extLst>
          </p:cNvPr>
          <p:cNvSpPr txBox="1"/>
          <p:nvPr/>
        </p:nvSpPr>
        <p:spPr>
          <a:xfrm>
            <a:off x="261511" y="4052465"/>
            <a:ext cx="24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Typical passenger jet: </a:t>
            </a:r>
          </a:p>
          <a:p>
            <a:r>
              <a:rPr lang="en-GB" sz="2000" noProof="0" dirty="0"/>
              <a:t>up to 12 km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2195649-B9FB-66F1-9733-677A0B50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56" y="1716506"/>
            <a:ext cx="3489036" cy="2313533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ACAEA90-5787-2FD9-77AC-C9B6E8114CF5}"/>
              </a:ext>
            </a:extLst>
          </p:cNvPr>
          <p:cNvSpPr txBox="1"/>
          <p:nvPr/>
        </p:nvSpPr>
        <p:spPr>
          <a:xfrm>
            <a:off x="3666556" y="4057843"/>
            <a:ext cx="293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Specialized passenger jet:</a:t>
            </a:r>
          </a:p>
          <a:p>
            <a:r>
              <a:rPr lang="en-GB" sz="2000" noProof="0" dirty="0"/>
              <a:t>up to 18 km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AEAEB08-43B6-15CF-D92B-D23067D3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61" y="1716506"/>
            <a:ext cx="4010593" cy="2313533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34720A9-634E-B7DC-1432-784BCCEE913D}"/>
              </a:ext>
            </a:extLst>
          </p:cNvPr>
          <p:cNvSpPr txBox="1"/>
          <p:nvPr/>
        </p:nvSpPr>
        <p:spPr>
          <a:xfrm>
            <a:off x="7738588" y="4052465"/>
            <a:ext cx="2686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Typical military jet:</a:t>
            </a:r>
          </a:p>
          <a:p>
            <a:r>
              <a:rPr lang="en-GB" sz="2000" noProof="0" dirty="0"/>
              <a:t>up to 18 km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D0D1645-11A1-7FAB-FB33-70B58A3CA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7" y="1716506"/>
            <a:ext cx="2365572" cy="236557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806F782-9EEA-CDA4-6A88-0AD77AFFCF08}"/>
              </a:ext>
            </a:extLst>
          </p:cNvPr>
          <p:cNvSpPr txBox="1"/>
          <p:nvPr/>
        </p:nvSpPr>
        <p:spPr>
          <a:xfrm>
            <a:off x="340527" y="6488668"/>
            <a:ext cx="885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noProof="0" dirty="0">
                <a:solidFill>
                  <a:schemeClr val="bg2">
                    <a:lumMod val="50000"/>
                  </a:schemeClr>
                </a:solidFill>
              </a:rPr>
              <a:t>Photos: courtesy of Clemens </a:t>
            </a:r>
            <a:r>
              <a:rPr lang="en-GB" i="1" noProof="0" dirty="0" err="1">
                <a:solidFill>
                  <a:schemeClr val="bg2">
                    <a:lumMod val="50000"/>
                  </a:schemeClr>
                </a:solidFill>
              </a:rPr>
              <a:t>Vasters</a:t>
            </a:r>
            <a:r>
              <a:rPr lang="en-GB" i="1" noProof="0" dirty="0">
                <a:solidFill>
                  <a:schemeClr val="bg2">
                    <a:lumMod val="50000"/>
                  </a:schemeClr>
                </a:solidFill>
              </a:rPr>
              <a:t> (left), Eduard Marmet (middle) and Markus Zinner (right</a:t>
            </a:r>
            <a:r>
              <a:rPr lang="en-GB" sz="1400" i="1" noProof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5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FD8F-07DE-334A-C221-D7B841AEF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B933EC-8E9D-86AD-E81E-D85358A5CEA1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The record holders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EF2FFF3-5699-816D-A45F-0DACF3BA5DC0}"/>
              </a:ext>
            </a:extLst>
          </p:cNvPr>
          <p:cNvSpPr txBox="1"/>
          <p:nvPr/>
        </p:nvSpPr>
        <p:spPr>
          <a:xfrm>
            <a:off x="396145" y="4052465"/>
            <a:ext cx="2963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SR-71 </a:t>
            </a:r>
            <a:r>
              <a:rPr lang="en-GB" sz="2000" noProof="0" dirty="0"/>
              <a:t>– altitude record for horizontal flight of manned heavier-than-air aircraft (</a:t>
            </a:r>
            <a:r>
              <a:rPr lang="en-GB" sz="2000" b="1" noProof="0" dirty="0"/>
              <a:t>25.93 km</a:t>
            </a:r>
            <a:r>
              <a:rPr lang="en-GB" sz="2000" noProof="0" dirty="0"/>
              <a:t>)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37AE809-B372-C7A5-411A-43A0709EDE28}"/>
              </a:ext>
            </a:extLst>
          </p:cNvPr>
          <p:cNvSpPr txBox="1"/>
          <p:nvPr/>
        </p:nvSpPr>
        <p:spPr>
          <a:xfrm>
            <a:off x="3852123" y="4054476"/>
            <a:ext cx="3537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Helios Prototype </a:t>
            </a:r>
            <a:r>
              <a:rPr lang="en-GB" sz="2000" noProof="0" dirty="0"/>
              <a:t>–</a:t>
            </a:r>
            <a:r>
              <a:rPr lang="en-GB" sz="2000" b="1" noProof="0" dirty="0"/>
              <a:t> </a:t>
            </a:r>
            <a:r>
              <a:rPr lang="en-GB" sz="2000" noProof="0" dirty="0"/>
              <a:t>altitude record for horizontal flight of unmanned heavier-than-air aircraft (</a:t>
            </a:r>
            <a:r>
              <a:rPr lang="en-GB" sz="2000" b="1" noProof="0" dirty="0"/>
              <a:t>29.52 km</a:t>
            </a:r>
            <a:r>
              <a:rPr lang="en-GB" sz="2000" noProof="0" dirty="0"/>
              <a:t>)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1F8845D-39A6-A2FA-B0FC-46CA2EE505A0}"/>
              </a:ext>
            </a:extLst>
          </p:cNvPr>
          <p:cNvSpPr txBox="1"/>
          <p:nvPr/>
        </p:nvSpPr>
        <p:spPr>
          <a:xfrm>
            <a:off x="7998643" y="4075113"/>
            <a:ext cx="311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BS 13-08 </a:t>
            </a:r>
            <a:r>
              <a:rPr lang="en-GB" sz="2000" noProof="0" dirty="0"/>
              <a:t>– absolute aircraft altitude record (</a:t>
            </a:r>
            <a:r>
              <a:rPr lang="en-GB" sz="2000" b="1" noProof="0" dirty="0"/>
              <a:t>53.64 km</a:t>
            </a:r>
            <a:r>
              <a:rPr lang="en-GB" sz="2000" noProof="0" dirty="0"/>
              <a:t>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CB69C23-BCAB-F4E3-B3A5-B4CCBB75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6" y="1726956"/>
            <a:ext cx="2963004" cy="232551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EEAA494-AC23-BC35-C73F-7DF51954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24" y="1726956"/>
            <a:ext cx="3537098" cy="23359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490779-D201-5B03-D863-ACA038700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43" y="1739153"/>
            <a:ext cx="3115985" cy="233596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4E6DF2C-6B0E-FDA3-969C-58FA2D962E95}"/>
              </a:ext>
            </a:extLst>
          </p:cNvPr>
          <p:cNvSpPr txBox="1"/>
          <p:nvPr/>
        </p:nvSpPr>
        <p:spPr>
          <a:xfrm>
            <a:off x="350736" y="6488668"/>
            <a:ext cx="109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noProof="0" dirty="0">
                <a:solidFill>
                  <a:schemeClr val="bg2">
                    <a:lumMod val="50000"/>
                  </a:schemeClr>
                </a:solidFill>
              </a:rPr>
              <a:t>Photos: courtesy of Judson </a:t>
            </a:r>
            <a:r>
              <a:rPr lang="en-GB" i="1" noProof="0" dirty="0" err="1">
                <a:solidFill>
                  <a:schemeClr val="bg2">
                    <a:lumMod val="50000"/>
                  </a:schemeClr>
                </a:solidFill>
              </a:rPr>
              <a:t>Brohmer</a:t>
            </a:r>
            <a:r>
              <a:rPr lang="en-GB" i="1" noProof="0" dirty="0">
                <a:solidFill>
                  <a:schemeClr val="bg2">
                    <a:lumMod val="50000"/>
                  </a:schemeClr>
                </a:solidFill>
              </a:rPr>
              <a:t> (USAF) (left), NASA (middle) and unknown author (right</a:t>
            </a:r>
            <a:r>
              <a:rPr lang="en-GB" sz="1400" i="1" noProof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98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8BE56E7-3ECC-AC68-58F3-EC18F3A5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97" y="5739498"/>
            <a:ext cx="967526" cy="6210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9F87B7-71DD-39FF-DF7E-C94A9FB9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29" y="5739499"/>
            <a:ext cx="967526" cy="62100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E3DFDA-0401-2574-9CE4-293D3774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773" y="5676823"/>
            <a:ext cx="491185" cy="660477"/>
          </a:xfrm>
          <a:prstGeom prst="rect">
            <a:avLst/>
          </a:prstGeom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50419B26-AE3D-F256-9710-04200B81A900}"/>
              </a:ext>
            </a:extLst>
          </p:cNvPr>
          <p:cNvCxnSpPr>
            <a:cxnSpLocks/>
          </p:cNvCxnSpPr>
          <p:nvPr/>
        </p:nvCxnSpPr>
        <p:spPr>
          <a:xfrm flipV="1">
            <a:off x="933450" y="673100"/>
            <a:ext cx="0" cy="566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77E4855-48F5-8196-2AA0-61ACE6FF72BE}"/>
              </a:ext>
            </a:extLst>
          </p:cNvPr>
          <p:cNvSpPr txBox="1"/>
          <p:nvPr/>
        </p:nvSpPr>
        <p:spPr>
          <a:xfrm>
            <a:off x="498473" y="296193"/>
            <a:ext cx="10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Altitude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AE3EC16-A511-ECBE-BFC7-FDF4571E2F74}"/>
              </a:ext>
            </a:extLst>
          </p:cNvPr>
          <p:cNvSpPr txBox="1"/>
          <p:nvPr/>
        </p:nvSpPr>
        <p:spPr>
          <a:xfrm>
            <a:off x="107950" y="730250"/>
            <a:ext cx="781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50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40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30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20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10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68F57E99-620F-220F-A40A-329CFCC549E5}"/>
              </a:ext>
            </a:extLst>
          </p:cNvPr>
          <p:cNvCxnSpPr/>
          <p:nvPr/>
        </p:nvCxnSpPr>
        <p:spPr>
          <a:xfrm>
            <a:off x="933450" y="6337300"/>
            <a:ext cx="108902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Pravokotnik 25">
            <a:extLst>
              <a:ext uri="{FF2B5EF4-FFF2-40B4-BE49-F238E27FC236}">
                <a16:creationId xmlns:a16="http://schemas.microsoft.com/office/drawing/2014/main" id="{EBF09445-C1BD-6026-99D2-8FCB6702A5D6}"/>
              </a:ext>
            </a:extLst>
          </p:cNvPr>
          <p:cNvSpPr/>
          <p:nvPr/>
        </p:nvSpPr>
        <p:spPr>
          <a:xfrm>
            <a:off x="952496" y="6050000"/>
            <a:ext cx="6864354" cy="2745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High density of air traffic due to departures/arrivals, leisure flying, UAVs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16934DEA-FE74-A631-8607-B0A4BD9CFB7A}"/>
              </a:ext>
            </a:extLst>
          </p:cNvPr>
          <p:cNvSpPr/>
          <p:nvPr/>
        </p:nvSpPr>
        <p:spPr>
          <a:xfrm>
            <a:off x="952494" y="5556289"/>
            <a:ext cx="6864352" cy="2698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Medium density of air traffic due to turboprop cruise levels</a:t>
            </a:r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3271B4E7-8858-9DEE-C476-F860FAFCC1EB}"/>
              </a:ext>
            </a:extLst>
          </p:cNvPr>
          <p:cNvSpPr/>
          <p:nvPr/>
        </p:nvSpPr>
        <p:spPr>
          <a:xfrm>
            <a:off x="952494" y="4860486"/>
            <a:ext cx="6864347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High density of air traffic due to jet cruise levels</a:t>
            </a:r>
          </a:p>
        </p:txBody>
      </p: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5C2466C8-796C-2ECA-D943-2E6A13BFCB79}"/>
              </a:ext>
            </a:extLst>
          </p:cNvPr>
          <p:cNvCxnSpPr>
            <a:cxnSpLocks/>
          </p:cNvCxnSpPr>
          <p:nvPr/>
        </p:nvCxnSpPr>
        <p:spPr>
          <a:xfrm>
            <a:off x="952494" y="4222750"/>
            <a:ext cx="2857506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0097C092-6727-D1E6-F6CC-E671BF40DD1D}"/>
              </a:ext>
            </a:extLst>
          </p:cNvPr>
          <p:cNvSpPr txBox="1"/>
          <p:nvPr/>
        </p:nvSpPr>
        <p:spPr>
          <a:xfrm>
            <a:off x="3765542" y="4045660"/>
            <a:ext cx="50609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7030A0"/>
                </a:solidFill>
              </a:rPr>
              <a:t>altitude ceiling of ATC services (controlled airspace)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25BB634D-F9B8-72B1-D934-6CF406576F02}"/>
              </a:ext>
            </a:extLst>
          </p:cNvPr>
          <p:cNvCxnSpPr>
            <a:cxnSpLocks/>
          </p:cNvCxnSpPr>
          <p:nvPr/>
        </p:nvCxnSpPr>
        <p:spPr>
          <a:xfrm>
            <a:off x="8826500" y="4241800"/>
            <a:ext cx="327025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>
            <a:extLst>
              <a:ext uri="{FF2B5EF4-FFF2-40B4-BE49-F238E27FC236}">
                <a16:creationId xmlns:a16="http://schemas.microsoft.com/office/drawing/2014/main" id="{327FE523-935C-E236-C379-6BD36BE9E2F5}"/>
              </a:ext>
            </a:extLst>
          </p:cNvPr>
          <p:cNvSpPr/>
          <p:nvPr/>
        </p:nvSpPr>
        <p:spPr>
          <a:xfrm>
            <a:off x="1025523" y="948664"/>
            <a:ext cx="11071227" cy="31697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noProof="0" dirty="0"/>
              <a:t>High altitude airspace – a vast volume of largely unoccupied airspace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noProof="0" dirty="0"/>
              <a:t>Low air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noProof="0" dirty="0"/>
              <a:t>High cosmic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noProof="0" dirty="0"/>
              <a:t>Low adverse weather phenomena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noProof="0" dirty="0"/>
              <a:t>Low air traffic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noProof="0" dirty="0"/>
              <a:t>Low regulation</a:t>
            </a:r>
          </a:p>
          <a:p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12482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4CBAB-C235-1B17-C2E7-2215D54DF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17B7D1F-7D14-3741-9F81-06CB7E63E3BB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What is about to change?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BE52682-63DA-6BAA-96E0-114DC2EE6FC5}"/>
              </a:ext>
            </a:extLst>
          </p:cNvPr>
          <p:cNvSpPr txBox="1"/>
          <p:nvPr/>
        </p:nvSpPr>
        <p:spPr>
          <a:xfrm>
            <a:off x="477736" y="1575965"/>
            <a:ext cx="1091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noProof="0" dirty="0">
                <a:ea typeface="Calibri" panose="020F0502020204030204" pitchFamily="34" charset="0"/>
              </a:rPr>
              <a:t>T</a:t>
            </a:r>
            <a:r>
              <a:rPr lang="en-GB" sz="2000" noProof="0" dirty="0">
                <a:effectLst/>
                <a:ea typeface="Calibri" panose="020F0502020204030204" pitchFamily="34" charset="0"/>
              </a:rPr>
              <a:t>he physical properties of the atmosphere have made </a:t>
            </a:r>
            <a:r>
              <a:rPr lang="en-GB" sz="2000" b="1" noProof="0" dirty="0">
                <a:effectLst/>
                <a:ea typeface="Calibri" panose="020F0502020204030204" pitchFamily="34" charset="0"/>
              </a:rPr>
              <a:t>flying above 20 kilometres of altitude difficult and uncommon</a:t>
            </a:r>
            <a:r>
              <a:rPr lang="en-GB" sz="2000" noProof="0" dirty="0">
                <a:effectLst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noProof="0" dirty="0">
                <a:effectLst/>
                <a:ea typeface="Calibri" panose="020F0502020204030204" pitchFamily="34" charset="0"/>
              </a:rPr>
              <a:t>This is about to change – with advances in aviation technology, </a:t>
            </a:r>
            <a:r>
              <a:rPr lang="en-GB" sz="2000" b="1" noProof="0" dirty="0">
                <a:effectLst/>
                <a:ea typeface="Calibri" panose="020F0502020204030204" pitchFamily="34" charset="0"/>
              </a:rPr>
              <a:t>the proliferation of aircraft designed to operate in high altitude airspace seems imminent</a:t>
            </a:r>
            <a:r>
              <a:rPr lang="en-GB" sz="2000" noProof="0" dirty="0">
                <a:effectLst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noProof="0" dirty="0">
                <a:ea typeface="Calibri" panose="020F0502020204030204" pitchFamily="34" charset="0"/>
              </a:rPr>
              <a:t>Over the next decades, the lower part of high-altitude space is </a:t>
            </a:r>
            <a:r>
              <a:rPr lang="en-GB" sz="2000" b="1" noProof="0" dirty="0">
                <a:ea typeface="Calibri" panose="020F0502020204030204" pitchFamily="34" charset="0"/>
              </a:rPr>
              <a:t>likely to be populated by four different base designs</a:t>
            </a:r>
            <a:r>
              <a:rPr lang="en-GB" sz="2000" noProof="0" dirty="0">
                <a:ea typeface="Calibri" panose="020F0502020204030204" pitchFamily="34" charset="0"/>
              </a:rPr>
              <a:t>:</a:t>
            </a:r>
            <a:endParaRPr lang="en-GB" sz="2000" noProof="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Slika 7" descr="Slika, ki vsebuje besede na prostem, nebo, oblak, let&#10;&#10;Vsebina, ustvarjena z umetno inteligenco, morda ni pravilna.">
            <a:extLst>
              <a:ext uri="{FF2B5EF4-FFF2-40B4-BE49-F238E27FC236}">
                <a16:creationId xmlns:a16="http://schemas.microsoft.com/office/drawing/2014/main" id="{C5C4A3C0-3A94-39FA-0805-0590E99DC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9" y="3642495"/>
            <a:ext cx="1790699" cy="179069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2AAF928-02D8-87B7-F66C-E4EB3A9F03FC}"/>
              </a:ext>
            </a:extLst>
          </p:cNvPr>
          <p:cNvSpPr txBox="1"/>
          <p:nvPr/>
        </p:nvSpPr>
        <p:spPr>
          <a:xfrm>
            <a:off x="419099" y="5436041"/>
            <a:ext cx="2226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Unmanned, </a:t>
            </a:r>
            <a:r>
              <a:rPr lang="en-GB" sz="2000" noProof="0" dirty="0"/>
              <a:t>solar- powered, battery-backed </a:t>
            </a:r>
            <a:r>
              <a:rPr lang="en-GB" sz="2000" b="1" noProof="0" dirty="0"/>
              <a:t>aeroplanes</a:t>
            </a:r>
          </a:p>
        </p:txBody>
      </p:sp>
      <p:pic>
        <p:nvPicPr>
          <p:cNvPr id="11" name="Slika 10" descr="Slika, ki vsebuje besede prevoz, zrakoplov, reaktivec, letalo&#10;&#10;Vsebina, ustvarjena z umetno inteligenco, morda ni pravilna.">
            <a:extLst>
              <a:ext uri="{FF2B5EF4-FFF2-40B4-BE49-F238E27FC236}">
                <a16:creationId xmlns:a16="http://schemas.microsoft.com/office/drawing/2014/main" id="{C2BFE8CA-D815-8492-8F59-0780FBA59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76" y="3645342"/>
            <a:ext cx="1790699" cy="1790699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1D559E9-1480-C6E5-0580-790AAFBBA09E}"/>
              </a:ext>
            </a:extLst>
          </p:cNvPr>
          <p:cNvSpPr txBox="1"/>
          <p:nvPr/>
        </p:nvSpPr>
        <p:spPr>
          <a:xfrm>
            <a:off x="3267981" y="5477014"/>
            <a:ext cx="2066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Unmanned, </a:t>
            </a:r>
            <a:r>
              <a:rPr lang="en-GB" sz="2000" noProof="0" dirty="0"/>
              <a:t>solar- powered, battery- backed </a:t>
            </a:r>
            <a:r>
              <a:rPr lang="en-GB" sz="2000" b="1" noProof="0" dirty="0"/>
              <a:t>airships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3990D7B0-5209-259C-EFF5-BDB958297F34}"/>
              </a:ext>
            </a:extLst>
          </p:cNvPr>
          <p:cNvSpPr txBox="1"/>
          <p:nvPr/>
        </p:nvSpPr>
        <p:spPr>
          <a:xfrm>
            <a:off x="5956451" y="5441926"/>
            <a:ext cx="222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Unmanned</a:t>
            </a:r>
          </a:p>
          <a:p>
            <a:r>
              <a:rPr lang="en-GB" sz="2000" b="1" noProof="0" dirty="0"/>
              <a:t>balloons</a:t>
            </a:r>
            <a:endParaRPr lang="en-GB" sz="2000" noProof="0" dirty="0"/>
          </a:p>
        </p:txBody>
      </p:sp>
      <p:pic>
        <p:nvPicPr>
          <p:cNvPr id="25" name="Slika 24" descr="Slika, ki vsebuje besede letalo, zrakoplov, letalstvo, prevoz&#10;&#10;Vsebina, ustvarjena z umetno inteligenco, morda ni pravilna.">
            <a:extLst>
              <a:ext uri="{FF2B5EF4-FFF2-40B4-BE49-F238E27FC236}">
                <a16:creationId xmlns:a16="http://schemas.microsoft.com/office/drawing/2014/main" id="{130B3946-7166-ECE7-60E6-7030C4D9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0" y="3642496"/>
            <a:ext cx="2414388" cy="1793545"/>
          </a:xfrm>
          <a:prstGeom prst="rect">
            <a:avLst/>
          </a:prstGeom>
        </p:spPr>
      </p:pic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0EB06AB-1D1F-6239-5538-F32303002544}"/>
              </a:ext>
            </a:extLst>
          </p:cNvPr>
          <p:cNvSpPr txBox="1"/>
          <p:nvPr/>
        </p:nvSpPr>
        <p:spPr>
          <a:xfrm>
            <a:off x="8750300" y="5433194"/>
            <a:ext cx="261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/>
              <a:t>Unmanned, </a:t>
            </a:r>
            <a:r>
              <a:rPr lang="en-GB" sz="2000" noProof="0" dirty="0"/>
              <a:t>airbreathing engine- powered </a:t>
            </a:r>
            <a:r>
              <a:rPr lang="en-GB" sz="2000" b="1" noProof="0" dirty="0"/>
              <a:t>aeroplanes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399EE61-F903-83E8-438A-D8EA5C22F311}"/>
              </a:ext>
            </a:extLst>
          </p:cNvPr>
          <p:cNvSpPr txBox="1"/>
          <p:nvPr/>
        </p:nvSpPr>
        <p:spPr>
          <a:xfrm>
            <a:off x="350736" y="6488668"/>
            <a:ext cx="911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noProof="0" dirty="0">
                <a:solidFill>
                  <a:schemeClr val="bg2">
                    <a:lumMod val="50000"/>
                  </a:schemeClr>
                </a:solidFill>
              </a:rPr>
              <a:t>Photos: courtesy of Airbus (left), Lockheed Martin (middle left and right) and NASA (middle right</a:t>
            </a:r>
            <a:r>
              <a:rPr lang="en-GB" sz="1400" i="1" noProof="0" dirty="0">
                <a:solidFill>
                  <a:schemeClr val="bg2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E1D5D0-2DD8-D1E6-8FEB-06BEDBE66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3648381"/>
            <a:ext cx="2193568" cy="17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2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30538-9F7B-DF15-B0FC-66302815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771B416C-30C3-9C64-12D2-BCB11170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49" y="2540283"/>
            <a:ext cx="2419349" cy="98872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562BF68-73DC-D7FD-C7E1-C218E42A0E6D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Expected general characteristics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C11D7C5-C495-3620-D265-6CF706A9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00251"/>
              </p:ext>
            </p:extLst>
          </p:nvPr>
        </p:nvGraphicFramePr>
        <p:xfrm>
          <a:off x="596901" y="1538816"/>
          <a:ext cx="10998198" cy="5108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1701345945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047912569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1927588603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205404938"/>
                    </a:ext>
                  </a:extLst>
                </a:gridCol>
                <a:gridCol w="2406649">
                  <a:extLst>
                    <a:ext uri="{9D8B030D-6E8A-4147-A177-3AD203B41FA5}">
                      <a16:colId xmlns:a16="http://schemas.microsoft.com/office/drawing/2014/main" val="3780039990"/>
                    </a:ext>
                  </a:extLst>
                </a:gridCol>
              </a:tblGrid>
              <a:tr h="206798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Unmanned, </a:t>
                      </a:r>
                      <a:r>
                        <a:rPr lang="en-GB" sz="2000" noProof="0" dirty="0"/>
                        <a:t>solar-powered, battery-backed </a:t>
                      </a:r>
                      <a:r>
                        <a:rPr lang="en-GB" sz="2000" b="1" noProof="0" dirty="0"/>
                        <a:t>aeroplanes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/>
                        <a:t>Unmanned, </a:t>
                      </a:r>
                      <a:r>
                        <a:rPr lang="en-GB" sz="2000" noProof="0" dirty="0"/>
                        <a:t>solar-powered, battery- backed </a:t>
                      </a:r>
                      <a:r>
                        <a:rPr lang="en-GB" sz="2000" b="1" noProof="0" dirty="0"/>
                        <a:t>airships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Unmanned</a:t>
                      </a:r>
                    </a:p>
                    <a:p>
                      <a:r>
                        <a:rPr lang="en-GB" sz="2000" b="1" noProof="0" dirty="0"/>
                        <a:t>balloons</a:t>
                      </a:r>
                      <a:endParaRPr lang="en-GB" sz="2000" noProof="0" dirty="0"/>
                    </a:p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/>
                        <a:t>Unmanned, </a:t>
                      </a:r>
                      <a:r>
                        <a:rPr lang="en-GB" sz="2000" noProof="0" dirty="0"/>
                        <a:t>airbreathing engine powered </a:t>
                      </a:r>
                      <a:r>
                        <a:rPr lang="en-GB" sz="2000" b="1" noProof="0" dirty="0"/>
                        <a:t>aeroplanes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09561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en-GB" b="1" noProof="0" dirty="0"/>
                        <a:t>Speed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very low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wind-dependent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up to hypersonic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6159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b="1" noProof="0" dirty="0"/>
                        <a:t>Ceiling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20–30 km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18–20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30 km+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30 km+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12101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GB" b="1" noProof="0" dirty="0"/>
                        <a:t>Payload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tens of kilograms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hundreds of kilograms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hundreds of kilograms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hundreds of kilograms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9592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GB" b="1" noProof="0" dirty="0"/>
                        <a:t>Endurance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0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noProof="0" dirty="0"/>
                        <a:t>Flight pattern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long route or </a:t>
                      </a: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quasi-geostationary </a:t>
                      </a:r>
                      <a:endParaRPr lang="en-GB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quasi-geostationary </a:t>
                      </a:r>
                      <a:endParaRPr lang="en-GB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wind-dependent long route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long route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2743"/>
                  </a:ext>
                </a:extLst>
              </a:tr>
              <a:tr h="824089">
                <a:tc>
                  <a:txBody>
                    <a:bodyPr/>
                    <a:lstStyle/>
                    <a:p>
                      <a:r>
                        <a:rPr lang="en-GB" b="1" noProof="0" dirty="0"/>
                        <a:t>Stealth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 speed, low noise, low IR, potentially low 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low speed, low noise, low IR, potentially low 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low speed, no noise, low IR, potentially low 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high IR and high noise, but potentially low RCS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75747"/>
                  </a:ext>
                </a:extLst>
              </a:tr>
            </a:tbl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661175A6-8A79-5A5B-A00A-ED4E4ED84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37" y="2457450"/>
            <a:ext cx="1639637" cy="11176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9965384-6BC7-2A8D-B18D-2F2AE3CEA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07" y="2571750"/>
            <a:ext cx="1345949" cy="95726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2EA2AF8D-3331-0638-A18F-07588BBB4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23" y="2243868"/>
            <a:ext cx="1187450" cy="13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8EDD-82E0-8CAA-E810-216AD137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C5D46C8-E32C-3CE9-FA2F-D1727DC395FA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Why does it matter?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CF1F8F8-7A42-D1D8-B85A-D22EEEABB8C1}"/>
              </a:ext>
            </a:extLst>
          </p:cNvPr>
          <p:cNvSpPr txBox="1"/>
          <p:nvPr/>
        </p:nvSpPr>
        <p:spPr>
          <a:xfrm>
            <a:off x="465036" y="1741065"/>
            <a:ext cx="10914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noProof="0" dirty="0">
                <a:ea typeface="Calibri" panose="020F0502020204030204" pitchFamily="34" charset="0"/>
              </a:rPr>
              <a:t>High-Altitude Platforms will be </a:t>
            </a:r>
            <a:r>
              <a:rPr lang="en-GB" sz="2400" b="1" noProof="0" dirty="0">
                <a:ea typeface="Calibri" panose="020F0502020204030204" pitchFamily="34" charset="0"/>
              </a:rPr>
              <a:t>of great military utility </a:t>
            </a:r>
            <a:r>
              <a:rPr lang="en-GB" sz="2400" noProof="0" dirty="0">
                <a:ea typeface="Calibri" panose="020F0502020204030204" pitchFamily="34" charset="0"/>
              </a:rPr>
              <a:t>as:</a:t>
            </a:r>
            <a:endParaRPr lang="en-GB" sz="2400" noProof="0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Communication nodes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Intelligence, surveillance </a:t>
            </a:r>
            <a:r>
              <a:rPr lang="en-GB" sz="2400" noProof="0" dirty="0">
                <a:ea typeface="Calibri" panose="020F0502020204030204" pitchFamily="34" charset="0"/>
              </a:rPr>
              <a:t>and reconnaissance platforms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E</a:t>
            </a:r>
            <a:r>
              <a:rPr lang="en-GB" sz="2400" noProof="0" dirty="0">
                <a:ea typeface="Calibri" panose="020F0502020204030204" pitchFamily="34" charset="0"/>
              </a:rPr>
              <a:t>lectronic warfare stations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Kinetic weapon stations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Decoys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For </a:t>
            </a:r>
            <a:r>
              <a:rPr lang="en-GB" sz="2400" noProof="0" dirty="0">
                <a:ea typeface="Calibri" panose="020F0502020204030204" pitchFamily="34" charset="0"/>
              </a:rPr>
              <a:t>o</a:t>
            </a:r>
            <a:r>
              <a:rPr lang="en-GB" sz="2400" noProof="0" dirty="0">
                <a:effectLst/>
                <a:ea typeface="Calibri" panose="020F0502020204030204" pitchFamily="34" charset="0"/>
              </a:rPr>
              <a:t>ther usage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7D61218-1010-EBC4-1389-5A35A1A2B5DC}"/>
              </a:ext>
            </a:extLst>
          </p:cNvPr>
          <p:cNvSpPr txBox="1"/>
          <p:nvPr/>
        </p:nvSpPr>
        <p:spPr>
          <a:xfrm>
            <a:off x="763649" y="4833515"/>
            <a:ext cx="10317264" cy="461665"/>
          </a:xfrm>
          <a:prstGeom prst="rect">
            <a:avLst/>
          </a:prstGeom>
          <a:solidFill>
            <a:srgbClr val="F0B08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There is no internationally agreed boundary between airspace and outer space!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1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8C91-E888-8502-650B-921438BE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5EF487-8753-3065-5C54-93006CD4CC11}"/>
              </a:ext>
            </a:extLst>
          </p:cNvPr>
          <p:cNvSpPr txBox="1"/>
          <p:nvPr/>
        </p:nvSpPr>
        <p:spPr>
          <a:xfrm>
            <a:off x="350736" y="673100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noProof="0" dirty="0"/>
              <a:t>What does it mean for air defence?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4716C0-7764-B436-84D0-158291D03238}"/>
              </a:ext>
            </a:extLst>
          </p:cNvPr>
          <p:cNvSpPr txBox="1"/>
          <p:nvPr/>
        </p:nvSpPr>
        <p:spPr>
          <a:xfrm>
            <a:off x="350736" y="2272654"/>
            <a:ext cx="10914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noProof="0" dirty="0">
                <a:ea typeface="Calibri" panose="020F0502020204030204" pitchFamily="34" charset="0"/>
              </a:rPr>
              <a:t>Especially solar-powered, battery backed High-Altitude Platforms may be difficult to detect due to:</a:t>
            </a:r>
            <a:endParaRPr lang="en-GB" sz="2400" noProof="0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Low speed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ffectLst/>
                <a:ea typeface="Calibri" panose="020F0502020204030204" pitchFamily="34" charset="0"/>
              </a:rPr>
              <a:t>Low noise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Low temperature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No condensation trails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Calibri" panose="020F0502020204030204" pitchFamily="34" charset="0"/>
              </a:rPr>
              <a:t>Potentially low radar reflection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sz="2400" noProof="0" dirty="0"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sz="2400" noProof="0" dirty="0">
              <a:ea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8589A6A-5ADE-669B-EAAF-22ECB9D1A684}"/>
              </a:ext>
            </a:extLst>
          </p:cNvPr>
          <p:cNvSpPr txBox="1"/>
          <p:nvPr/>
        </p:nvSpPr>
        <p:spPr>
          <a:xfrm>
            <a:off x="465036" y="1626765"/>
            <a:ext cx="1668564" cy="461665"/>
          </a:xfrm>
          <a:prstGeom prst="rect">
            <a:avLst/>
          </a:prstGeom>
          <a:solidFill>
            <a:srgbClr val="F0B08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DETECTION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0B7FA90-5DDE-30D0-A869-34201D020628}"/>
              </a:ext>
            </a:extLst>
          </p:cNvPr>
          <p:cNvSpPr txBox="1"/>
          <p:nvPr/>
        </p:nvSpPr>
        <p:spPr>
          <a:xfrm>
            <a:off x="2892488" y="1626760"/>
            <a:ext cx="227181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IDENTIFICATION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EBC79BA-93DF-599F-0D0E-3FC20D5CAB23}"/>
              </a:ext>
            </a:extLst>
          </p:cNvPr>
          <p:cNvSpPr txBox="1"/>
          <p:nvPr/>
        </p:nvSpPr>
        <p:spPr>
          <a:xfrm>
            <a:off x="5956664" y="1626760"/>
            <a:ext cx="314892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WEAPON ALLOCATION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71143BC-E9A6-E2CF-BDE7-1DD68C2A092B}"/>
              </a:ext>
            </a:extLst>
          </p:cNvPr>
          <p:cNvSpPr txBox="1"/>
          <p:nvPr/>
        </p:nvSpPr>
        <p:spPr>
          <a:xfrm>
            <a:off x="9940722" y="1626761"/>
            <a:ext cx="209887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b="1" noProof="0" dirty="0">
                <a:ea typeface="Calibri" panose="020F0502020204030204" pitchFamily="34" charset="0"/>
              </a:rPr>
              <a:t>ENGAGEMENT</a:t>
            </a:r>
            <a:endParaRPr lang="en-GB" sz="2400" b="1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15" name="Puščica: škarnice 14">
            <a:extLst>
              <a:ext uri="{FF2B5EF4-FFF2-40B4-BE49-F238E27FC236}">
                <a16:creationId xmlns:a16="http://schemas.microsoft.com/office/drawing/2014/main" id="{58295067-83CB-51A2-078C-A3EC9E17E169}"/>
              </a:ext>
            </a:extLst>
          </p:cNvPr>
          <p:cNvSpPr/>
          <p:nvPr/>
        </p:nvSpPr>
        <p:spPr>
          <a:xfrm>
            <a:off x="2286098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6" name="Puščica: škarnice 15">
            <a:extLst>
              <a:ext uri="{FF2B5EF4-FFF2-40B4-BE49-F238E27FC236}">
                <a16:creationId xmlns:a16="http://schemas.microsoft.com/office/drawing/2014/main" id="{28DA7EBE-4AA9-D6F8-5DEB-BA756A7E6EEA}"/>
              </a:ext>
            </a:extLst>
          </p:cNvPr>
          <p:cNvSpPr/>
          <p:nvPr/>
        </p:nvSpPr>
        <p:spPr>
          <a:xfrm>
            <a:off x="5318167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7" name="Puščica: škarnice 16">
            <a:extLst>
              <a:ext uri="{FF2B5EF4-FFF2-40B4-BE49-F238E27FC236}">
                <a16:creationId xmlns:a16="http://schemas.microsoft.com/office/drawing/2014/main" id="{4430CD34-2FEF-2396-804E-386B036F5320}"/>
              </a:ext>
            </a:extLst>
          </p:cNvPr>
          <p:cNvSpPr/>
          <p:nvPr/>
        </p:nvSpPr>
        <p:spPr>
          <a:xfrm>
            <a:off x="9280841" y="1626760"/>
            <a:ext cx="484632" cy="46166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4DCD-8258-454D-594F-430F198B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D1D0CF-5E2C-5F1E-FC07-3194327C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19" y="5619751"/>
            <a:ext cx="486786" cy="755651"/>
          </a:xfrm>
          <a:prstGeom prst="rect">
            <a:avLst/>
          </a:prstGeom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F9F352F2-3A85-B73A-A379-474F7B893A43}"/>
              </a:ext>
            </a:extLst>
          </p:cNvPr>
          <p:cNvCxnSpPr>
            <a:cxnSpLocks/>
          </p:cNvCxnSpPr>
          <p:nvPr/>
        </p:nvCxnSpPr>
        <p:spPr>
          <a:xfrm flipV="1">
            <a:off x="933450" y="673100"/>
            <a:ext cx="0" cy="5664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79736B3-EDAB-BB90-8504-CF12E0390747}"/>
              </a:ext>
            </a:extLst>
          </p:cNvPr>
          <p:cNvSpPr txBox="1"/>
          <p:nvPr/>
        </p:nvSpPr>
        <p:spPr>
          <a:xfrm>
            <a:off x="498473" y="296193"/>
            <a:ext cx="10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Altitude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54AC38E-CCF3-7F97-85E7-378C5DACB99A}"/>
              </a:ext>
            </a:extLst>
          </p:cNvPr>
          <p:cNvSpPr txBox="1"/>
          <p:nvPr/>
        </p:nvSpPr>
        <p:spPr>
          <a:xfrm>
            <a:off x="107950" y="730250"/>
            <a:ext cx="781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50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40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30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20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10 km</a:t>
            </a:r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  <a:p>
            <a:endParaRPr lang="en-GB" b="1" noProof="0" dirty="0"/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2C09F5E1-B47E-93FD-E06A-5BBD6339D5ED}"/>
              </a:ext>
            </a:extLst>
          </p:cNvPr>
          <p:cNvCxnSpPr/>
          <p:nvPr/>
        </p:nvCxnSpPr>
        <p:spPr>
          <a:xfrm>
            <a:off x="933450" y="6337300"/>
            <a:ext cx="108902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305CB0F3-AC76-4989-4D03-0C78A20E5F58}"/>
              </a:ext>
            </a:extLst>
          </p:cNvPr>
          <p:cNvCxnSpPr>
            <a:cxnSpLocks/>
          </p:cNvCxnSpPr>
          <p:nvPr/>
        </p:nvCxnSpPr>
        <p:spPr>
          <a:xfrm>
            <a:off x="952494" y="3130550"/>
            <a:ext cx="1600206" cy="635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6F25A464-F73C-7F1A-70C5-0E8DBA8F4531}"/>
              </a:ext>
            </a:extLst>
          </p:cNvPr>
          <p:cNvSpPr txBox="1"/>
          <p:nvPr/>
        </p:nvSpPr>
        <p:spPr>
          <a:xfrm>
            <a:off x="2533654" y="2952234"/>
            <a:ext cx="4952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7030A0"/>
                </a:solidFill>
              </a:rPr>
              <a:t>typical instrumented ceiling of air defence radars 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25024FEA-7375-3DA0-9E81-0CDE7AD147A3}"/>
              </a:ext>
            </a:extLst>
          </p:cNvPr>
          <p:cNvCxnSpPr>
            <a:cxnSpLocks/>
          </p:cNvCxnSpPr>
          <p:nvPr/>
        </p:nvCxnSpPr>
        <p:spPr>
          <a:xfrm>
            <a:off x="7226300" y="3162300"/>
            <a:ext cx="2362205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E3AD09C8-9267-6797-0199-2594FFF2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12341" y="2960642"/>
            <a:ext cx="2051041" cy="43660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2C59EC0-3AF8-38A7-1EA0-AA5B3C00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93323" y="3397250"/>
            <a:ext cx="377048" cy="101582"/>
          </a:xfrm>
          <a:prstGeom prst="rect">
            <a:avLst/>
          </a:prstGeom>
        </p:spPr>
      </p:pic>
      <p:sp>
        <p:nvSpPr>
          <p:cNvPr id="16" name="Diagram poteka: ročni vnos 15">
            <a:extLst>
              <a:ext uri="{FF2B5EF4-FFF2-40B4-BE49-F238E27FC236}">
                <a16:creationId xmlns:a16="http://schemas.microsoft.com/office/drawing/2014/main" id="{1D8BD515-3AEC-01DE-DD9E-CC9C30B85C94}"/>
              </a:ext>
            </a:extLst>
          </p:cNvPr>
          <p:cNvSpPr/>
          <p:nvPr/>
        </p:nvSpPr>
        <p:spPr>
          <a:xfrm>
            <a:off x="1998494" y="4165064"/>
            <a:ext cx="9874250" cy="19875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7 w 10000"/>
              <a:gd name="connsiteY0" fmla="*/ 763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7635 h 10000"/>
              <a:gd name="connsiteX0" fmla="*/ 1 w 10000"/>
              <a:gd name="connsiteY0" fmla="*/ 82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 w 10000"/>
              <a:gd name="connsiteY4" fmla="*/ 82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" y="82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2" y="9212"/>
                  <a:pt x="-1" y="9004"/>
                  <a:pt x="1" y="8216"/>
                </a:cubicBezTo>
                <a:close/>
              </a:path>
            </a:pathLst>
          </a:custGeom>
          <a:solidFill>
            <a:schemeClr val="bg2">
              <a:lumMod val="75000"/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  <a:p>
            <a:pPr algn="ctr"/>
            <a:endParaRPr lang="en-GB" noProof="0" dirty="0"/>
          </a:p>
          <a:p>
            <a:pPr algn="ctr"/>
            <a:endParaRPr lang="en-GB" noProof="0" dirty="0"/>
          </a:p>
          <a:p>
            <a:pPr algn="ctr"/>
            <a:endParaRPr lang="en-GB" noProof="0" dirty="0"/>
          </a:p>
          <a:p>
            <a:pPr algn="ctr"/>
            <a:r>
              <a:rPr lang="en-GB" sz="2000" noProof="0" dirty="0">
                <a:solidFill>
                  <a:schemeClr val="tx1"/>
                </a:solidFill>
              </a:rPr>
              <a:t>                                         Elevation coverage of some air defence radars – only 20 degrees</a:t>
            </a:r>
          </a:p>
        </p:txBody>
      </p:sp>
    </p:spTree>
    <p:extLst>
      <p:ext uri="{BB962C8B-B14F-4D97-AF65-F5344CB8AC3E}">
        <p14:creationId xmlns:p14="http://schemas.microsoft.com/office/powerpoint/2010/main" val="41523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 TMAF25" id="{C3D05257-E34A-4C7E-9FF9-32361D36BE79}" vid="{FF523570-EDF9-4CA1-B5FE-C55CA45374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TMAF25</Template>
  <TotalTime>554</TotalTime>
  <Words>836</Words>
  <Application>Microsoft Office PowerPoint</Application>
  <PresentationFormat>Widescreen</PresentationFormat>
  <Paragraphs>218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PORTA Thomas</dc:creator>
  <cp:lastModifiedBy>Šlebir, Miha</cp:lastModifiedBy>
  <cp:revision>23</cp:revision>
  <dcterms:created xsi:type="dcterms:W3CDTF">2025-03-19T07:51:35Z</dcterms:created>
  <dcterms:modified xsi:type="dcterms:W3CDTF">2025-05-06T12:34:46Z</dcterms:modified>
</cp:coreProperties>
</file>