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74" r:id="rId3"/>
    <p:sldId id="268" r:id="rId4"/>
    <p:sldId id="279" r:id="rId5"/>
    <p:sldId id="282" r:id="rId6"/>
    <p:sldId id="258" r:id="rId7"/>
    <p:sldId id="275" r:id="rId8"/>
    <p:sldId id="280" r:id="rId9"/>
    <p:sldId id="272" r:id="rId10"/>
    <p:sldId id="276" r:id="rId11"/>
    <p:sldId id="273" r:id="rId12"/>
    <p:sldId id="281" r:id="rId13"/>
    <p:sldId id="260" r:id="rId14"/>
    <p:sldId id="277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3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8"/>
    <p:restoredTop sz="79973"/>
  </p:normalViewPr>
  <p:slideViewPr>
    <p:cSldViewPr snapToGrid="0">
      <p:cViewPr varScale="1">
        <p:scale>
          <a:sx n="84" d="100"/>
          <a:sy n="84" d="100"/>
        </p:scale>
        <p:origin x="7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5B696-13F0-9442-B009-F44696FEB024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964BC-8642-CE43-AF86-829CB57612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10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4702436.2019.1599287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Unfounded confidence in military technology crumbles when confronted with unanticipated battlefield conditions, ultimately reducing warfare to its archaic elements.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Storr asserts: </a:t>
            </a:r>
            <a:r>
              <a:rPr lang="en-US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“Fundamentally, three things occur on the battlefield: men think, move, and commit violence. All other activities support these functions.”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[2]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64BC-8642-CE43-AF86-829CB576127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53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de-DE" sz="1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„Look,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there’s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two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things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 a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military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officer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does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Coordinates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information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releases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energy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.“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de-DE" sz="1800" b="0" i="0" u="none" strike="noStrike" dirty="0">
              <a:solidFill>
                <a:srgbClr val="161616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https://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singjupost.com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/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transcript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-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of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-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erik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-d-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prince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-on-ai-and-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the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-future-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battlefield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/?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singlepage</a:t>
            </a:r>
            <a:r>
              <a:rPr lang="de-DE" sz="1800" b="0" i="0" u="none" strike="noStrike" dirty="0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=1&amp;utm_source=</a:t>
            </a:r>
            <a:r>
              <a:rPr lang="de-DE" sz="1800" b="0" i="0" u="none" strike="noStrike" dirty="0" err="1">
                <a:solidFill>
                  <a:srgbClr val="161616"/>
                </a:solidFill>
                <a:effectLst/>
                <a:latin typeface="Georgia" panose="02040502050405020303" pitchFamily="18" charset="0"/>
              </a:rPr>
              <a:t>chatgpt.com</a:t>
            </a:r>
            <a:endParaRPr lang="de-DE" sz="1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kern="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kern="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hypernormalised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notion of how warfare must be conducted increasingly 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marginalises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the why in a broader, more political and strategic sense due to availability, political reasoning and the legal straitjacket of decade-long procurement contracts.</a:t>
            </a: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Clausewitz: War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not just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destruction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;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political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Manoeuvre vs. Attrition: Interpretation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based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perspective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context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not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dogma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Schwerpunkt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cannot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digitally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engineered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64BC-8642-CE43-AF86-829CB576127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007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09939-1D70-05A2-AC4A-5652F3B6D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A7B7E5-DFA4-137F-65CC-66B2E4D39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7650DD4-10ED-6639-BBEF-72670D8D7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b="0" i="1" u="none" strike="noStrike" dirty="0">
                <a:solidFill>
                  <a:srgbClr val="000000"/>
                </a:solidFill>
                <a:effectLst/>
              </a:rPr>
              <a:t>Key Message: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 Training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must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simulate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chaos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not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success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1" u="none" strike="noStrike" dirty="0" err="1">
                <a:solidFill>
                  <a:srgbClr val="000000"/>
                </a:solidFill>
                <a:effectLst/>
              </a:rPr>
              <a:t>Bullets</a:t>
            </a:r>
            <a:r>
              <a:rPr lang="de-DE" b="0" i="1" u="none" strike="noStrike" dirty="0">
                <a:solidFill>
                  <a:srgbClr val="000000"/>
                </a:solidFill>
                <a:effectLst/>
              </a:rPr>
              <a:t>:</a:t>
            </a: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Reintroduce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unscripted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LSCO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field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exercises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Embrace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analogue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tools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maps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compasses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spades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Old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soldiers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bridge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digital divide—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ones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must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learn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1962, Operation Starfish Prime unintentionally showcased the devastating effects of a high-altitude nuclear detonation, generating an Electromagnetic Pulse (EMP) capable of disrupting or destroying satellites within line of sight.[90] Such a blast could irradiate orbital space, rendering unshielded satellites inoperable and producing satellite debris that may trigger a cascading Kessler Syndrome effect, severely degrading space-based capabilities.[91] In short, the consequences of yielding nuclear weaponry in space are so severe and unpredictable that no further attempt has been made in over 60 years.</a:t>
            </a:r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8B732A-B52A-0259-90F7-46BDD8330D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964BC-8642-CE43-AF86-829CB57612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310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In the ongoing war in Ukraine, both sides have increasingly relocated non-combat operations underground, seeking refuge in bunkers, trenches, and urban subterranean infrastructure to mitigate exposure to persistent aerial threats.</a:t>
            </a:r>
          </a:p>
          <a:p>
            <a:pPr algn="l">
              <a:buNone/>
            </a:pPr>
            <a:endParaRPr lang="en-US" sz="1800" kern="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In a 2024 address to 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defence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industry leaders, 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Vandier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warned: “Just like the dinosaurs—you see the smoke of volcanoes and simply say you are in changing times. Most Europeans are herbivores; they think there is sufficient grass to feed on. This is not the case.”</a:t>
            </a:r>
            <a:r>
              <a:rPr lang="de-DE" sz="2800" dirty="0">
                <a:effectLst/>
                <a:highlight>
                  <a:srgbClr val="FFFF00"/>
                </a:highlight>
              </a:rPr>
              <a:t> </a:t>
            </a:r>
            <a:endParaRPr lang="en-US" sz="1800" kern="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>
              <a:buNone/>
            </a:pPr>
            <a:endParaRPr lang="en-US" sz="1800" b="1" i="0" u="none" strike="noStrike" kern="0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algn="l">
              <a:buNone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Historically, unscheduled, large-scale exercises have been crucial for identifying vulnerabilities, forcing doctrinal evolution, and enhancing force agility.</a:t>
            </a: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de-DE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endParaRPr lang="de-DE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Final Note: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Digging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The Future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After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writing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last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paper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in 2024, I was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finally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issued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shovel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may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not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plug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a NATO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mainframe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but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digs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trenches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And in 2025,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might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just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one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tool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left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standing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64BC-8642-CE43-AF86-829CB576127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509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76732-5B92-0282-60E0-6F9E3AA19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B78F62-AC34-CF69-68E3-3E4CDB75B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AD8A13-5294-3714-704F-9187F47DC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Unfounded confidence in military technology crumbles when confronted with unanticipated battlefield conditions, ultimately reducing warfare to its archaic elements.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Storr asserts: </a:t>
            </a:r>
            <a:r>
              <a:rPr lang="en-US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“Fundamentally, three things occur on the battlefield: men think, move, and commit violence. All other activities support these functions.”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[2]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606082-5991-1B70-4790-6EDD259E8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964BC-8642-CE43-AF86-829CB57612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54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Unfounded confidence in military technology crumbles when confronted with unanticipated battlefield conditions, ultimately reducing warfare to its archaic elements.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Storr asserts: </a:t>
            </a:r>
            <a:r>
              <a:rPr lang="en-US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“Fundamentally, three things occur on the battlefield: men think, move, and commit violence. All other activities support these functions.”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[2]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64BC-8642-CE43-AF86-829CB576127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01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DB5EF-1221-46A5-3F61-8D88002F6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B48BE8-ECC1-7E85-561A-20536A36D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2A253B-82BA-7B4F-1E1C-C409A4294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Mikael Weissmann and Peter Ahlström, “Mirror, Mirror on the Wall, Who Is the Most Offensive of Them All? – Explaining the Offensive Bias in Military Tactical Thinking,” </a:t>
            </a:r>
            <a:r>
              <a:rPr lang="en-US" sz="1800" i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Defence</a:t>
            </a:r>
            <a:r>
              <a:rPr lang="en-US" sz="18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Studies</a:t>
            </a: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19, no. 2 (2019): 183–185,</a:t>
            </a:r>
            <a:r>
              <a:rPr lang="en-US" sz="1800" u="sng" kern="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 https://doi.org/10.1080/14702436.2019.1599287</a:t>
            </a: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de-DE" sz="2800" dirty="0">
                <a:effectLst/>
              </a:rPr>
              <a:t> </a:t>
            </a:r>
            <a:endParaRPr lang="en-US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US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800" b="1" dirty="0"/>
              <a:t>Historical and </a:t>
            </a:r>
            <a:r>
              <a:rPr lang="de-DE" sz="2800" b="1" dirty="0" err="1"/>
              <a:t>Theoretical</a:t>
            </a:r>
            <a:r>
              <a:rPr lang="de-DE" sz="2800" b="1" dirty="0"/>
              <a:t> Bias</a:t>
            </a:r>
            <a:r>
              <a:rPr lang="de-DE" sz="2800" dirty="0"/>
              <a:t>: Military </a:t>
            </a:r>
            <a:r>
              <a:rPr lang="de-DE" sz="2800" dirty="0" err="1"/>
              <a:t>history</a:t>
            </a:r>
            <a:r>
              <a:rPr lang="de-DE" sz="2800" dirty="0"/>
              <a:t> and </a:t>
            </a:r>
            <a:r>
              <a:rPr lang="de-DE" sz="2800" dirty="0" err="1"/>
              <a:t>theory</a:t>
            </a:r>
            <a:r>
              <a:rPr lang="de-DE" sz="2800" dirty="0"/>
              <a:t> </a:t>
            </a:r>
            <a:r>
              <a:rPr lang="de-DE" sz="2800" dirty="0" err="1"/>
              <a:t>often</a:t>
            </a:r>
            <a:r>
              <a:rPr lang="de-DE" sz="2800" dirty="0"/>
              <a:t> </a:t>
            </a:r>
            <a:r>
              <a:rPr lang="de-DE" sz="2800" dirty="0" err="1"/>
              <a:t>emphasize</a:t>
            </a:r>
            <a:r>
              <a:rPr lang="de-DE" sz="2800" dirty="0"/>
              <a:t> </a:t>
            </a:r>
            <a:r>
              <a:rPr lang="de-DE" sz="2800" dirty="0" err="1"/>
              <a:t>successful</a:t>
            </a:r>
            <a:r>
              <a:rPr lang="de-DE" sz="2800" dirty="0"/>
              <a:t> offensive </a:t>
            </a:r>
            <a:r>
              <a:rPr lang="de-DE" sz="2800" dirty="0" err="1"/>
              <a:t>operations</a:t>
            </a:r>
            <a:r>
              <a:rPr lang="de-DE" sz="2800" dirty="0"/>
              <a:t>, </a:t>
            </a:r>
            <a:r>
              <a:rPr lang="de-DE" sz="2800" dirty="0" err="1"/>
              <a:t>reinforcing</a:t>
            </a:r>
            <a:r>
              <a:rPr lang="de-DE" sz="2800" dirty="0"/>
              <a:t> a pro-offensive narrative.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b="1" dirty="0" err="1"/>
              <a:t>Doctrinal</a:t>
            </a:r>
            <a:r>
              <a:rPr lang="de-DE" sz="2800" b="1" dirty="0"/>
              <a:t> and Educational </a:t>
            </a:r>
            <a:r>
              <a:rPr lang="de-DE" sz="2800" b="1" dirty="0" err="1"/>
              <a:t>Emphasis</a:t>
            </a:r>
            <a:r>
              <a:rPr lang="de-DE" sz="2800" dirty="0"/>
              <a:t>: Doctrine, TTPs, </a:t>
            </a:r>
            <a:r>
              <a:rPr lang="de-DE" sz="2800" dirty="0" err="1"/>
              <a:t>training</a:t>
            </a:r>
            <a:r>
              <a:rPr lang="de-DE" sz="2800" dirty="0"/>
              <a:t> </a:t>
            </a:r>
            <a:r>
              <a:rPr lang="de-DE" sz="2800" dirty="0" err="1"/>
              <a:t>exercises</a:t>
            </a:r>
            <a:r>
              <a:rPr lang="de-DE" sz="2800" dirty="0"/>
              <a:t>, and </a:t>
            </a:r>
            <a:r>
              <a:rPr lang="de-DE" sz="2800" dirty="0" err="1"/>
              <a:t>military</a:t>
            </a:r>
            <a:r>
              <a:rPr lang="de-DE" sz="2800" dirty="0"/>
              <a:t> </a:t>
            </a:r>
            <a:r>
              <a:rPr lang="de-DE" sz="2800" dirty="0" err="1"/>
              <a:t>education</a:t>
            </a:r>
            <a:r>
              <a:rPr lang="de-DE" sz="2800" dirty="0"/>
              <a:t> </a:t>
            </a:r>
            <a:r>
              <a:rPr lang="de-DE" sz="2800" dirty="0" err="1"/>
              <a:t>systems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</a:t>
            </a:r>
            <a:r>
              <a:rPr lang="de-DE" sz="2800" dirty="0" err="1"/>
              <a:t>structured</a:t>
            </a:r>
            <a:r>
              <a:rPr lang="de-DE" sz="2800" dirty="0"/>
              <a:t> </a:t>
            </a:r>
            <a:r>
              <a:rPr lang="de-DE" sz="2800" dirty="0" err="1"/>
              <a:t>around</a:t>
            </a:r>
            <a:r>
              <a:rPr lang="de-DE" sz="2800" dirty="0"/>
              <a:t> offensive </a:t>
            </a:r>
            <a:r>
              <a:rPr lang="de-DE" sz="2800" dirty="0" err="1"/>
              <a:t>action</a:t>
            </a:r>
            <a:r>
              <a:rPr lang="de-DE" sz="2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b="1" dirty="0"/>
              <a:t>Cultural, Psychological, and </a:t>
            </a:r>
            <a:r>
              <a:rPr lang="de-DE" sz="2800" b="1" dirty="0" err="1"/>
              <a:t>Practical</a:t>
            </a:r>
            <a:r>
              <a:rPr lang="de-DE" sz="2800" b="1" dirty="0"/>
              <a:t> </a:t>
            </a:r>
            <a:r>
              <a:rPr lang="de-DE" sz="2800" b="1" dirty="0" err="1"/>
              <a:t>Factors</a:t>
            </a:r>
            <a:r>
              <a:rPr lang="de-DE" sz="2800" dirty="0"/>
              <a:t>: Military </a:t>
            </a:r>
            <a:r>
              <a:rPr lang="de-DE" sz="2800" dirty="0" err="1"/>
              <a:t>culture</a:t>
            </a:r>
            <a:r>
              <a:rPr lang="de-DE" sz="2800" dirty="0"/>
              <a:t> </a:t>
            </a:r>
            <a:r>
              <a:rPr lang="de-DE" sz="2800" dirty="0" err="1"/>
              <a:t>rewards</a:t>
            </a:r>
            <a:r>
              <a:rPr lang="de-DE" sz="2800" dirty="0"/>
              <a:t> offensive </a:t>
            </a:r>
            <a:r>
              <a:rPr lang="de-DE" sz="2800" dirty="0" err="1"/>
              <a:t>thinking</a:t>
            </a:r>
            <a:r>
              <a:rPr lang="de-DE" sz="2800" dirty="0"/>
              <a:t>; </a:t>
            </a:r>
            <a:r>
              <a:rPr lang="de-DE" sz="2800" dirty="0" err="1"/>
              <a:t>psychological</a:t>
            </a:r>
            <a:r>
              <a:rPr lang="de-DE" sz="2800" dirty="0"/>
              <a:t> </a:t>
            </a:r>
            <a:r>
              <a:rPr lang="de-DE" sz="2800" dirty="0" err="1"/>
              <a:t>associations</a:t>
            </a:r>
            <a:r>
              <a:rPr lang="de-DE" sz="2800" dirty="0"/>
              <a:t> link </a:t>
            </a:r>
            <a:r>
              <a:rPr lang="de-DE" sz="2800" dirty="0" err="1"/>
              <a:t>offense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valor</a:t>
            </a:r>
            <a:r>
              <a:rPr lang="de-DE" sz="2800" dirty="0"/>
              <a:t> and </a:t>
            </a:r>
            <a:r>
              <a:rPr lang="de-DE" sz="2800" dirty="0" err="1"/>
              <a:t>leadership</a:t>
            </a:r>
            <a:r>
              <a:rPr lang="de-DE" sz="2800" dirty="0"/>
              <a:t>; modern </a:t>
            </a:r>
            <a:r>
              <a:rPr lang="de-DE" sz="2800" dirty="0" err="1"/>
              <a:t>technology</a:t>
            </a:r>
            <a:r>
              <a:rPr lang="de-DE" sz="2800" dirty="0"/>
              <a:t>, </a:t>
            </a:r>
            <a:r>
              <a:rPr lang="de-DE" sz="2800" dirty="0" err="1"/>
              <a:t>geographic</a:t>
            </a:r>
            <a:r>
              <a:rPr lang="de-DE" sz="2800" dirty="0"/>
              <a:t> </a:t>
            </a:r>
            <a:r>
              <a:rPr lang="de-DE" sz="2800" dirty="0" err="1"/>
              <a:t>realities</a:t>
            </a:r>
            <a:r>
              <a:rPr lang="de-DE" sz="2800" dirty="0"/>
              <a:t>, and </a:t>
            </a:r>
            <a:r>
              <a:rPr lang="de-DE" sz="2800" dirty="0" err="1"/>
              <a:t>tactical</a:t>
            </a:r>
            <a:r>
              <a:rPr lang="de-DE" sz="2800" dirty="0"/>
              <a:t> </a:t>
            </a:r>
            <a:r>
              <a:rPr lang="de-DE" sz="2800" dirty="0" err="1"/>
              <a:t>objectives</a:t>
            </a:r>
            <a:r>
              <a:rPr lang="de-DE" sz="2800" dirty="0"/>
              <a:t> </a:t>
            </a:r>
            <a:r>
              <a:rPr lang="de-DE" sz="2800" dirty="0" err="1"/>
              <a:t>often</a:t>
            </a:r>
            <a:r>
              <a:rPr lang="de-DE" sz="2800" dirty="0"/>
              <a:t> </a:t>
            </a:r>
            <a:r>
              <a:rPr lang="de-DE" sz="2800" dirty="0" err="1"/>
              <a:t>favor</a:t>
            </a:r>
            <a:r>
              <a:rPr lang="de-DE" sz="2800" dirty="0"/>
              <a:t> offensive </a:t>
            </a:r>
            <a:r>
              <a:rPr lang="de-DE" sz="2800" dirty="0" err="1"/>
              <a:t>approaches</a:t>
            </a:r>
            <a:r>
              <a:rPr lang="de-DE" sz="2800" dirty="0"/>
              <a:t>.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800" b="1" i="0" u="none" strike="noStrike" dirty="0">
                <a:solidFill>
                  <a:srgbClr val="000000"/>
                </a:solidFill>
                <a:effectLst/>
              </a:rPr>
              <a:t>Opening </a:t>
            </a:r>
            <a:r>
              <a:rPr lang="de-DE" sz="2800" b="1" i="0" u="none" strike="noStrike" dirty="0" err="1">
                <a:solidFill>
                  <a:srgbClr val="000000"/>
                </a:solidFill>
                <a:effectLst/>
              </a:rPr>
              <a:t>Anecdote</a:t>
            </a:r>
            <a:r>
              <a:rPr lang="de-DE" sz="2800" b="1" i="0" u="none" strike="noStrike" dirty="0">
                <a:solidFill>
                  <a:srgbClr val="000000"/>
                </a:solidFill>
                <a:effectLst/>
              </a:rPr>
              <a:t>: "</a:t>
            </a:r>
            <a:r>
              <a:rPr lang="de-DE" sz="2800" b="1" i="0" u="none" strike="noStrike" dirty="0" err="1">
                <a:solidFill>
                  <a:srgbClr val="000000"/>
                </a:solidFill>
                <a:effectLst/>
              </a:rPr>
              <a:t>Would</a:t>
            </a:r>
            <a:r>
              <a:rPr lang="de-DE" sz="2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1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e-DE" sz="2800" b="1" i="0" u="none" strike="noStrike" dirty="0">
                <a:solidFill>
                  <a:srgbClr val="000000"/>
                </a:solidFill>
                <a:effectLst/>
              </a:rPr>
              <a:t> Like </a:t>
            </a:r>
            <a:r>
              <a:rPr lang="de-DE" sz="2800" b="1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sz="2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1" i="0" u="none" strike="noStrike" dirty="0" err="1">
                <a:solidFill>
                  <a:srgbClr val="000000"/>
                </a:solidFill>
                <a:effectLst/>
              </a:rPr>
              <a:t>Know</a:t>
            </a:r>
            <a:r>
              <a:rPr lang="de-DE" sz="2800" b="1" i="0" u="none" strike="noStrike" dirty="0">
                <a:solidFill>
                  <a:srgbClr val="000000"/>
                </a:solidFill>
                <a:effectLst/>
              </a:rPr>
              <a:t> More?"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800" b="0" i="1" u="none" strike="noStrike" dirty="0">
                <a:solidFill>
                  <a:srgbClr val="000000"/>
                </a:solidFill>
                <a:effectLst/>
              </a:rPr>
              <a:t>Slide </a:t>
            </a:r>
            <a:r>
              <a:rPr lang="de-DE" sz="2800" b="0" i="1" u="none" strike="noStrike" dirty="0" err="1">
                <a:solidFill>
                  <a:srgbClr val="000000"/>
                </a:solidFill>
                <a:effectLst/>
              </a:rPr>
              <a:t>Theme</a:t>
            </a:r>
            <a:r>
              <a:rPr lang="de-DE" sz="2800" b="0" i="1" u="none" strike="noStrike" dirty="0">
                <a:solidFill>
                  <a:srgbClr val="000000"/>
                </a:solidFill>
                <a:effectLst/>
              </a:rPr>
              <a:t>: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 Starship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Troopers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VHS-style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intro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lighthearted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and brutal.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In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late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'90s, I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watched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Paul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Verhoeven’s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"Starship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Troopers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".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had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all: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propaganda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bugs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, orbital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drops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... and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utter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chaos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Troopers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stormed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digital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bravado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broadcasted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confidence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. But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what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saved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them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? → Not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tech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, but </a:t>
            </a:r>
            <a:r>
              <a:rPr lang="de-DE" sz="2800" b="1" i="0" u="none" strike="noStrike" dirty="0" err="1">
                <a:solidFill>
                  <a:srgbClr val="000000"/>
                </a:solidFill>
                <a:effectLst/>
              </a:rPr>
              <a:t>brute</a:t>
            </a:r>
            <a:r>
              <a:rPr lang="de-DE" sz="2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1" i="0" u="none" strike="noStrike" dirty="0" err="1">
                <a:solidFill>
                  <a:srgbClr val="000000"/>
                </a:solidFill>
                <a:effectLst/>
              </a:rPr>
              <a:t>improvisation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 in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mud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dissonance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stuck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me. Today,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still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bank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same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illusion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digital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tools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alone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can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win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an </a:t>
            </a:r>
            <a:r>
              <a:rPr lang="de-DE" sz="2800" b="0" i="0" u="none" strike="noStrike" dirty="0" err="1">
                <a:solidFill>
                  <a:srgbClr val="000000"/>
                </a:solidFill>
                <a:effectLst/>
              </a:rPr>
              <a:t>analogue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</a:rPr>
              <a:t> war.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de-DE" sz="2800" b="0" i="0" u="none" strike="noStrike" dirty="0">
              <a:solidFill>
                <a:srgbClr val="000000"/>
              </a:solidFill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C5277E-713E-13B7-6A21-CD8FD002F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964BC-8642-CE43-AF86-829CB57612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4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1D8BA-CEEE-3ADB-A0BE-1509F9F77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54B4E0-3231-609A-7653-0F0EFE150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60084C-6FEB-848F-75FE-E4245D15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Unfounded confidence in military technology crumbles when confronted with unanticipated battlefield conditions, ultimately reducing warfare to its archaic elements.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Storr asserts: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“Fundamentally, three things occur on the battlefield: men think, move, and commit violence. All other activities support these functions.”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[2]</a:t>
            </a:r>
            <a:endParaRPr lang="en-US" sz="1800" kern="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sz="1800" kern="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sz="1800" kern="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In the ongoing war in Ukraine, both sides have increasingly relocated non-combat operations underground, seeking refuge in bunkers, trenches, and urban subterranean infrastructure to mitigate exposure to persistent aerial threats.</a:t>
            </a:r>
          </a:p>
          <a:p>
            <a:pPr>
              <a:buNone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Evolving in various shapes and sizes, drones controlled via radio signals, 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fibre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-optic cables, or autonomous AI-driven systems have become a defining feature of today’s wars.</a:t>
            </a: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de-DE" i="1" dirty="0" err="1"/>
              <a:t>Bullets</a:t>
            </a:r>
            <a:r>
              <a:rPr lang="de-DE" i="1" dirty="0"/>
              <a:t>: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Ukrainian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</a:t>
            </a:r>
            <a:r>
              <a:rPr lang="de-DE" dirty="0" err="1"/>
              <a:t>rely</a:t>
            </a:r>
            <a:r>
              <a:rPr lang="de-DE" dirty="0"/>
              <a:t> on solar </a:t>
            </a:r>
            <a:r>
              <a:rPr lang="de-DE" dirty="0" err="1"/>
              <a:t>panels</a:t>
            </a:r>
            <a:r>
              <a:rPr lang="de-DE" dirty="0"/>
              <a:t>, </a:t>
            </a:r>
            <a:r>
              <a:rPr lang="de-DE" dirty="0" err="1"/>
              <a:t>paper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,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radios</a:t>
            </a:r>
            <a:r>
              <a:rPr lang="de-DE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frontlines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filled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downed</a:t>
            </a:r>
            <a:r>
              <a:rPr lang="de-DE" dirty="0"/>
              <a:t> </a:t>
            </a:r>
            <a:r>
              <a:rPr lang="de-DE" dirty="0" err="1"/>
              <a:t>drones</a:t>
            </a:r>
            <a:r>
              <a:rPr lang="de-DE" dirty="0"/>
              <a:t> and </a:t>
            </a:r>
            <a:r>
              <a:rPr lang="de-DE" dirty="0" err="1"/>
              <a:t>burnt</a:t>
            </a:r>
            <a:r>
              <a:rPr lang="de-DE" dirty="0"/>
              <a:t> </a:t>
            </a:r>
            <a:r>
              <a:rPr lang="de-DE" dirty="0" err="1"/>
              <a:t>comms</a:t>
            </a:r>
            <a:r>
              <a:rPr lang="de-DE" dirty="0"/>
              <a:t> </a:t>
            </a:r>
            <a:r>
              <a:rPr lang="de-DE" dirty="0" err="1"/>
              <a:t>gear</a:t>
            </a:r>
            <a:r>
              <a:rPr lang="de-DE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Starlink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win</a:t>
            </a:r>
            <a:r>
              <a:rPr lang="de-DE" dirty="0"/>
              <a:t> </a:t>
            </a:r>
            <a:r>
              <a:rPr lang="de-DE" dirty="0" err="1"/>
              <a:t>battles</a:t>
            </a:r>
            <a:r>
              <a:rPr lang="de-DE" dirty="0"/>
              <a:t>—but </a:t>
            </a:r>
            <a:r>
              <a:rPr lang="de-DE" dirty="0" err="1"/>
              <a:t>shovels</a:t>
            </a:r>
            <a:r>
              <a:rPr lang="de-DE" dirty="0"/>
              <a:t> </a:t>
            </a:r>
            <a:r>
              <a:rPr lang="de-DE" dirty="0" err="1"/>
              <a:t>win</a:t>
            </a:r>
            <a:r>
              <a:rPr lang="de-DE" dirty="0"/>
              <a:t> wars.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NATO’s new Minimum Capability Requirements (MCR) will demand a significant increase in personnel and spending to counter the eventuality of attritive and prolonged conflicts, according to media reports.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6A88AF-7B26-142A-14D3-A2C635783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964BC-8642-CE43-AF86-829CB57612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3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66F38-8128-BDA7-60E8-7292C4F24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C79B650-CA1B-CC5B-222E-316A42ECE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9498D1-1739-D8E1-A747-2F2501B00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effectLst/>
              </a:rPr>
              <a:t>Jaqueline Schneider 2024, Digital Cult </a:t>
            </a:r>
            <a:r>
              <a:rPr lang="de-DE" dirty="0" err="1">
                <a:effectLst/>
              </a:rPr>
              <a:t>of</a:t>
            </a:r>
            <a:r>
              <a:rPr lang="de-DE" dirty="0">
                <a:effectLst/>
              </a:rPr>
              <a:t> </a:t>
            </a:r>
            <a:r>
              <a:rPr lang="de-DE" dirty="0" err="1">
                <a:effectLst/>
              </a:rPr>
              <a:t>the</a:t>
            </a:r>
            <a:r>
              <a:rPr lang="de-DE" dirty="0">
                <a:effectLst/>
              </a:rPr>
              <a:t> Offensive</a:t>
            </a:r>
            <a:br>
              <a:rPr lang="de-DE" dirty="0">
                <a:effectLst/>
              </a:rPr>
            </a:br>
            <a:endParaRPr lang="de-DE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“</a:t>
            </a:r>
            <a:r>
              <a:rPr lang="de-DE" dirty="0" err="1"/>
              <a:t>Everything</a:t>
            </a:r>
            <a:r>
              <a:rPr lang="de-DE" dirty="0"/>
              <a:t> in war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simple, but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simplest</a:t>
            </a:r>
            <a:r>
              <a:rPr lang="de-DE" dirty="0"/>
              <a:t> </a:t>
            </a:r>
            <a:r>
              <a:rPr lang="de-DE" dirty="0" err="1"/>
              <a:t>thing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difficult</a:t>
            </a:r>
            <a:r>
              <a:rPr lang="de-DE" dirty="0"/>
              <a:t>. The </a:t>
            </a:r>
            <a:r>
              <a:rPr lang="de-DE" dirty="0" err="1"/>
              <a:t>difficulties</a:t>
            </a:r>
            <a:r>
              <a:rPr lang="de-DE" dirty="0"/>
              <a:t> </a:t>
            </a:r>
            <a:r>
              <a:rPr lang="de-DE" dirty="0" err="1"/>
              <a:t>accumulate</a:t>
            </a:r>
            <a:r>
              <a:rPr lang="de-DE" dirty="0"/>
              <a:t> and </a:t>
            </a:r>
            <a:r>
              <a:rPr lang="de-DE" dirty="0" err="1"/>
              <a:t>produce</a:t>
            </a:r>
            <a:r>
              <a:rPr lang="de-DE" dirty="0"/>
              <a:t> a </a:t>
            </a:r>
            <a:r>
              <a:rPr lang="de-DE" dirty="0" err="1"/>
              <a:t>kind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friction</a:t>
            </a:r>
            <a:r>
              <a:rPr lang="de-DE" dirty="0"/>
              <a:t>… This </a:t>
            </a:r>
            <a:r>
              <a:rPr lang="de-DE" dirty="0" err="1"/>
              <a:t>tremendous</a:t>
            </a:r>
            <a:r>
              <a:rPr lang="de-DE" dirty="0"/>
              <a:t> </a:t>
            </a:r>
            <a:r>
              <a:rPr lang="de-DE" dirty="0" err="1"/>
              <a:t>friction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everywhere</a:t>
            </a:r>
            <a:r>
              <a:rPr lang="de-DE" dirty="0"/>
              <a:t> in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chance</a:t>
            </a:r>
            <a:r>
              <a:rPr lang="de-DE" dirty="0"/>
              <a:t>, and </a:t>
            </a:r>
            <a:r>
              <a:rPr lang="de-DE" dirty="0" err="1"/>
              <a:t>brings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, just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largely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chance</a:t>
            </a:r>
            <a:r>
              <a:rPr lang="de-DE" dirty="0"/>
              <a:t>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1" dirty="0"/>
              <a:t>“</a:t>
            </a:r>
            <a:r>
              <a:rPr lang="de-DE" i="1" dirty="0" err="1"/>
              <a:t>Friction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only</a:t>
            </a:r>
            <a:r>
              <a:rPr lang="de-DE" i="1" dirty="0"/>
              <a:t> </a:t>
            </a:r>
            <a:r>
              <a:rPr lang="de-DE" i="1" dirty="0" err="1"/>
              <a:t>concept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</a:t>
            </a:r>
            <a:r>
              <a:rPr lang="de-DE" i="1" dirty="0" err="1"/>
              <a:t>more</a:t>
            </a:r>
            <a:r>
              <a:rPr lang="de-DE" i="1" dirty="0"/>
              <a:t> </a:t>
            </a:r>
            <a:r>
              <a:rPr lang="de-DE" i="1" dirty="0" err="1"/>
              <a:t>or</a:t>
            </a:r>
            <a:r>
              <a:rPr lang="de-DE" i="1" dirty="0"/>
              <a:t> </a:t>
            </a:r>
            <a:r>
              <a:rPr lang="de-DE" i="1" dirty="0" err="1"/>
              <a:t>less</a:t>
            </a:r>
            <a:r>
              <a:rPr lang="de-DE" i="1" dirty="0"/>
              <a:t> </a:t>
            </a:r>
            <a:r>
              <a:rPr lang="de-DE" i="1" dirty="0" err="1"/>
              <a:t>corresponds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factors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</a:t>
            </a:r>
            <a:r>
              <a:rPr lang="de-DE" i="1" dirty="0" err="1"/>
              <a:t>distinguish</a:t>
            </a:r>
            <a:r>
              <a:rPr lang="de-DE" i="1" dirty="0"/>
              <a:t> real war </a:t>
            </a:r>
            <a:r>
              <a:rPr lang="de-DE" i="1" dirty="0" err="1"/>
              <a:t>from</a:t>
            </a:r>
            <a:r>
              <a:rPr lang="de-DE" i="1" dirty="0"/>
              <a:t> war on </a:t>
            </a:r>
            <a:r>
              <a:rPr lang="de-DE" i="1" dirty="0" err="1"/>
              <a:t>paper</a:t>
            </a:r>
            <a:r>
              <a:rPr lang="de-DE" i="1" dirty="0"/>
              <a:t>.”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dirty="0">
                <a:effectLst/>
              </a:rPr>
            </a:b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Electronic Warfare</a:t>
            </a:r>
            <a:r>
              <a:rPr lang="en-US" sz="1800" i="1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(EW), attacks on the power grid, cyberattacks, and logistical breakdowns lay bare the bloodstained chasm between 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digit</a:t>
            </a:r>
            <a:r>
              <a:rPr lang="en-US" sz="1800" strike="sngStrike" kern="0" dirty="0" err="1">
                <a:solidFill>
                  <a:srgbClr val="FF4B4B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al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ised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war planning and the unforgiving, ultimately analogue, realities of combat</a:t>
            </a:r>
            <a:r>
              <a:rPr lang="de-DE" dirty="0">
                <a:effectLst/>
              </a:rPr>
              <a:t>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0D9975-BACC-4509-FC8D-F68C53EDB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964BC-8642-CE43-AF86-829CB57612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09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221F9-1596-810A-15C5-1CCE99559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FBED317-5A99-E959-F5A7-4B7CFA2A0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9A996C-5270-C0CE-2966-F53E3DD40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Maslow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achieve this, Western militaries must ensure both analogue and digital resilience to meet the demands of LSCO. The prevailing Zeitgeist may resist a more conservative approach, misinterpreting it as institutional inertia rather than strategic prudence.</a:t>
            </a:r>
            <a:r>
              <a:rPr lang="de-DE" dirty="0">
                <a:effectLst/>
              </a:rPr>
              <a:t> </a:t>
            </a:r>
          </a:p>
          <a:p>
            <a:endParaRPr lang="de-DE" dirty="0"/>
          </a:p>
          <a:p>
            <a:r>
              <a:rPr lang="en-US" sz="12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Even when AI is used merely to augment crewed platforms, the interdependence of network-reliant weapon systems introduces potential flashpoints for friction and operational vulnerabilities</a:t>
            </a:r>
            <a:r>
              <a:rPr lang="de-DE" dirty="0">
                <a:effectLst/>
              </a:rPr>
              <a:t> 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8FD064-7D73-A260-C057-0127CC041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964BC-8642-CE43-AF86-829CB57612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56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B4774-DD1A-F360-20BF-648A2A560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635D07-F9DC-E84B-707B-23086A487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861253E-4FC8-3E32-91EA-5D5A9C68D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Even when AI is used merely to augment crewed platforms, the interdependence of network-reliant weapon systems introduces potential flashpoints for friction and operational vulnerabilities</a:t>
            </a:r>
            <a:r>
              <a:rPr lang="de-DE" dirty="0">
                <a:effectLst/>
              </a:rPr>
              <a:t> </a:t>
            </a:r>
            <a:br>
              <a:rPr lang="de-DE" dirty="0">
                <a:effectLst/>
              </a:rPr>
            </a:br>
            <a:endParaRPr lang="de-DE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aim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NATO Defence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Planning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Process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(NDPP)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provide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framework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within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which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national and Alliance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defence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planning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activities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harmonised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enable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Allies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provide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required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forces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capabilities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most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effective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de-DE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de-DE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de-DE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br>
              <a:rPr lang="de-DE" dirty="0">
                <a:effectLst/>
              </a:rPr>
            </a:br>
            <a:r>
              <a:rPr lang="de-DE" b="0" i="1" u="none" strike="noStrike" dirty="0">
                <a:solidFill>
                  <a:srgbClr val="000000"/>
                </a:solidFill>
                <a:effectLst/>
              </a:rPr>
              <a:t>Key Message: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High-tech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systems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attract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high-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risk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failure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points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1" u="none" strike="noStrike" dirty="0" err="1">
                <a:solidFill>
                  <a:srgbClr val="000000"/>
                </a:solidFill>
                <a:effectLst/>
              </a:rPr>
              <a:t>Bullets</a:t>
            </a:r>
            <a:r>
              <a:rPr lang="de-DE" b="0" i="1" u="none" strike="noStrike" dirty="0">
                <a:solidFill>
                  <a:srgbClr val="000000"/>
                </a:solidFill>
                <a:effectLst/>
              </a:rPr>
              <a:t>:</a:t>
            </a: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EMPs, EW,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sabotage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cascade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through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digital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logistics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F-35: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billion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-dollar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system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dependent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on WiFi.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Complexity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breeds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fragility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in LSCO.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9C86D5-50F2-7ED8-A0DC-CAD5D5783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964BC-8642-CE43-AF86-829CB57612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11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NATO’s</a:t>
            </a:r>
            <a:r>
              <a:rPr lang="de-DE" sz="1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Structural</a:t>
            </a:r>
            <a:r>
              <a:rPr lang="de-DE" sz="1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Drag: </a:t>
            </a:r>
            <a:r>
              <a:rPr lang="de-DE" sz="12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Interoperability</a:t>
            </a:r>
            <a:r>
              <a:rPr lang="de-DE" sz="1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vs. </a:t>
            </a:r>
            <a:r>
              <a:rPr lang="de-DE" sz="12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Inoperability</a:t>
            </a: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The NDPP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process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too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slow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battlefield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innovation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cycles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New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gear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South Korea,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old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radios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Cold War.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Interoperability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must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mean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compatible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cables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64BC-8642-CE43-AF86-829CB576127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48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b="0" i="1" u="none" strike="noStrike" dirty="0">
                <a:solidFill>
                  <a:srgbClr val="000000"/>
                </a:solidFill>
                <a:effectLst/>
              </a:rPr>
              <a:t>Key Message: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 EDTs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evolve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faster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doctrine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1" u="none" strike="noStrike" dirty="0" err="1">
                <a:solidFill>
                  <a:srgbClr val="000000"/>
                </a:solidFill>
                <a:effectLst/>
              </a:rPr>
              <a:t>Bullets</a:t>
            </a:r>
            <a:r>
              <a:rPr lang="de-DE" b="0" i="1" u="none" strike="noStrike" dirty="0">
                <a:solidFill>
                  <a:srgbClr val="000000"/>
                </a:solidFill>
                <a:effectLst/>
              </a:rPr>
              <a:t>:</a:t>
            </a: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FPV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drones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+ AI =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revolution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below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Commercial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actors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(Helsing, Musk, DJI)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drive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innovation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b="1" dirty="0" err="1"/>
              <a:t>Starshield</a:t>
            </a:r>
            <a:r>
              <a:rPr lang="de-DE" b="1" dirty="0"/>
              <a:t> </a:t>
            </a:r>
            <a:r>
              <a:rPr lang="de-DE" b="1" dirty="0" err="1"/>
              <a:t>as</a:t>
            </a:r>
            <a:r>
              <a:rPr lang="de-DE" b="1" dirty="0"/>
              <a:t> </a:t>
            </a:r>
            <a:r>
              <a:rPr lang="de-DE" b="1" dirty="0" err="1"/>
              <a:t>Wartech</a:t>
            </a:r>
            <a:r>
              <a:rPr lang="de-DE" b="1" dirty="0"/>
              <a:t> Archetype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de-DE" b="1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there is growing momentum for more flexible procurement models, including PPP, Project, Programme, and Portfolio Offices (P3O), and broader outsourcing of force multipliers within the expanding 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WarTech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Nexus.</a:t>
            </a:r>
            <a:endParaRPr lang="de-DE" b="1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de-DE" b="1" dirty="0"/>
          </a:p>
          <a:p>
            <a:pPr marL="0" lvl="0" indent="0" algn="l">
              <a:buFont typeface="Arial" panose="020B0604020202020204" pitchFamily="34" charset="0"/>
              <a:buNone/>
            </a:pP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Evolving in various shapes and sizes, drones controlled via radio signals, </a:t>
            </a:r>
            <a:r>
              <a:rPr lang="en-US" sz="1800" kern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fibre</a:t>
            </a:r>
            <a:r>
              <a:rPr lang="en-US" sz="18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-optic cables, or autonomous AI-driven systems have become a defining feature of today’s wars.</a:t>
            </a: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“70 per cent of all Russian and Ukrainian casualties” are caused by drones, the </a:t>
            </a:r>
            <a:r>
              <a:rPr lang="en-US" sz="18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New York Times</a:t>
            </a: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quotes a senior Ukrainian </a:t>
            </a:r>
            <a:r>
              <a:rPr lang="en-US" sz="1800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defence</a:t>
            </a: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official in 2025. “It is, they say, a feeling of a thousand snipers in the sky,” the report further paraphrases.[60] </a:t>
            </a:r>
            <a:endParaRPr lang="de-DE" b="1" dirty="0"/>
          </a:p>
          <a:p>
            <a:pPr>
              <a:buNone/>
            </a:pPr>
            <a:br>
              <a:rPr lang="de-DE" dirty="0"/>
            </a:br>
            <a:endParaRPr lang="de-DE" dirty="0"/>
          </a:p>
          <a:p>
            <a:pPr>
              <a:buNone/>
            </a:pPr>
            <a:r>
              <a:rPr lang="de-DE" dirty="0" err="1"/>
              <a:t>Starshield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just a </a:t>
            </a: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constellation</a:t>
            </a:r>
            <a:r>
              <a:rPr lang="de-DE" dirty="0"/>
              <a:t>—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strategic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/>
              <a:t>neo-</a:t>
            </a:r>
            <a:r>
              <a:rPr lang="de-DE" b="1" dirty="0" err="1"/>
              <a:t>industrial</a:t>
            </a:r>
            <a:r>
              <a:rPr lang="de-DE" b="1" dirty="0"/>
              <a:t> </a:t>
            </a:r>
            <a:r>
              <a:rPr lang="de-DE" b="1" dirty="0" err="1"/>
              <a:t>warfighting</a:t>
            </a:r>
            <a:r>
              <a:rPr lang="de-DE" dirty="0"/>
              <a:t> in </a:t>
            </a:r>
            <a:r>
              <a:rPr lang="de-DE" dirty="0" err="1"/>
              <a:t>which</a:t>
            </a:r>
            <a:r>
              <a:rPr lang="de-DE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Commercial launch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a </a:t>
            </a:r>
            <a:r>
              <a:rPr lang="de-DE" dirty="0" err="1"/>
              <a:t>sovereign</a:t>
            </a:r>
            <a:r>
              <a:rPr lang="de-DE" dirty="0"/>
              <a:t> </a:t>
            </a:r>
            <a:r>
              <a:rPr lang="de-DE" dirty="0" err="1"/>
              <a:t>asset</a:t>
            </a:r>
            <a:r>
              <a:rPr lang="de-DE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Communication </a:t>
            </a:r>
            <a:r>
              <a:rPr lang="de-DE" dirty="0" err="1"/>
              <a:t>resilience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private </a:t>
            </a:r>
            <a:r>
              <a:rPr lang="de-DE" dirty="0" err="1"/>
              <a:t>platforms</a:t>
            </a:r>
            <a:r>
              <a:rPr lang="de-DE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Innovation </a:t>
            </a:r>
            <a:r>
              <a:rPr lang="de-DE" dirty="0" err="1"/>
              <a:t>cycles</a:t>
            </a:r>
            <a:r>
              <a:rPr lang="de-DE" dirty="0"/>
              <a:t> </a:t>
            </a:r>
            <a:r>
              <a:rPr lang="de-DE" dirty="0" err="1"/>
              <a:t>outpace</a:t>
            </a:r>
            <a:r>
              <a:rPr lang="de-DE" dirty="0"/>
              <a:t> </a:t>
            </a:r>
            <a:r>
              <a:rPr lang="de-DE" dirty="0" err="1"/>
              <a:t>bureaucratic</a:t>
            </a:r>
            <a:r>
              <a:rPr lang="de-DE" dirty="0"/>
              <a:t> </a:t>
            </a: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And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dominance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increasingly</a:t>
            </a:r>
            <a:r>
              <a:rPr lang="de-DE" dirty="0"/>
              <a:t> </a:t>
            </a:r>
            <a:r>
              <a:rPr lang="de-DE" dirty="0" err="1"/>
              <a:t>predicated</a:t>
            </a:r>
            <a:r>
              <a:rPr lang="de-DE" dirty="0"/>
              <a:t> on </a:t>
            </a:r>
            <a:r>
              <a:rPr lang="de-DE" b="1" dirty="0" err="1"/>
              <a:t>commercial</a:t>
            </a:r>
            <a:r>
              <a:rPr lang="de-DE" b="1" dirty="0"/>
              <a:t>-military </a:t>
            </a:r>
            <a:r>
              <a:rPr lang="de-DE" b="1" dirty="0" err="1"/>
              <a:t>interoperability</a:t>
            </a:r>
            <a:r>
              <a:rPr lang="de-DE" dirty="0"/>
              <a:t>.</a:t>
            </a:r>
          </a:p>
          <a:p>
            <a:pPr>
              <a:buNone/>
            </a:pPr>
            <a:br>
              <a:rPr lang="de-DE" dirty="0"/>
            </a:br>
            <a:endParaRPr lang="de-DE" dirty="0"/>
          </a:p>
          <a:p>
            <a:pPr>
              <a:buNone/>
            </a:pP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b="1" dirty="0" err="1"/>
              <a:t>canonical</a:t>
            </a:r>
            <a:r>
              <a:rPr lang="de-DE" b="1" dirty="0"/>
              <a:t> </a:t>
            </a:r>
            <a:r>
              <a:rPr lang="de-DE" b="1" dirty="0" err="1"/>
              <a:t>case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wartech</a:t>
            </a:r>
            <a:r>
              <a:rPr lang="de-DE" dirty="0"/>
              <a:t> </a:t>
            </a:r>
            <a:r>
              <a:rPr lang="de-DE" dirty="0" err="1"/>
              <a:t>nexus</a:t>
            </a:r>
            <a:r>
              <a:rPr lang="de-DE" dirty="0"/>
              <a:t>: a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reflects</a:t>
            </a:r>
            <a:r>
              <a:rPr lang="de-DE" dirty="0"/>
              <a:t>, </a:t>
            </a:r>
            <a:r>
              <a:rPr lang="de-DE" dirty="0" err="1"/>
              <a:t>amplifies</a:t>
            </a:r>
            <a:r>
              <a:rPr lang="de-DE" dirty="0"/>
              <a:t>, and </a:t>
            </a:r>
            <a:r>
              <a:rPr lang="de-DE" dirty="0" err="1"/>
              <a:t>accelerates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convergence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private </a:t>
            </a:r>
            <a:r>
              <a:rPr lang="de-DE" b="1" dirty="0" err="1"/>
              <a:t>technology</a:t>
            </a:r>
            <a:r>
              <a:rPr lang="de-DE" b="1" dirty="0"/>
              <a:t> </a:t>
            </a:r>
            <a:r>
              <a:rPr lang="de-DE" b="1" dirty="0" err="1"/>
              <a:t>leadership</a:t>
            </a:r>
            <a:r>
              <a:rPr lang="de-DE" b="1" dirty="0"/>
              <a:t> and </a:t>
            </a:r>
            <a:r>
              <a:rPr lang="de-DE" b="1" dirty="0" err="1"/>
              <a:t>state</a:t>
            </a:r>
            <a:r>
              <a:rPr lang="de-DE" b="1" dirty="0"/>
              <a:t> </a:t>
            </a:r>
            <a:r>
              <a:rPr lang="de-DE" b="1" dirty="0" err="1"/>
              <a:t>strategic</a:t>
            </a:r>
            <a:r>
              <a:rPr lang="de-DE" b="1" dirty="0"/>
              <a:t> </a:t>
            </a:r>
            <a:r>
              <a:rPr lang="de-DE" b="1" dirty="0" err="1"/>
              <a:t>requirements</a:t>
            </a:r>
            <a:r>
              <a:rPr lang="de-DE" b="1" dirty="0"/>
              <a:t>.</a:t>
            </a:r>
            <a:endParaRPr lang="de-DE" dirty="0"/>
          </a:p>
          <a:p>
            <a:pPr>
              <a:buNone/>
            </a:pPr>
            <a:br>
              <a:rPr lang="de-DE" dirty="0"/>
            </a:b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64BC-8642-CE43-AF86-829CB576127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91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1B3F1-1950-B00F-57C8-E7305F50C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D1B0BC5-DF1F-602D-E9DE-86B42679C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A5D252-C737-F5D3-1B53-FF965963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6BC856-A09D-5244-095D-E446CE2F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64CCC5-6278-08CB-2B69-641326F5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63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EA792-CA52-E567-235A-6E8D3CBC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C789DB5-BA0A-2126-EFE1-59D1D5701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94E6F9-66F0-4F47-C1BE-9E17E65B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096F0D-E1C5-DD67-FE59-2DEAD31F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440EC8-286C-A243-3E90-A7495F09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32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CAF109F-F1EB-7FB1-65B0-C5BF1E9B0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C09C23-D9D2-7147-B380-078565F21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DFC2BE-1867-2236-A6C2-457D5645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C4A130-260E-B4CF-8837-FFCCF169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17FE90-C6FD-5840-6CBC-379E8843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56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D2572C-3573-4BEC-8411-A61FD1E31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852" y="-1704268"/>
            <a:ext cx="13410938" cy="89585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21" y="328114"/>
            <a:ext cx="2391757" cy="1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5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58AC6-FA92-4C87-9DA2-AA4FB160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8D37A1-5F14-4FD2-8B00-C527B758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D01760-4FA8-44CC-8232-7013F15E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7C0271-D129-41BF-A63E-481FB09F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54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38CAE-85B7-4E73-BC51-2FACECF1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9CA0D2-D1E8-42FF-9690-F42AD021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97122A-8DF4-4F89-93BB-75A8488F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574E21-DB00-4418-B5E5-2B48F859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B139C7-44A6-44FB-98B2-358EC028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745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C1922-E999-4427-A7C7-726A4F97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1348C9-26A5-4D9D-ADAB-53E193C4D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569712-C130-4A1E-A7E9-8446787A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752077-288B-45C2-B1CB-44B3CA74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2B62E-A733-4806-A670-E2EFDAFC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860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BD672-C4A6-4F11-887B-3B6781C7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488033-CB60-4C69-B610-3D927F33D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958B86-3767-436B-A24A-A94383E08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0F5526-6146-4F8E-8C44-D8BE25AB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7B4A8A-322D-472A-9D4F-B7064AB1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CE72FE-5FCF-4700-B728-072B93D9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94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76B8A-E2C7-4DF3-8680-F7A8C32C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95A80A-FF48-46E8-99F6-0AC00EB7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1CF1DC-86C2-41B4-B9D5-A747332ED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EAAB0A-79E1-4B34-AAB0-B640296DB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EDF6A1-8642-4FB7-BAC5-AEA05BF5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B4C9600-1E69-4115-8912-FAF13FDD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2693FCD-3075-40F5-9B1B-80BD4F18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CE442F-B768-4C28-BDB5-B1F3CA25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60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6C941-62FC-4228-AE46-0C7EA162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3BA955-450C-45F8-A0A8-BC10ACE6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7CD8EE-8D9E-4BA8-AE5F-C0D9F4F8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E2B712-3EA0-46F9-856B-1D8C446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671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D8B23-BB03-1E01-9AFC-CCA43ABF7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8F1BD2-C5DE-0024-4B50-9B417174B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59676A-9474-C696-182D-8B685674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660CBF-6206-B1F1-BF2D-6D48355E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413014-9F61-E18C-FDEC-EA2DE301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559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9F209D5-44DF-42B4-8239-72AC0EFD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7EBD8E-AAC7-4701-A9A2-6B920E3C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27FEEB-66ED-4058-9DC5-3712E181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282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ED774-C183-4AB8-8A5E-55331C30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43404-DD7D-4D65-827D-A5BCC1B3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59F9A8-8D0B-4F3F-AB80-340B53DF9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00CE7B-09E6-4D59-B6DF-5CF708A5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1BBDE3-AA88-4EC1-9AF7-98BD103A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322402-C8C3-4C1D-971B-06D0E9FC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708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FD78E-A703-470D-A078-59F46EDD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082B1C-6B65-4F35-A5CF-565E374E2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3EA199-1E0B-43DE-B2DA-17BA3D2EF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A6DDF7-2D98-4C65-A55C-D5F1D741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5B538D-0C54-43B9-BA5E-F396FFB6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8F49F3-D0DB-4101-8668-C64C1CB4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905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D288-0888-4DF7-BBD5-624933C9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53A60E-A079-4A12-A8CF-6C2DC009A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9562D4-E2B6-4947-8876-C612A17E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6E978E-F604-434E-BD05-28993286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2D9627-762A-49DE-9561-83D354A4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617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DEB0C6-2068-4614-A367-BEE5CF2C4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F6E807-FE42-4104-9F41-77C2DC143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174C28-E917-4D18-80E2-F0E9DC0E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4AE3A0-6A43-42AC-8C92-F94184B3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BBCA52-D876-4137-930F-368A15E0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417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1E375-7E09-B564-9729-1ABDD9BF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23E3F4-D08C-DC86-3F4C-09EE3A33F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6F50F0-AB9B-8C62-3AA1-DF01BF35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33269-DE89-66F9-0B64-2C4B40DC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F21E82-3E02-D906-C838-A85D5143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89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F1846-2B19-DE44-DED4-583C3ADD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BDBB69-DE2F-9001-C26D-F5F524AE6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60C50E-339D-8DA3-353C-067DFDF45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A67CB9-7839-F5FD-E920-E36206B8F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CC7F39-E542-3A6F-75BA-624F7D219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9F440C-00FA-6B2A-BFC2-69B3F8E1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03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5F79A-DB0C-BF60-A965-319AA401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798151-C6CB-ED09-B95F-EE22810CF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FF0ABE-3D45-614F-9D9D-EB5DA2E69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0F6CEC1-FC65-768E-A242-450B832B5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581189-76C9-A3BD-ED14-AC0084B5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AF465F9-9CAA-2D1A-83CB-ACC61797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C66058-CB63-F67D-7E61-5BB28520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80B2033-0EFE-BFC5-89B3-D8C59E3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90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D083E-6AE5-49F4-9FA1-1346E1CC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469CBB-F4CD-80DF-E2F8-EC582CFB8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CF1EE3-3231-C07D-C614-DADA2EE2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00BBAB-CC28-28BB-AA0F-6AADE69A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63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28DFF5C-7D18-3B55-C315-B5D61C0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B00566-2964-5B16-C44C-F78234CF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270620-851E-6B1D-5466-1B8278DE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84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51E597-40FF-1A30-6E84-85803FB0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FF8862-C781-4A07-D869-BF3791DEA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E3983B-9976-9AB3-6186-B0C75F3DA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15BB78-1F31-F85E-EF55-4BAFF56D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586742-D5DE-0B4F-566C-68D4C1D16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A2AD43-0FB7-7EAF-DCFF-7F811029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83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3C501-C27F-E3A5-88F8-01107117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3CF680D-A4DF-E02D-3D07-1179D59AF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0945F6-ED5B-83E7-B170-A3134DDDC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F8823-CA2E-74EC-043B-8936B387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D983C6-E18E-ABA0-B9E6-8171A762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D28886C-5FDF-D33A-40B0-2C5359D9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72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7A8427E-C79F-AD10-A402-942B0953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E7E4FF-A7CB-E12D-6046-CB5137630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CEFE3-38F9-2A94-61DC-B70179C29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CC5AE-6EE5-1A43-BDE0-771FF773B658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41463C-444D-A3BD-4936-EF50F6544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8FA8A2-BF47-9A5A-49CA-B4F727845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2E0285-D108-9D4E-A557-41957FEB3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96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E6C79DE-2748-4B49-871C-5DFD6692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99E9A0-E185-45E5-9CAA-A4EBCC967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FD4FC3-C741-49AA-9242-A731C9BBD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13F18-C07E-43D9-9531-6E7D2E8DBD16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B44B9-EBE7-41A7-817B-5E3276162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8F927-8BB3-4B2D-B7CE-3C0BD77D0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63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gif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C33ACE7-B322-F899-440B-0F6D698C2255}"/>
              </a:ext>
            </a:extLst>
          </p:cNvPr>
          <p:cNvSpPr txBox="1">
            <a:spLocks/>
          </p:cNvSpPr>
          <p:nvPr/>
        </p:nvSpPr>
        <p:spPr>
          <a:xfrm>
            <a:off x="407778" y="1952291"/>
            <a:ext cx="10656891" cy="2888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1+1 ≠ 2:</a:t>
            </a:r>
            <a:r>
              <a:rPr lang="en-US" sz="6600" b="1" i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6600" i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Digital Friction, Uncertainty, And The Limits Of Technological Determinism</a:t>
            </a:r>
            <a:endParaRPr lang="de-DE" sz="66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D307BE-1DD7-3354-EEC2-B79147B461B5}"/>
              </a:ext>
            </a:extLst>
          </p:cNvPr>
          <p:cNvSpPr txBox="1"/>
          <p:nvPr/>
        </p:nvSpPr>
        <p:spPr>
          <a:xfrm>
            <a:off x="4091733" y="5580604"/>
            <a:ext cx="4008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dirty="0"/>
              <a:t>Schaebler Alexander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69F711-0037-F542-CD60-39CBD1A2B9FB}"/>
              </a:ext>
            </a:extLst>
          </p:cNvPr>
          <p:cNvSpPr txBox="1"/>
          <p:nvPr/>
        </p:nvSpPr>
        <p:spPr>
          <a:xfrm>
            <a:off x="-1524" y="6579719"/>
            <a:ext cx="12188952" cy="307777"/>
          </a:xfrm>
          <a:prstGeom prst="rect">
            <a:avLst/>
          </a:prstGeom>
          <a:solidFill>
            <a:srgbClr val="A0394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expressed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author’s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do not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Armed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Forces - </a:t>
            </a:r>
          </a:p>
        </p:txBody>
      </p:sp>
    </p:spTree>
    <p:extLst>
      <p:ext uri="{BB962C8B-B14F-4D97-AF65-F5344CB8AC3E}">
        <p14:creationId xmlns:p14="http://schemas.microsoft.com/office/powerpoint/2010/main" val="504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4DF449-6278-9991-E1FE-5F795BF2D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Himmel enthält.&#10;&#10;KI-generierte Inhalte können fehlerhaft sein.">
            <a:extLst>
              <a:ext uri="{FF2B5EF4-FFF2-40B4-BE49-F238E27FC236}">
                <a16:creationId xmlns:a16="http://schemas.microsoft.com/office/drawing/2014/main" id="{6DCD209F-B358-0C25-9142-7310B273CF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rcRect t="2811" r="54500" b="12920"/>
          <a:stretch/>
        </p:blipFill>
        <p:spPr>
          <a:xfrm>
            <a:off x="20" y="1"/>
            <a:ext cx="6095980" cy="68579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4E9BB9B-F736-6A42-1845-DB94C2475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pic>
        <p:nvPicPr>
          <p:cNvPr id="2" name="Grafik 1" descr="Ein Bild, das Himmel enthält.&#10;&#10;KI-generierte Inhalte können fehlerhaft sein.">
            <a:extLst>
              <a:ext uri="{FF2B5EF4-FFF2-40B4-BE49-F238E27FC236}">
                <a16:creationId xmlns:a16="http://schemas.microsoft.com/office/drawing/2014/main" id="{2B4C4347-0C61-FF6B-7FFC-79F60EF5FC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000"/>
          </a:blip>
          <a:srcRect l="58875" t="2811" b="12920"/>
          <a:stretch/>
        </p:blipFill>
        <p:spPr>
          <a:xfrm>
            <a:off x="6096000" y="0"/>
            <a:ext cx="6095980" cy="685799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E327528-2727-E548-9DD4-7B6C7F2AA464}"/>
              </a:ext>
            </a:extLst>
          </p:cNvPr>
          <p:cNvSpPr txBox="1">
            <a:spLocks/>
          </p:cNvSpPr>
          <p:nvPr/>
        </p:nvSpPr>
        <p:spPr>
          <a:xfrm>
            <a:off x="2773690" y="3950601"/>
            <a:ext cx="6188374" cy="2390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Lessons from the Past </a:t>
            </a:r>
          </a:p>
          <a:p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Clausewitz rebooted</a:t>
            </a:r>
          </a:p>
        </p:txBody>
      </p:sp>
    </p:spTree>
    <p:extLst>
      <p:ext uri="{BB962C8B-B14F-4D97-AF65-F5344CB8AC3E}">
        <p14:creationId xmlns:p14="http://schemas.microsoft.com/office/powerpoint/2010/main" val="1425448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1F0F88-D95C-D296-D599-20D12CA46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0505_1753_Endless Explosion Loop_simple_compose_01jtgjef58fq2r82c6k0ng9xzy">
            <a:hlinkClick r:id="" action="ppaction://media"/>
            <a:extLst>
              <a:ext uri="{FF2B5EF4-FFF2-40B4-BE49-F238E27FC236}">
                <a16:creationId xmlns:a16="http://schemas.microsoft.com/office/drawing/2014/main" id="{50D26A41-BD62-56A9-EED9-CD5129D32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0.3491"/>
                </p14:media>
              </p:ext>
            </p:extLst>
          </p:nvPr>
        </p:nvPicPr>
        <p:blipFill>
          <a:blip r:embed="rId5">
            <a:lum bright="-54000" contrast="-9000"/>
          </a:blip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1DAC6B8-C9F6-4BCF-5DA2-8F83AB683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1357934-DE90-2330-48F0-BDB635755295}"/>
              </a:ext>
            </a:extLst>
          </p:cNvPr>
          <p:cNvSpPr txBox="1">
            <a:spLocks/>
          </p:cNvSpPr>
          <p:nvPr/>
        </p:nvSpPr>
        <p:spPr>
          <a:xfrm>
            <a:off x="857275" y="3426323"/>
            <a:ext cx="10991714" cy="1785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A02B9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Breaking the Digital Straitjacket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A02B9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A02B9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Accepting </a:t>
            </a:r>
            <a:r>
              <a:rPr lang="en-US" i="1" dirty="0">
                <a:solidFill>
                  <a:srgbClr val="FFFFFF"/>
                </a:solidFill>
                <a:effectLst>
                  <a:glow rad="101600">
                    <a:srgbClr val="A02B93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failure &amp; Anticipating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A02B9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defeat</a:t>
            </a:r>
            <a:endParaRPr kumimoji="0" lang="en-US" sz="5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A02B93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Ein Bild, das Screenshot, Person enthält.&#10;&#10;KI-generierte Inhalte können fehlerhaft sein.">
            <a:extLst>
              <a:ext uri="{FF2B5EF4-FFF2-40B4-BE49-F238E27FC236}">
                <a16:creationId xmlns:a16="http://schemas.microsoft.com/office/drawing/2014/main" id="{FB04E5AB-A643-FC5C-5F12-09628F8A2E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341" b="13389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A149F02-61AD-0512-CF87-302A456905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"/>
          </a:blip>
          <a:stretch>
            <a:fillRect/>
          </a:stretch>
        </p:blipFill>
        <p:spPr>
          <a:xfrm>
            <a:off x="3049" y="0"/>
            <a:ext cx="12185901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CFB5E9-7E4E-E5FB-42C4-44005A77B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F27C90F-2AC4-79B2-584E-74F1A8D1369B}"/>
              </a:ext>
            </a:extLst>
          </p:cNvPr>
          <p:cNvSpPr txBox="1">
            <a:spLocks/>
          </p:cNvSpPr>
          <p:nvPr/>
        </p:nvSpPr>
        <p:spPr>
          <a:xfrm>
            <a:off x="296836" y="3429000"/>
            <a:ext cx="10970932" cy="2794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 you for your attention</a:t>
            </a:r>
            <a:b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Take care and stay prepared!</a:t>
            </a:r>
          </a:p>
          <a:p>
            <a:endParaRPr lang="en-US" sz="1400" i="1" dirty="0"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100" dirty="0">
                <a:solidFill>
                  <a:schemeClr val="bg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Alexander Schaebler, </a:t>
            </a:r>
            <a:r>
              <a:rPr lang="en-US" sz="3100" dirty="0" err="1">
                <a:solidFill>
                  <a:schemeClr val="bg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Alex.Schaebler@gmail.com</a:t>
            </a:r>
            <a:endParaRPr lang="en-US" sz="3100" dirty="0">
              <a:solidFill>
                <a:schemeClr val="bg1">
                  <a:lumMod val="7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CECEE60-A159-82E5-6215-62258F4F50A2}"/>
              </a:ext>
            </a:extLst>
          </p:cNvPr>
          <p:cNvSpPr txBox="1"/>
          <p:nvPr/>
        </p:nvSpPr>
        <p:spPr>
          <a:xfrm>
            <a:off x="-1524" y="6579719"/>
            <a:ext cx="12188952" cy="307777"/>
          </a:xfrm>
          <a:prstGeom prst="rect">
            <a:avLst/>
          </a:prstGeom>
          <a:solidFill>
            <a:srgbClr val="A0394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expressed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author’s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do not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Armed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Forces - </a:t>
            </a:r>
          </a:p>
        </p:txBody>
      </p:sp>
    </p:spTree>
    <p:extLst>
      <p:ext uri="{BB962C8B-B14F-4D97-AF65-F5344CB8AC3E}">
        <p14:creationId xmlns:p14="http://schemas.microsoft.com/office/powerpoint/2010/main" val="6651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7C4FB7-8625-2248-62B0-A45516A47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4" descr="Fliegende Formeln">
            <a:extLst>
              <a:ext uri="{FF2B5EF4-FFF2-40B4-BE49-F238E27FC236}">
                <a16:creationId xmlns:a16="http://schemas.microsoft.com/office/drawing/2014/main" id="{2A195D5D-CDC6-D6FA-88CB-F2C03AEA1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1000" contrast="13000"/>
          </a:blip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465FE9-6114-C8E2-DA7B-75D931064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fik 4" descr="Ein Bild, das Text, Schrift, Screenshot, Marke enthält.&#10;&#10;KI-generierte Inhalte können fehlerhaft sein.">
            <a:extLst>
              <a:ext uri="{FF2B5EF4-FFF2-40B4-BE49-F238E27FC236}">
                <a16:creationId xmlns:a16="http://schemas.microsoft.com/office/drawing/2014/main" id="{AE72407B-1907-2302-4D93-D661F35C0E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 t="2465" b="132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61602A2-49C7-A65E-18E1-526AA52B8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45A4750-88FA-031E-123B-3D6F9DF071A0}"/>
              </a:ext>
            </a:extLst>
          </p:cNvPr>
          <p:cNvSpPr txBox="1"/>
          <p:nvPr/>
        </p:nvSpPr>
        <p:spPr>
          <a:xfrm>
            <a:off x="-1524" y="6579719"/>
            <a:ext cx="12188952" cy="307777"/>
          </a:xfrm>
          <a:prstGeom prst="rect">
            <a:avLst/>
          </a:prstGeom>
          <a:solidFill>
            <a:srgbClr val="A0394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expressed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author’s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do not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Armed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Forces - </a:t>
            </a:r>
          </a:p>
        </p:txBody>
      </p:sp>
    </p:spTree>
    <p:extLst>
      <p:ext uri="{BB962C8B-B14F-4D97-AF65-F5344CB8AC3E}">
        <p14:creationId xmlns:p14="http://schemas.microsoft.com/office/powerpoint/2010/main" val="148144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4" descr="Fliegende Formeln">
            <a:extLst>
              <a:ext uri="{FF2B5EF4-FFF2-40B4-BE49-F238E27FC236}">
                <a16:creationId xmlns:a16="http://schemas.microsoft.com/office/drawing/2014/main" id="{6F782C87-F9C7-51B7-9556-3709779CE0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1000" contrast="13000"/>
          </a:blip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, Schrift, Screenshot, Marke enthält.&#10;&#10;KI-generierte Inhalte können fehlerhaft sein.">
            <a:extLst>
              <a:ext uri="{FF2B5EF4-FFF2-40B4-BE49-F238E27FC236}">
                <a16:creationId xmlns:a16="http://schemas.microsoft.com/office/drawing/2014/main" id="{9B9737B6-3555-D5F8-DC67-4B0D9739FB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 t="2465" b="132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2D278E5-866C-904D-A0F0-F45890E02F48}"/>
              </a:ext>
            </a:extLst>
          </p:cNvPr>
          <p:cNvSpPr txBox="1"/>
          <p:nvPr/>
        </p:nvSpPr>
        <p:spPr>
          <a:xfrm>
            <a:off x="-1524" y="6579719"/>
            <a:ext cx="12188952" cy="307777"/>
          </a:xfrm>
          <a:prstGeom prst="rect">
            <a:avLst/>
          </a:prstGeom>
          <a:solidFill>
            <a:srgbClr val="A0394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expressed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author’s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do not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Armed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Forces -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A3A497-E2D0-5D7B-D572-780AC3917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18C30-E1C8-2D68-8E51-DFFB3BABD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4">
            <a:extLst>
              <a:ext uri="{FF2B5EF4-FFF2-40B4-BE49-F238E27FC236}">
                <a16:creationId xmlns:a16="http://schemas.microsoft.com/office/drawing/2014/main" id="{D01419B6-0D2F-86F5-6FAA-0F041BFDC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10" descr="Ein Bild, das Cartoon, Waffe, Actionfilm, PC-Spiel enthält.&#10;&#10;KI-generierte Inhalte können fehlerhaft sein.">
            <a:extLst>
              <a:ext uri="{FF2B5EF4-FFF2-40B4-BE49-F238E27FC236}">
                <a16:creationId xmlns:a16="http://schemas.microsoft.com/office/drawing/2014/main" id="{4BB531FE-CA4C-49FE-C696-03B64EF08F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14" b="20136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240F0D6-1F3E-B022-7DAC-53284CF10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18D121-64B7-90AC-B2B7-8BCE0B3E455F}"/>
              </a:ext>
            </a:extLst>
          </p:cNvPr>
          <p:cNvSpPr txBox="1">
            <a:spLocks/>
          </p:cNvSpPr>
          <p:nvPr/>
        </p:nvSpPr>
        <p:spPr>
          <a:xfrm>
            <a:off x="665545" y="3207387"/>
            <a:ext cx="11128248" cy="2929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Shock without awe </a:t>
            </a:r>
            <a:b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“Cult of the Offensive” attacks reality</a:t>
            </a:r>
            <a:endParaRPr lang="en-US" sz="5200" i="1" dirty="0"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69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EE224F-972E-E213-1E49-3C5E36BEE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3A97D1-90F3-BD9D-2A38-AD34E56F6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Grafik 15" descr="Ein Bild, das Kleidung, Menschliches Gesicht, Mann, Helm enthält.&#10;&#10;KI-generierte Inhalte können fehlerhaft sein.">
            <a:extLst>
              <a:ext uri="{FF2B5EF4-FFF2-40B4-BE49-F238E27FC236}">
                <a16:creationId xmlns:a16="http://schemas.microsoft.com/office/drawing/2014/main" id="{9D38987C-90E6-C9E1-3909-7C7714BE2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604" b="17207"/>
          <a:stretch/>
        </p:blipFill>
        <p:spPr>
          <a:xfrm>
            <a:off x="0" y="2"/>
            <a:ext cx="12334974" cy="685799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3377C1-78D9-3463-9B57-4A9F3A183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33F4956-E254-7A43-B875-243E2A4841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"/>
          </a:blip>
          <a:stretch>
            <a:fillRect/>
          </a:stretch>
        </p:blipFill>
        <p:spPr>
          <a:xfrm>
            <a:off x="0" y="1158242"/>
            <a:ext cx="12192000" cy="6857998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E67C1B17-10D1-B609-26B4-804305F673D9}"/>
              </a:ext>
            </a:extLst>
          </p:cNvPr>
          <p:cNvSpPr txBox="1">
            <a:spLocks/>
          </p:cNvSpPr>
          <p:nvPr/>
        </p:nvSpPr>
        <p:spPr>
          <a:xfrm>
            <a:off x="1095425" y="2758456"/>
            <a:ext cx="10001150" cy="3078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Situation in Ukraine</a:t>
            </a:r>
          </a:p>
          <a:p>
            <a:pPr algn="r"/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Military rule or exception?</a:t>
            </a:r>
          </a:p>
        </p:txBody>
      </p:sp>
    </p:spTree>
    <p:extLst>
      <p:ext uri="{BB962C8B-B14F-4D97-AF65-F5344CB8AC3E}">
        <p14:creationId xmlns:p14="http://schemas.microsoft.com/office/powerpoint/2010/main" val="1202084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552A98-77EC-2228-D72F-E4C593EF2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47BB6DD-BF7A-D251-4E5C-60B79DF0A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fik 4" descr="Ein Bild, das Cartoon, Kleidung, Text, Screenshot enthält.&#10;&#10;KI-generierte Inhalte können fehlerhaft sein.">
            <a:extLst>
              <a:ext uri="{FF2B5EF4-FFF2-40B4-BE49-F238E27FC236}">
                <a16:creationId xmlns:a16="http://schemas.microsoft.com/office/drawing/2014/main" id="{649E9B8B-9EA5-919C-1D83-9A112E5D47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C006F98-ECB3-C1D3-1B7B-F4372D914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4B4A2-307F-A38A-7220-06B409A5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17" y="4372391"/>
            <a:ext cx="10058400" cy="17414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Splitting the Fog of War</a:t>
            </a:r>
            <a:b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Digital Friction strikes 			</a:t>
            </a:r>
            <a:endParaRPr lang="en-US" sz="5200" dirty="0"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C160AE-66D8-4F3E-1622-4BB0F85E2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4F471-959D-125C-AA61-47477D5FD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Grafiken, Zeichnung, Grafikdesign, Design enthält.&#10;&#10;KI-generierte Inhalte können fehlerhaft sein.">
            <a:extLst>
              <a:ext uri="{FF2B5EF4-FFF2-40B4-BE49-F238E27FC236}">
                <a16:creationId xmlns:a16="http://schemas.microsoft.com/office/drawing/2014/main" id="{752BD2FD-7620-2A64-9631-F4E2D7BE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 b="15730"/>
          <a:stretch/>
        </p:blipFill>
        <p:spPr>
          <a:xfrm>
            <a:off x="-3038" y="1"/>
            <a:ext cx="12191980" cy="685799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6692631-4C39-3CCB-D6F5-85102AFFA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034D0B-9F44-6B2C-5AB9-E64295B193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"/>
          </a:blip>
          <a:stretch>
            <a:fillRect/>
          </a:stretch>
        </p:blipFill>
        <p:spPr>
          <a:xfrm>
            <a:off x="50800" y="-1"/>
            <a:ext cx="12138142" cy="6857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704682-0E02-993B-4C04-8CBBF9E96664}"/>
              </a:ext>
            </a:extLst>
          </p:cNvPr>
          <p:cNvSpPr txBox="1">
            <a:spLocks/>
          </p:cNvSpPr>
          <p:nvPr/>
        </p:nvSpPr>
        <p:spPr>
          <a:xfrm>
            <a:off x="363669" y="3266192"/>
            <a:ext cx="11128248" cy="2929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Law of the Instrument</a:t>
            </a:r>
            <a:br>
              <a:rPr lang="en-US" sz="96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When all you have is a computer – </a:t>
            </a:r>
          </a:p>
          <a:p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everything becomes code</a:t>
            </a:r>
            <a:endParaRPr lang="en-US" sz="9600" i="1" dirty="0"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56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8E2560-0BD5-526E-8CFA-767073E5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9">
            <a:extLst>
              <a:ext uri="{FF2B5EF4-FFF2-40B4-BE49-F238E27FC236}">
                <a16:creationId xmlns:a16="http://schemas.microsoft.com/office/drawing/2014/main" id="{7F33557E-74FF-9146-182C-F4C42972B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Rectangle 41">
            <a:extLst>
              <a:ext uri="{FF2B5EF4-FFF2-40B4-BE49-F238E27FC236}">
                <a16:creationId xmlns:a16="http://schemas.microsoft.com/office/drawing/2014/main" id="{74C2BA23-3EC8-C54B-8277-9A29D737B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9" descr="Ein Bild, das Kreis, Text, Bogenschießen enthält.&#10;&#10;KI-generierte Inhalte können fehlerhaft sein.">
            <a:extLst>
              <a:ext uri="{FF2B5EF4-FFF2-40B4-BE49-F238E27FC236}">
                <a16:creationId xmlns:a16="http://schemas.microsoft.com/office/drawing/2014/main" id="{E04C8819-FB76-C506-9FE7-53907FFC59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 r="9536" b="13145"/>
          <a:stretch/>
        </p:blipFill>
        <p:spPr bwMode="auto">
          <a:xfrm>
            <a:off x="-486608" y="-4916"/>
            <a:ext cx="8450317" cy="6857990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B12C62-804F-2EEF-DC3B-7E328B2BF9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l="28994" r="31445" b="-1"/>
          <a:stretch/>
        </p:blipFill>
        <p:spPr>
          <a:xfrm>
            <a:off x="6225997" y="-12300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032035E-8062-5F61-6C77-EFD0FA7E1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BACDF17-5EBE-D85A-62B7-1823F9FDEC05}"/>
              </a:ext>
            </a:extLst>
          </p:cNvPr>
          <p:cNvSpPr txBox="1">
            <a:spLocks/>
          </p:cNvSpPr>
          <p:nvPr/>
        </p:nvSpPr>
        <p:spPr>
          <a:xfrm>
            <a:off x="1187773" y="1964980"/>
            <a:ext cx="10867693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A02B9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“The F-35 has left the group…”</a:t>
            </a:r>
          </a:p>
          <a:p>
            <a:r>
              <a:rPr lang="en-US" i="1" dirty="0">
                <a:solidFill>
                  <a:srgbClr val="FFFFFF"/>
                </a:solidFill>
                <a:effectLst>
                  <a:glow rad="101600">
                    <a:srgbClr val="A02B93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Capability-Vulnerability Paradox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CA4AFFB-01FB-4612-3121-B0963EC7ED23}"/>
              </a:ext>
            </a:extLst>
          </p:cNvPr>
          <p:cNvSpPr txBox="1"/>
          <p:nvPr/>
        </p:nvSpPr>
        <p:spPr>
          <a:xfrm>
            <a:off x="108279" y="6445589"/>
            <a:ext cx="7197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NATO ACT + Stanley Kubrick, 2001 A Space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Odysee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ext, Schrift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F73F56B1-C94B-E966-D569-A0B9C3A0F3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rcRect t="5778" b="9952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3A39EA-257D-A84C-FCB9-11E3E5AD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737CBA1-B54D-6907-5832-B2B7545D4CD4}"/>
              </a:ext>
            </a:extLst>
          </p:cNvPr>
          <p:cNvSpPr txBox="1"/>
          <p:nvPr/>
        </p:nvSpPr>
        <p:spPr>
          <a:xfrm>
            <a:off x="136534" y="0"/>
            <a:ext cx="29828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</a:p>
          <a:p>
            <a:pPr>
              <a:buNone/>
            </a:pPr>
            <a:r>
              <a:rPr lang="de-D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Kathleen H. Hicks</a:t>
            </a:r>
          </a:p>
          <a:p>
            <a:pPr>
              <a:buNone/>
            </a:pPr>
            <a:r>
              <a:rPr lang="de-D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„Iron </a:t>
            </a:r>
            <a:r>
              <a:rPr lang="de-D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Triangle</a:t>
            </a:r>
            <a:r>
              <a:rPr lang="de-D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Painful Trade-offs“</a:t>
            </a:r>
          </a:p>
        </p:txBody>
      </p:sp>
    </p:spTree>
    <p:extLst>
      <p:ext uri="{BB962C8B-B14F-4D97-AF65-F5344CB8AC3E}">
        <p14:creationId xmlns:p14="http://schemas.microsoft.com/office/powerpoint/2010/main" val="358159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Screenshot, Digitales Compositing, 3D-Modellierung, Grafiken enthält.&#10;&#10;KI-generierte Inhalte können fehlerhaft sein.">
            <a:extLst>
              <a:ext uri="{FF2B5EF4-FFF2-40B4-BE49-F238E27FC236}">
                <a16:creationId xmlns:a16="http://schemas.microsoft.com/office/drawing/2014/main" id="{79ABDFCA-CA85-7F7F-B383-F6A2E591D7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1685" b="404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B16D1E7-9C49-44FA-CBF1-A43EE2B624F5}"/>
              </a:ext>
            </a:extLst>
          </p:cNvPr>
          <p:cNvSpPr txBox="1">
            <a:spLocks/>
          </p:cNvSpPr>
          <p:nvPr/>
        </p:nvSpPr>
        <p:spPr>
          <a:xfrm>
            <a:off x="269668" y="218121"/>
            <a:ext cx="11922312" cy="3777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Rise of the </a:t>
            </a:r>
            <a:r>
              <a:rPr lang="en-US" sz="5200" b="1" dirty="0" err="1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WarTech</a:t>
            </a:r>
            <a: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Nexus</a:t>
            </a:r>
            <a:br>
              <a:rPr lang="en-US" sz="5200" b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From procurement bureaucracies to </a:t>
            </a:r>
          </a:p>
          <a:p>
            <a:r>
              <a:rPr lang="en-US" i="1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Plug-and-Play combat?</a:t>
            </a:r>
            <a:endParaRPr lang="en-US" sz="5200" i="1" dirty="0"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0DF8AA-C769-D809-0C79-D1011AD25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6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TMAF25" id="{C3D05257-E34A-4C7E-9FF9-32361D36BE79}" vid="{FF523570-EDF9-4CA1-B5FE-C55CA45374C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1828</Words>
  <Application>Microsoft Macintosh PowerPoint</Application>
  <PresentationFormat>Breitbild</PresentationFormat>
  <Paragraphs>140</Paragraphs>
  <Slides>13</Slides>
  <Notes>13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Calibri Light</vt:lpstr>
      <vt:lpstr>Georgia</vt:lpstr>
      <vt:lpstr>Open Sans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Splitting the Fog of War Digital Friction strikes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SCHAEBLER</dc:creator>
  <cp:lastModifiedBy>Alex SCHAEBLER</cp:lastModifiedBy>
  <cp:revision>104</cp:revision>
  <cp:lastPrinted>2025-05-07T07:15:07Z</cp:lastPrinted>
  <dcterms:created xsi:type="dcterms:W3CDTF">2025-05-03T07:52:05Z</dcterms:created>
  <dcterms:modified xsi:type="dcterms:W3CDTF">2025-05-07T07:16:22Z</dcterms:modified>
</cp:coreProperties>
</file>