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5" r:id="rId10"/>
    <p:sldId id="264" r:id="rId11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4D2572C-3573-4BEC-8411-A61FD1E31D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1852" y="-1704268"/>
            <a:ext cx="13410938" cy="895850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0121" y="328114"/>
            <a:ext cx="2391757" cy="11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60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4ED774-C183-4AB8-8A5E-55331C30D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43404-DD7D-4D65-827D-A5BCC1B3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859F9A8-8D0B-4F3F-AB80-340B53DF9F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000CE7B-09E6-4D59-B6DF-5CF708A57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21BBDE3-AA88-4EC1-9AF7-98BD103A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4322402-C8C3-4C1D-971B-06D0E9FC6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8572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BFD78E-A703-470D-A078-59F46EDDD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5082B1C-6B65-4F35-A5CF-565E374E23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03EA199-1E0B-43DE-B2DA-17BA3D2EF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4A6DDF7-2D98-4C65-A55C-D5F1D741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15B538D-0C54-43B9-BA5E-F396FFB6D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78F49F3-D0DB-4101-8668-C64C1CB43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7756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7FD288-0888-4DF7-BBD5-624933C9A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053A60E-A079-4A12-A8CF-6C2DC009AF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29562D4-E2B6-4947-8876-C612A17E5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6E978E-F604-434E-BD05-28993286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2D9627-762A-49DE-9561-83D354A4E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1893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1DEB0C6-2068-4614-A367-BEE5CF2C4A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3F6E807-FE42-4104-9F41-77C2DC1436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B174C28-E917-4D18-80E2-F0E9DC0E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14AE3A0-6A43-42AC-8C92-F94184B3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6BBCA52-D876-4137-930F-368A15E0B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8659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2912DC5-B5D9-440B-9BBF-D80DD6E437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368" y="136525"/>
            <a:ext cx="1127098" cy="522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01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A58AC6-FA92-4C87-9DA2-AA4FB1601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78D37A1-5F14-4FD2-8B00-C527B7582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2D01760-4FA8-44CC-8232-7013F15E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87C0271-D129-41BF-A63E-481FB09F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3029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B38CAE-85B7-4E73-BC51-2FACECF1A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29CA0D2-D1E8-42FF-9690-F42AD021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197122A-8DF4-4F89-93BB-75A8488F1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574E21-DB00-4418-B5E5-2B48F8592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DB139C7-44A6-44FB-98B2-358EC0285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3861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AC1922-E999-4427-A7C7-726A4F97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71348C9-26A5-4D9D-ADAB-53E193C4D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569712-C130-4A1E-A7E9-8446787A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752077-288B-45C2-B1CB-44B3CA74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32B62E-A733-4806-A670-E2EFDAFC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8843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3BD672-C4A6-4F11-887B-3B6781C78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488033-CB60-4C69-B610-3D927F33D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5958B86-3767-436B-A24A-A94383E08B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0F5526-6146-4F8E-8C44-D8BE25ABE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F7B4A8A-322D-472A-9D4F-B7064AB14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4CE72FE-5FCF-4700-B728-072B93D99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3288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376B8A-E2C7-4DF3-8680-F7A8C32CF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295A80A-FF48-46E8-99F6-0AC00EB77C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1CF1DC-86C2-41B4-B9D5-A747332ED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7EAAB0A-79E1-4B34-AAB0-B640296DB4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41EDF6A1-8642-4FB7-BAC5-AEA05BF58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4C9600-1E69-4115-8912-FAF13FDD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12693FCD-3075-40F5-9B1B-80BD4F18D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9CE442F-B768-4C28-BDB5-B1F3CA257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924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46C941-62FC-4228-AE46-0C7EA162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43BA955-450C-45F8-A0A8-BC10ACE61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7CD8EE-8D9E-4BA8-AE5F-C0D9F4F8B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6E2B712-3EA0-46F9-856B-1D8C4466D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094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9F209D5-44DF-42B4-8239-72AC0EFD7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77EBD8E-AAC7-4701-A9A2-6B920E3C4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27FEEB-66ED-4058-9DC5-3712E1810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8229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E6C79DE-2748-4B49-871C-5DFD6692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99E9A0-E185-45E5-9CAA-A4EBCC967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FD4FC3-C741-49AA-9242-A731C9BBD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13F18-C07E-43D9-9531-6E7D2E8DBD16}" type="datetimeFigureOut">
              <a:rPr lang="de-DE" smtClean="0"/>
              <a:t>05.05.2025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7B44B9-EBE7-41A7-817B-5E3276162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778F927-8BB3-4B2D-B7CE-3C0BD77D0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15459-ECF9-4E7A-A4E2-BF182694A79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0137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7.jpg"/><Relationship Id="rId7" Type="http://schemas.openxmlformats.org/officeDocument/2006/relationships/image" Target="../media/image5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4.sv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5.gif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4.sv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9BC332B6-9943-429F-B6B7-EC2E07B905D2}"/>
              </a:ext>
            </a:extLst>
          </p:cNvPr>
          <p:cNvSpPr txBox="1"/>
          <p:nvPr/>
        </p:nvSpPr>
        <p:spPr>
          <a:xfrm>
            <a:off x="1528789" y="2412054"/>
            <a:ext cx="9134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dirty="0"/>
              <a:t>Additive Manufacturing</a:t>
            </a:r>
          </a:p>
          <a:p>
            <a:pPr algn="ctr"/>
            <a:r>
              <a:rPr lang="en-US" sz="3600" b="1" i="1" dirty="0"/>
              <a:t>A Key Enabler Of Low-Cost Modern Warfare (?)</a:t>
            </a:r>
            <a:endParaRPr lang="de-DE" sz="3600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7CAE819-A14F-4986-9679-1F5DF9A5A691}"/>
              </a:ext>
            </a:extLst>
          </p:cNvPr>
          <p:cNvSpPr txBox="1"/>
          <p:nvPr/>
        </p:nvSpPr>
        <p:spPr>
          <a:xfrm>
            <a:off x="1013969" y="3957272"/>
            <a:ext cx="96492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Wolfgang Mueller/</a:t>
            </a:r>
          </a:p>
          <a:p>
            <a:r>
              <a:rPr lang="de-DE" sz="3600" dirty="0"/>
              <a:t>German Institute </a:t>
            </a:r>
            <a:r>
              <a:rPr lang="de-DE" sz="3600" dirty="0" err="1"/>
              <a:t>for</a:t>
            </a:r>
            <a:r>
              <a:rPr lang="de-DE" sz="3600" dirty="0"/>
              <a:t> Defense and Strategic Studies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28E7680-D991-4DFF-B3FE-02413FA35898}"/>
              </a:ext>
            </a:extLst>
          </p:cNvPr>
          <p:cNvSpPr txBox="1"/>
          <p:nvPr/>
        </p:nvSpPr>
        <p:spPr>
          <a:xfrm>
            <a:off x="1013968" y="5502490"/>
            <a:ext cx="88485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/>
              <a:t>Sergej Sumlenny/</a:t>
            </a:r>
          </a:p>
          <a:p>
            <a:r>
              <a:rPr lang="de-DE" sz="3600" dirty="0"/>
              <a:t>Managing </a:t>
            </a:r>
            <a:r>
              <a:rPr lang="de-DE" sz="3600" dirty="0" err="1"/>
              <a:t>Director</a:t>
            </a:r>
            <a:r>
              <a:rPr lang="de-DE" sz="3600" dirty="0"/>
              <a:t> United </a:t>
            </a:r>
            <a:r>
              <a:rPr lang="de-DE" sz="3600" dirty="0" err="1"/>
              <a:t>Unmanned</a:t>
            </a:r>
            <a:r>
              <a:rPr lang="de-DE" sz="3600" dirty="0"/>
              <a:t> Systems</a:t>
            </a:r>
          </a:p>
        </p:txBody>
      </p:sp>
    </p:spTree>
    <p:extLst>
      <p:ext uri="{BB962C8B-B14F-4D97-AF65-F5344CB8AC3E}">
        <p14:creationId xmlns:p14="http://schemas.microsoft.com/office/powerpoint/2010/main" val="50494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">
            <a:extLst>
              <a:ext uri="{FF2B5EF4-FFF2-40B4-BE49-F238E27FC236}">
                <a16:creationId xmlns:a16="http://schemas.microsoft.com/office/drawing/2014/main" id="{8C2C07F8-BEF9-4E10-A983-E5E9EAC1B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07" y="357465"/>
            <a:ext cx="1732457" cy="707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EC409-1F1F-402A-866B-7DF5786DA6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357465"/>
            <a:ext cx="2381250" cy="9042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5B98DB-4B93-49DD-ACCA-BC24FD38F1C9}"/>
              </a:ext>
            </a:extLst>
          </p:cNvPr>
          <p:cNvSpPr txBox="1"/>
          <p:nvPr/>
        </p:nvSpPr>
        <p:spPr>
          <a:xfrm>
            <a:off x="723900" y="1845310"/>
            <a:ext cx="10738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vital parts of drones (flight controller, batteries, cameras, motors) cannot be produced cost-efficiently through AM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on the other side, only AM is able to realize quality optimization through decentralized adaptation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strategic stock taking of vital parts necessary (treated as ammunition)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in mid term, production of vital parts should be introduced and located domestically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2400" dirty="0" err="1"/>
              <a:t>until</a:t>
            </a:r>
            <a:r>
              <a:rPr lang="de-DE" sz="2400" dirty="0"/>
              <a:t> </a:t>
            </a:r>
            <a:r>
              <a:rPr lang="de-DE" sz="2400" dirty="0" err="1"/>
              <a:t>then</a:t>
            </a:r>
            <a:r>
              <a:rPr lang="de-DE" sz="2400" dirty="0"/>
              <a:t>, </a:t>
            </a:r>
            <a:r>
              <a:rPr lang="de-DE" sz="2400" dirty="0" err="1"/>
              <a:t>production</a:t>
            </a:r>
            <a:r>
              <a:rPr lang="de-DE" sz="2400" dirty="0"/>
              <a:t> </a:t>
            </a:r>
            <a:r>
              <a:rPr lang="de-DE" sz="2400" dirty="0" err="1"/>
              <a:t>capacities</a:t>
            </a:r>
            <a:r>
              <a:rPr lang="de-DE" sz="2400" dirty="0"/>
              <a:t> in </a:t>
            </a:r>
            <a:r>
              <a:rPr lang="de-DE" sz="2400" dirty="0" err="1"/>
              <a:t>the</a:t>
            </a:r>
            <a:r>
              <a:rPr lang="de-DE" sz="2400" dirty="0"/>
              <a:t> Ukraine </a:t>
            </a:r>
            <a:r>
              <a:rPr lang="de-DE" sz="2400" dirty="0" err="1"/>
              <a:t>can</a:t>
            </a:r>
            <a:r>
              <a:rPr lang="de-DE" sz="2400" dirty="0"/>
              <a:t> </a:t>
            </a:r>
            <a:r>
              <a:rPr lang="de-DE" sz="2400" dirty="0" err="1"/>
              <a:t>be</a:t>
            </a:r>
            <a:r>
              <a:rPr lang="de-DE" sz="2400" dirty="0"/>
              <a:t> </a:t>
            </a:r>
            <a:r>
              <a:rPr lang="de-DE" sz="2400" dirty="0" err="1"/>
              <a:t>used</a:t>
            </a:r>
            <a:endParaRPr lang="en-US" sz="2400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5FEEEF8-EE0D-41EC-9877-5ACF6A97C177}"/>
              </a:ext>
            </a:extLst>
          </p:cNvPr>
          <p:cNvSpPr txBox="1"/>
          <p:nvPr/>
        </p:nvSpPr>
        <p:spPr>
          <a:xfrm>
            <a:off x="6407465" y="357465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/>
              <a:t>Conclusions</a:t>
            </a:r>
            <a:endParaRPr lang="de-DE" sz="4400" b="1" dirty="0"/>
          </a:p>
        </p:txBody>
      </p:sp>
    </p:spTree>
    <p:extLst>
      <p:ext uri="{BB962C8B-B14F-4D97-AF65-F5344CB8AC3E}">
        <p14:creationId xmlns:p14="http://schemas.microsoft.com/office/powerpoint/2010/main" val="30340825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6ACD3E-511D-46FE-ADF1-E7F8BE00AF7C}"/>
              </a:ext>
            </a:extLst>
          </p:cNvPr>
          <p:cNvSpPr txBox="1"/>
          <p:nvPr/>
        </p:nvSpPr>
        <p:spPr>
          <a:xfrm>
            <a:off x="4702490" y="754204"/>
            <a:ext cx="24724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/>
              <a:t>Challenge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F1002F-DD1C-48D8-94B8-F706F3A9BF1A}"/>
              </a:ext>
            </a:extLst>
          </p:cNvPr>
          <p:cNvSpPr txBox="1"/>
          <p:nvPr/>
        </p:nvSpPr>
        <p:spPr>
          <a:xfrm>
            <a:off x="510438" y="2579752"/>
            <a:ext cx="491776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/>
              <a:t>At least 2 </a:t>
            </a:r>
            <a:r>
              <a:rPr lang="de-DE" sz="4000" dirty="0" err="1"/>
              <a:t>million</a:t>
            </a:r>
            <a:r>
              <a:rPr lang="de-DE" sz="4000" dirty="0"/>
              <a:t> </a:t>
            </a:r>
            <a:r>
              <a:rPr lang="de-DE" sz="4000" dirty="0" err="1"/>
              <a:t>drones</a:t>
            </a:r>
            <a:r>
              <a:rPr lang="de-DE" sz="4000" dirty="0"/>
              <a:t> </a:t>
            </a:r>
            <a:r>
              <a:rPr lang="de-DE" sz="4000" dirty="0" err="1"/>
              <a:t>are</a:t>
            </a:r>
            <a:r>
              <a:rPr lang="de-DE" sz="4000" dirty="0"/>
              <a:t> </a:t>
            </a:r>
            <a:r>
              <a:rPr lang="de-DE" sz="4000" dirty="0" err="1"/>
              <a:t>being</a:t>
            </a:r>
            <a:r>
              <a:rPr lang="de-DE" sz="4000" dirty="0"/>
              <a:t> </a:t>
            </a:r>
            <a:r>
              <a:rPr lang="de-DE" sz="4000" dirty="0" err="1"/>
              <a:t>produced</a:t>
            </a:r>
            <a:r>
              <a:rPr lang="de-DE" sz="4000" dirty="0"/>
              <a:t> per </a:t>
            </a:r>
            <a:r>
              <a:rPr lang="de-DE" sz="4000" dirty="0" err="1"/>
              <a:t>year</a:t>
            </a:r>
            <a:r>
              <a:rPr lang="de-DE" sz="4000" dirty="0"/>
              <a:t> just </a:t>
            </a:r>
            <a:r>
              <a:rPr lang="de-DE" sz="4000" dirty="0" err="1"/>
              <a:t>by</a:t>
            </a:r>
            <a:r>
              <a:rPr lang="de-DE" sz="4000" dirty="0"/>
              <a:t> Ukraine </a:t>
            </a:r>
            <a:r>
              <a:rPr lang="de-DE" sz="4000" dirty="0" err="1"/>
              <a:t>alone</a:t>
            </a:r>
            <a:endParaRPr lang="de-DE" sz="4000" dirty="0"/>
          </a:p>
          <a:p>
            <a:pPr algn="ctr"/>
            <a:r>
              <a:rPr lang="de-DE" sz="4000" dirty="0">
                <a:sym typeface="Wingdings" panose="05000000000000000000" pitchFamily="2" charset="2"/>
              </a:rPr>
              <a:t></a:t>
            </a:r>
            <a:r>
              <a:rPr lang="de-DE" sz="4000" dirty="0" err="1">
                <a:sym typeface="Wingdings" panose="05000000000000000000" pitchFamily="2" charset="2"/>
              </a:rPr>
              <a:t>mass</a:t>
            </a:r>
            <a:r>
              <a:rPr lang="de-DE" sz="4000" dirty="0">
                <a:sym typeface="Wingdings" panose="05000000000000000000" pitchFamily="2" charset="2"/>
              </a:rPr>
              <a:t> </a:t>
            </a:r>
            <a:r>
              <a:rPr lang="de-DE" sz="4000" dirty="0" err="1">
                <a:sym typeface="Wingdings" panose="05000000000000000000" pitchFamily="2" charset="2"/>
              </a:rPr>
              <a:t>production</a:t>
            </a:r>
            <a:endParaRPr lang="de-DE" sz="40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37ED0DA-9474-406A-ABA2-DC4C4919DC1A}"/>
              </a:ext>
            </a:extLst>
          </p:cNvPr>
          <p:cNvSpPr txBox="1"/>
          <p:nvPr/>
        </p:nvSpPr>
        <p:spPr>
          <a:xfrm>
            <a:off x="7178790" y="3475964"/>
            <a:ext cx="4561505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err="1"/>
              <a:t>You</a:t>
            </a:r>
            <a:r>
              <a:rPr lang="de-DE" sz="4000" dirty="0"/>
              <a:t> </a:t>
            </a:r>
            <a:r>
              <a:rPr lang="de-DE" sz="4000" dirty="0" err="1"/>
              <a:t>can‘t</a:t>
            </a:r>
            <a:r>
              <a:rPr lang="de-DE" sz="4000" dirty="0"/>
              <a:t> </a:t>
            </a:r>
            <a:r>
              <a:rPr lang="de-DE" sz="4000" dirty="0" err="1"/>
              <a:t>produce</a:t>
            </a:r>
            <a:endParaRPr lang="de-DE" sz="4000" dirty="0"/>
          </a:p>
          <a:p>
            <a:pPr algn="ctr"/>
            <a:r>
              <a:rPr lang="de-DE" sz="4000" dirty="0" err="1"/>
              <a:t>them</a:t>
            </a:r>
            <a:r>
              <a:rPr lang="de-DE" sz="4000" dirty="0"/>
              <a:t>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shelf</a:t>
            </a:r>
            <a:r>
              <a:rPr lang="de-DE" sz="4000" dirty="0"/>
              <a:t>: </a:t>
            </a:r>
          </a:p>
          <a:p>
            <a:pPr algn="ctr"/>
            <a:r>
              <a:rPr lang="de-DE" sz="4000" dirty="0"/>
              <a:t>Technology and </a:t>
            </a:r>
            <a:r>
              <a:rPr lang="de-DE" sz="4000" dirty="0" err="1"/>
              <a:t>roles</a:t>
            </a:r>
            <a:endParaRPr lang="de-DE" sz="4000" dirty="0"/>
          </a:p>
          <a:p>
            <a:pPr algn="ctr"/>
            <a:r>
              <a:rPr lang="de-DE" sz="4000" dirty="0" err="1"/>
              <a:t>are</a:t>
            </a:r>
            <a:r>
              <a:rPr lang="de-DE" sz="4000" dirty="0"/>
              <a:t> </a:t>
            </a:r>
            <a:r>
              <a:rPr lang="de-DE" sz="4000" dirty="0" err="1"/>
              <a:t>changing</a:t>
            </a:r>
            <a:r>
              <a:rPr lang="de-DE" sz="4000" dirty="0"/>
              <a:t> </a:t>
            </a:r>
            <a:r>
              <a:rPr lang="de-DE" sz="4000" dirty="0" err="1"/>
              <a:t>too</a:t>
            </a:r>
            <a:r>
              <a:rPr lang="de-DE" sz="4000" dirty="0"/>
              <a:t> fast</a:t>
            </a:r>
          </a:p>
          <a:p>
            <a:pPr algn="ctr"/>
            <a:r>
              <a:rPr lang="de-DE" sz="4000" dirty="0">
                <a:sym typeface="Wingdings" panose="05000000000000000000" pitchFamily="2" charset="2"/>
              </a:rPr>
              <a:t> high </a:t>
            </a:r>
            <a:r>
              <a:rPr lang="de-DE" sz="4000" dirty="0" err="1">
                <a:sym typeface="Wingdings" panose="05000000000000000000" pitchFamily="2" charset="2"/>
              </a:rPr>
              <a:t>adaptability</a:t>
            </a:r>
            <a:endParaRPr lang="de-DE" sz="4000" dirty="0"/>
          </a:p>
        </p:txBody>
      </p:sp>
      <p:sp>
        <p:nvSpPr>
          <p:cNvPr id="5" name="Gewitterblitz 4">
            <a:extLst>
              <a:ext uri="{FF2B5EF4-FFF2-40B4-BE49-F238E27FC236}">
                <a16:creationId xmlns:a16="http://schemas.microsoft.com/office/drawing/2014/main" id="{195303D9-7934-41A6-B01F-03D22ADA80F1}"/>
              </a:ext>
            </a:extLst>
          </p:cNvPr>
          <p:cNvSpPr/>
          <p:nvPr/>
        </p:nvSpPr>
        <p:spPr>
          <a:xfrm rot="3828177">
            <a:off x="5535160" y="2153310"/>
            <a:ext cx="1733550" cy="3448050"/>
          </a:xfrm>
          <a:prstGeom prst="lightningBol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20A2A1E4-446C-48BC-AF92-AEEAD888B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438" y="281265"/>
            <a:ext cx="1732457" cy="7078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67E647-30FB-4CC5-8987-9987140385C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9350" y="334129"/>
            <a:ext cx="2381250" cy="90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5237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6ACD3E-511D-46FE-ADF1-E7F8BE00AF7C}"/>
              </a:ext>
            </a:extLst>
          </p:cNvPr>
          <p:cNvSpPr txBox="1"/>
          <p:nvPr/>
        </p:nvSpPr>
        <p:spPr>
          <a:xfrm>
            <a:off x="4702490" y="754204"/>
            <a:ext cx="231512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/>
              <a:t>Question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F1002F-DD1C-48D8-94B8-F706F3A9BF1A}"/>
              </a:ext>
            </a:extLst>
          </p:cNvPr>
          <p:cNvSpPr txBox="1"/>
          <p:nvPr/>
        </p:nvSpPr>
        <p:spPr>
          <a:xfrm>
            <a:off x="443763" y="2255902"/>
            <a:ext cx="111291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insights</a:t>
            </a:r>
            <a:r>
              <a:rPr lang="de-DE" sz="4000" dirty="0"/>
              <a:t> </a:t>
            </a:r>
            <a:r>
              <a:rPr lang="de-DE" sz="4000" dirty="0" err="1"/>
              <a:t>can</a:t>
            </a:r>
            <a:r>
              <a:rPr lang="de-DE" sz="4000" dirty="0"/>
              <a:t> </a:t>
            </a:r>
            <a:r>
              <a:rPr lang="de-DE" sz="4000" dirty="0" err="1"/>
              <a:t>we</a:t>
            </a:r>
            <a:r>
              <a:rPr lang="de-DE" sz="4000" dirty="0"/>
              <a:t> </a:t>
            </a:r>
            <a:r>
              <a:rPr lang="de-DE" sz="4000" dirty="0" err="1"/>
              <a:t>get</a:t>
            </a:r>
            <a:r>
              <a:rPr lang="de-DE" sz="4000" dirty="0"/>
              <a:t> from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experience</a:t>
            </a:r>
            <a:r>
              <a:rPr lang="de-DE" sz="4000" dirty="0"/>
              <a:t> in </a:t>
            </a:r>
            <a:r>
              <a:rPr lang="de-DE" sz="4000" dirty="0" err="1"/>
              <a:t>the</a:t>
            </a:r>
            <a:r>
              <a:rPr lang="de-DE" sz="4000" dirty="0"/>
              <a:t> Ukraine </a:t>
            </a:r>
            <a:r>
              <a:rPr lang="de-DE" sz="4000" dirty="0" err="1"/>
              <a:t>for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production</a:t>
            </a:r>
            <a:r>
              <a:rPr lang="de-DE" sz="4000" dirty="0"/>
              <a:t> </a:t>
            </a:r>
            <a:r>
              <a:rPr lang="de-DE" sz="4000" dirty="0" err="1"/>
              <a:t>of</a:t>
            </a:r>
            <a:r>
              <a:rPr lang="de-DE" sz="4000" dirty="0"/>
              <a:t> </a:t>
            </a:r>
            <a:r>
              <a:rPr lang="de-DE" sz="4000" dirty="0" err="1"/>
              <a:t>drones</a:t>
            </a:r>
            <a:r>
              <a:rPr lang="de-DE" sz="4000" dirty="0"/>
              <a:t> in </a:t>
            </a:r>
            <a:r>
              <a:rPr lang="de-DE" sz="4000" dirty="0" err="1"/>
              <a:t>peace</a:t>
            </a:r>
            <a:r>
              <a:rPr lang="de-DE" sz="4000" dirty="0"/>
              <a:t> time?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A4C828-610F-4CD7-93EC-30B183C328EE}"/>
              </a:ext>
            </a:extLst>
          </p:cNvPr>
          <p:cNvSpPr txBox="1"/>
          <p:nvPr/>
        </p:nvSpPr>
        <p:spPr>
          <a:xfrm>
            <a:off x="443763" y="4297578"/>
            <a:ext cx="11129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000" dirty="0" err="1"/>
              <a:t>What</a:t>
            </a:r>
            <a:r>
              <a:rPr lang="de-DE" sz="4000" dirty="0"/>
              <a:t> </a:t>
            </a:r>
            <a:r>
              <a:rPr lang="de-DE" sz="4000" dirty="0" err="1"/>
              <a:t>are</a:t>
            </a:r>
            <a:r>
              <a:rPr lang="de-DE" sz="4000" dirty="0"/>
              <a:t> </a:t>
            </a:r>
            <a:r>
              <a:rPr lang="de-DE" sz="4000" dirty="0" err="1"/>
              <a:t>the</a:t>
            </a:r>
            <a:r>
              <a:rPr lang="de-DE" sz="4000" dirty="0"/>
              <a:t> </a:t>
            </a:r>
            <a:r>
              <a:rPr lang="de-DE" sz="4000" dirty="0" err="1"/>
              <a:t>opportunities</a:t>
            </a:r>
            <a:r>
              <a:rPr lang="de-DE" sz="4000" dirty="0"/>
              <a:t> and </a:t>
            </a:r>
            <a:r>
              <a:rPr lang="de-DE" sz="4000" dirty="0" err="1"/>
              <a:t>restrictions</a:t>
            </a:r>
            <a:r>
              <a:rPr lang="de-DE" sz="4000" dirty="0"/>
              <a:t> </a:t>
            </a:r>
            <a:r>
              <a:rPr lang="de-DE" sz="4000" dirty="0" err="1"/>
              <a:t>using</a:t>
            </a:r>
            <a:r>
              <a:rPr lang="de-DE" sz="4000" dirty="0"/>
              <a:t> modern </a:t>
            </a:r>
            <a:r>
              <a:rPr lang="de-DE" sz="4000" dirty="0" err="1"/>
              <a:t>production</a:t>
            </a:r>
            <a:r>
              <a:rPr lang="de-DE" sz="4000" dirty="0"/>
              <a:t> </a:t>
            </a:r>
            <a:r>
              <a:rPr lang="de-DE" sz="4000" dirty="0" err="1"/>
              <a:t>methods</a:t>
            </a:r>
            <a:r>
              <a:rPr lang="de-DE" sz="4000" dirty="0"/>
              <a:t> like Additive Manufacturing in </a:t>
            </a:r>
            <a:r>
              <a:rPr lang="de-DE" sz="4000" dirty="0" err="1"/>
              <a:t>this</a:t>
            </a:r>
            <a:r>
              <a:rPr lang="de-DE" sz="4000" dirty="0"/>
              <a:t> </a:t>
            </a:r>
            <a:r>
              <a:rPr lang="de-DE" sz="4000" dirty="0" err="1"/>
              <a:t>process</a:t>
            </a:r>
            <a:r>
              <a:rPr lang="de-DE" sz="4000" dirty="0"/>
              <a:t>?</a:t>
            </a:r>
          </a:p>
        </p:txBody>
      </p:sp>
      <p:pic>
        <p:nvPicPr>
          <p:cNvPr id="7" name="Graphic 2">
            <a:extLst>
              <a:ext uri="{FF2B5EF4-FFF2-40B4-BE49-F238E27FC236}">
                <a16:creationId xmlns:a16="http://schemas.microsoft.com/office/drawing/2014/main" id="{C1966DEB-BE1F-43F3-B17F-0CC372F4A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2782" y="431038"/>
            <a:ext cx="1732457" cy="70788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F4C2ABD-C479-444F-9791-EE5F6CA8555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939" y="395909"/>
            <a:ext cx="2381250" cy="90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7767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6ACD3E-511D-46FE-ADF1-E7F8BE00AF7C}"/>
              </a:ext>
            </a:extLst>
          </p:cNvPr>
          <p:cNvSpPr txBox="1"/>
          <p:nvPr/>
        </p:nvSpPr>
        <p:spPr>
          <a:xfrm>
            <a:off x="4702490" y="335104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/>
              <a:t>Experiences</a:t>
            </a:r>
            <a:endParaRPr lang="de-DE" sz="44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3EF1002F-DD1C-48D8-94B8-F706F3A9BF1A}"/>
              </a:ext>
            </a:extLst>
          </p:cNvPr>
          <p:cNvSpPr txBox="1"/>
          <p:nvPr/>
        </p:nvSpPr>
        <p:spPr>
          <a:xfrm>
            <a:off x="171450" y="1104545"/>
            <a:ext cx="11858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Steady increase in the number of drones with no end in sight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usage rate of one-time- compared to multiple-time-use-drones is increasing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perception of a drone as a carrier/ shifts to – low cost – ammunition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cost of drones is degressive, but will most likely cap in the near </a:t>
            </a:r>
            <a:r>
              <a:rPr lang="en-US" sz="2400" dirty="0">
                <a:sym typeface="Wingdings" panose="05000000000000000000" pitchFamily="2" charset="2"/>
              </a:rPr>
              <a:t> cost per unit still an issue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shift from off-the-shelf to tailor made for specific needs drones (regarding landscape, EW environment, weather)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increasing variability both with regards to their roles and the technical modifications</a:t>
            </a:r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majority of drones can be produced at ordinary workshops with parts from the global market</a:t>
            </a:r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3EE07509-3F9A-40DD-BF93-1926244ECC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400" y="317783"/>
            <a:ext cx="1732457" cy="7078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EEA361B-F727-45AF-93E9-B15EB339FEB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048" y="267704"/>
            <a:ext cx="2381250" cy="90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975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6ACD3E-511D-46FE-ADF1-E7F8BE00AF7C}"/>
              </a:ext>
            </a:extLst>
          </p:cNvPr>
          <p:cNvSpPr txBox="1"/>
          <p:nvPr/>
        </p:nvSpPr>
        <p:spPr>
          <a:xfrm>
            <a:off x="4702490" y="335104"/>
            <a:ext cx="29754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 err="1"/>
              <a:t>Experiences</a:t>
            </a:r>
            <a:endParaRPr lang="de-DE" sz="4400" b="1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88A4C828-610F-4CD7-93EC-30B183C328EE}"/>
              </a:ext>
            </a:extLst>
          </p:cNvPr>
          <p:cNvSpPr txBox="1"/>
          <p:nvPr/>
        </p:nvSpPr>
        <p:spPr>
          <a:xfrm>
            <a:off x="609600" y="1186812"/>
            <a:ext cx="1113863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production has shifted from industry level to grass-roots level (garage solutions)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production happens on a trial-and-error basis with regular and timely feedback loops established between producing industry and the military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use of AI is still at a very early stage, but constantly new features (</a:t>
            </a:r>
            <a:r>
              <a:rPr lang="en-US" sz="2400" dirty="0" err="1"/>
              <a:t>fibre</a:t>
            </a:r>
            <a:r>
              <a:rPr lang="en-US" sz="2400" dirty="0"/>
              <a:t> optic, optical recognition, fake AI)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cost-benefit ratio/ cost-per-kill ratio extremely good/ “hit or fall”/ every target is worth killing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Specific drone units are now found often at company-, at least at </a:t>
            </a:r>
            <a:r>
              <a:rPr lang="en-US" sz="2400" dirty="0" err="1"/>
              <a:t>bataillion</a:t>
            </a:r>
            <a:r>
              <a:rPr lang="en-US" sz="2400" dirty="0"/>
              <a:t>-level </a:t>
            </a:r>
            <a:r>
              <a:rPr lang="en-US" sz="2400" dirty="0">
                <a:sym typeface="Wingdings" panose="05000000000000000000" pitchFamily="2" charset="2"/>
              </a:rPr>
              <a:t> decentralized large scale adaptation must be possible (last mile)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>
              <a:sym typeface="Wingdings" panose="05000000000000000000" pitchFamily="2" charset="2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de-DE" sz="2400" dirty="0">
                <a:sym typeface="Wingdings" panose="05000000000000000000" pitchFamily="2" charset="2"/>
              </a:rPr>
              <a:t>30-50%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drones</a:t>
            </a:r>
            <a:r>
              <a:rPr lang="de-DE" sz="2400" dirty="0">
                <a:sym typeface="Wingdings" panose="05000000000000000000" pitchFamily="2" charset="2"/>
              </a:rPr>
              <a:t> on </a:t>
            </a:r>
            <a:r>
              <a:rPr lang="de-DE" sz="2400" dirty="0" err="1">
                <a:sym typeface="Wingdings" panose="05000000000000000000" pitchFamily="2" charset="2"/>
              </a:rPr>
              <a:t>average</a:t>
            </a:r>
            <a:r>
              <a:rPr lang="de-DE" sz="2400" dirty="0">
                <a:sym typeface="Wingdings" panose="05000000000000000000" pitchFamily="2" charset="2"/>
              </a:rPr>
              <a:t> will </a:t>
            </a:r>
            <a:r>
              <a:rPr lang="de-DE" sz="2400" dirty="0" err="1">
                <a:sym typeface="Wingdings" panose="05000000000000000000" pitchFamily="2" charset="2"/>
              </a:rPr>
              <a:t>be</a:t>
            </a:r>
            <a:r>
              <a:rPr lang="de-DE" sz="2400" dirty="0">
                <a:sym typeface="Wingdings" panose="05000000000000000000" pitchFamily="2" charset="2"/>
              </a:rPr>
              <a:t> lost</a:t>
            </a:r>
            <a:endParaRPr lang="en-US" sz="2400" dirty="0"/>
          </a:p>
        </p:txBody>
      </p:sp>
      <p:pic>
        <p:nvPicPr>
          <p:cNvPr id="5" name="Graphic 2">
            <a:extLst>
              <a:ext uri="{FF2B5EF4-FFF2-40B4-BE49-F238E27FC236}">
                <a16:creationId xmlns:a16="http://schemas.microsoft.com/office/drawing/2014/main" id="{E9E57190-518D-4EAB-8CAF-DE8ED38CB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532" y="362313"/>
            <a:ext cx="1732457" cy="7078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B70FC78-494C-4FD2-A528-E2C91825FD9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5" y="364543"/>
            <a:ext cx="2381250" cy="904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325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676ACD3E-511D-46FE-ADF1-E7F8BE00AF7C}"/>
              </a:ext>
            </a:extLst>
          </p:cNvPr>
          <p:cNvSpPr txBox="1"/>
          <p:nvPr/>
        </p:nvSpPr>
        <p:spPr>
          <a:xfrm>
            <a:off x="439150" y="1187049"/>
            <a:ext cx="47606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/>
              <a:t>Last Mile</a:t>
            </a:r>
          </a:p>
          <a:p>
            <a:pPr algn="ctr"/>
            <a:r>
              <a:rPr lang="de-DE" sz="4400" b="1" dirty="0"/>
              <a:t>- </a:t>
            </a:r>
            <a:r>
              <a:rPr lang="de-DE" sz="4400" b="1" dirty="0" err="1"/>
              <a:t>Army</a:t>
            </a:r>
            <a:r>
              <a:rPr lang="de-DE" sz="4400" b="1" dirty="0"/>
              <a:t> </a:t>
            </a:r>
            <a:r>
              <a:rPr lang="de-DE" sz="4400" b="1" dirty="0" err="1"/>
              <a:t>made</a:t>
            </a:r>
            <a:r>
              <a:rPr lang="de-DE" sz="4400" b="1" dirty="0"/>
              <a:t> IEDs - </a:t>
            </a:r>
          </a:p>
        </p:txBody>
      </p:sp>
      <p:pic>
        <p:nvPicPr>
          <p:cNvPr id="4" name="Picture 4" descr="A box of black objects&#10;&#10;AI-generated content may be incorrect.">
            <a:extLst>
              <a:ext uri="{FF2B5EF4-FFF2-40B4-BE49-F238E27FC236}">
                <a16:creationId xmlns:a16="http://schemas.microsoft.com/office/drawing/2014/main" id="{C9A9A5C2-1EEC-468C-AFDB-AFBDDDEC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9" r="3" b="2843"/>
          <a:stretch/>
        </p:blipFill>
        <p:spPr>
          <a:xfrm>
            <a:off x="8529321" y="10"/>
            <a:ext cx="3662680" cy="3401558"/>
          </a:xfrm>
          <a:custGeom>
            <a:avLst/>
            <a:gdLst/>
            <a:ahLst/>
            <a:cxnLst/>
            <a:rect l="l" t="t" r="r" b="b"/>
            <a:pathLst>
              <a:path w="3662680" h="3401568">
                <a:moveTo>
                  <a:pt x="0" y="0"/>
                </a:moveTo>
                <a:lnTo>
                  <a:pt x="3662680" y="0"/>
                </a:lnTo>
                <a:lnTo>
                  <a:pt x="3662680" y="3401568"/>
                </a:lnTo>
                <a:lnTo>
                  <a:pt x="774527" y="3401568"/>
                </a:lnTo>
                <a:lnTo>
                  <a:pt x="769892" y="3133175"/>
                </a:lnTo>
                <a:cubicBezTo>
                  <a:pt x="732577" y="2055441"/>
                  <a:pt x="492520" y="1056020"/>
                  <a:pt x="104445" y="215033"/>
                </a:cubicBezTo>
                <a:close/>
              </a:path>
            </a:pathLst>
          </a:custGeom>
        </p:spPr>
      </p:pic>
      <p:pic>
        <p:nvPicPr>
          <p:cNvPr id="5" name="Picture 8" descr="A row of tan bombs&#10;&#10;AI-generated content may be incorrect.">
            <a:extLst>
              <a:ext uri="{FF2B5EF4-FFF2-40B4-BE49-F238E27FC236}">
                <a16:creationId xmlns:a16="http://schemas.microsoft.com/office/drawing/2014/main" id="{18817183-6586-44EE-820E-27CB739A4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5" r="11416" b="1"/>
          <a:stretch/>
        </p:blipFill>
        <p:spPr>
          <a:xfrm>
            <a:off x="5115314" y="10"/>
            <a:ext cx="4118110" cy="3401558"/>
          </a:xfrm>
          <a:custGeom>
            <a:avLst/>
            <a:gdLst/>
            <a:ahLst/>
            <a:cxnLst/>
            <a:rect l="l" t="t" r="r" b="b"/>
            <a:pathLst>
              <a:path w="4118110" h="3401568">
                <a:moveTo>
                  <a:pt x="0" y="0"/>
                </a:moveTo>
                <a:lnTo>
                  <a:pt x="3343575" y="0"/>
                </a:lnTo>
                <a:lnTo>
                  <a:pt x="3448028" y="215050"/>
                </a:lnTo>
                <a:cubicBezTo>
                  <a:pt x="3836103" y="1056037"/>
                  <a:pt x="4076161" y="2055458"/>
                  <a:pt x="4113475" y="3133192"/>
                </a:cubicBezTo>
                <a:lnTo>
                  <a:pt x="4118110" y="3401568"/>
                </a:lnTo>
                <a:lnTo>
                  <a:pt x="801224" y="3401568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7" name="Picture 6" descr="A person holding a drone&#10;&#10;AI-generated content may be incorrect.">
            <a:extLst>
              <a:ext uri="{FF2B5EF4-FFF2-40B4-BE49-F238E27FC236}">
                <a16:creationId xmlns:a16="http://schemas.microsoft.com/office/drawing/2014/main" id="{08F860B4-4582-463C-91F0-BF0B41D11C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5405"/>
          <a:stretch/>
        </p:blipFill>
        <p:spPr>
          <a:xfrm>
            <a:off x="5168353" y="3456432"/>
            <a:ext cx="7023646" cy="3401568"/>
          </a:xfrm>
          <a:custGeom>
            <a:avLst/>
            <a:gdLst/>
            <a:ahLst/>
            <a:cxnLst/>
            <a:rect l="l" t="t" r="r" b="b"/>
            <a:pathLst>
              <a:path w="7023646" h="3401568">
                <a:moveTo>
                  <a:pt x="749132" y="0"/>
                </a:moveTo>
                <a:lnTo>
                  <a:pt x="7023646" y="0"/>
                </a:lnTo>
                <a:lnTo>
                  <a:pt x="7023646" y="3401568"/>
                </a:lnTo>
                <a:lnTo>
                  <a:pt x="0" y="3401568"/>
                </a:lnTo>
                <a:lnTo>
                  <a:pt x="79008" y="3238906"/>
                </a:lnTo>
                <a:cubicBezTo>
                  <a:pt x="502362" y="2321466"/>
                  <a:pt x="749563" y="1215476"/>
                  <a:pt x="749563" y="24956"/>
                </a:cubicBezTo>
                <a:close/>
              </a:path>
            </a:pathLst>
          </a:custGeom>
        </p:spPr>
      </p:pic>
      <p:pic>
        <p:nvPicPr>
          <p:cNvPr id="8" name="Graphic 2">
            <a:extLst>
              <a:ext uri="{FF2B5EF4-FFF2-40B4-BE49-F238E27FC236}">
                <a16:creationId xmlns:a16="http://schemas.microsoft.com/office/drawing/2014/main" id="{8C2C07F8-BEF9-4E10-A983-E5E9EAC1B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2307" y="357465"/>
            <a:ext cx="1732457" cy="707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EC409-1F1F-402A-866B-7DF5786DA6B2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357465"/>
            <a:ext cx="2381250" cy="9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E1075ED-2972-4754-976F-C42299B512D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14" y="2909314"/>
            <a:ext cx="4610100" cy="34594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6010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">
            <a:extLst>
              <a:ext uri="{FF2B5EF4-FFF2-40B4-BE49-F238E27FC236}">
                <a16:creationId xmlns:a16="http://schemas.microsoft.com/office/drawing/2014/main" id="{8C2C07F8-BEF9-4E10-A983-E5E9EAC1B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07" y="357465"/>
            <a:ext cx="1732457" cy="707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EC409-1F1F-402A-866B-7DF5786DA6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357465"/>
            <a:ext cx="2381250" cy="9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11" descr="A red plastic container on a cardboard surface&#10;&#10;AI-generated content may be incorrect.">
            <a:extLst>
              <a:ext uri="{FF2B5EF4-FFF2-40B4-BE49-F238E27FC236}">
                <a16:creationId xmlns:a16="http://schemas.microsoft.com/office/drawing/2014/main" id="{986F2EEF-DAAB-4100-8BF9-D66F1D9B7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44072" y="504817"/>
            <a:ext cx="2615184" cy="1961388"/>
          </a:xfrm>
          <a:prstGeom prst="rect">
            <a:avLst/>
          </a:prstGeom>
        </p:spPr>
      </p:pic>
      <p:pic>
        <p:nvPicPr>
          <p:cNvPr id="11" name="Picture 5" descr="A person holding a blue object&#10;&#10;AI-generated content may be incorrect.">
            <a:extLst>
              <a:ext uri="{FF2B5EF4-FFF2-40B4-BE49-F238E27FC236}">
                <a16:creationId xmlns:a16="http://schemas.microsoft.com/office/drawing/2014/main" id="{A4B73107-77C8-4D1A-B342-8CF8FC4325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51296" y="504817"/>
            <a:ext cx="2615184" cy="1961388"/>
          </a:xfrm>
          <a:prstGeom prst="rect">
            <a:avLst/>
          </a:prstGeom>
        </p:spPr>
      </p:pic>
      <p:pic>
        <p:nvPicPr>
          <p:cNvPr id="12" name="Picture 14" descr="A roll of tape on a surface&#10;&#10;AI-generated content may be incorrect.">
            <a:extLst>
              <a:ext uri="{FF2B5EF4-FFF2-40B4-BE49-F238E27FC236}">
                <a16:creationId xmlns:a16="http://schemas.microsoft.com/office/drawing/2014/main" id="{5DEC4735-1B0A-40EA-A3D2-6974D9970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97684" y="504817"/>
            <a:ext cx="2615184" cy="1961388"/>
          </a:xfrm>
          <a:prstGeom prst="rect">
            <a:avLst/>
          </a:prstGeom>
        </p:spPr>
      </p:pic>
      <p:pic>
        <p:nvPicPr>
          <p:cNvPr id="13" name="Picture 18" descr="A box full of bullets&#10;&#10;AI-generated content may be incorrect.">
            <a:extLst>
              <a:ext uri="{FF2B5EF4-FFF2-40B4-BE49-F238E27FC236}">
                <a16:creationId xmlns:a16="http://schemas.microsoft.com/office/drawing/2014/main" id="{A4E1B43B-66FC-46B5-B269-CF7FBBFEB2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9" y="3183429"/>
            <a:ext cx="3398876" cy="2549156"/>
          </a:xfrm>
          <a:prstGeom prst="rect">
            <a:avLst/>
          </a:prstGeom>
        </p:spPr>
      </p:pic>
      <p:pic>
        <p:nvPicPr>
          <p:cNvPr id="14" name="Picture 9" descr="A table with tools on it&#10;&#10;AI-generated content may be incorrect.">
            <a:extLst>
              <a:ext uri="{FF2B5EF4-FFF2-40B4-BE49-F238E27FC236}">
                <a16:creationId xmlns:a16="http://schemas.microsoft.com/office/drawing/2014/main" id="{B3E4C5DA-9F6D-4323-9F15-4CBA801A439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16" y="3183430"/>
            <a:ext cx="3398876" cy="2549156"/>
          </a:xfrm>
          <a:prstGeom prst="rect">
            <a:avLst/>
          </a:prstGeom>
        </p:spPr>
      </p:pic>
      <p:pic>
        <p:nvPicPr>
          <p:cNvPr id="15" name="Picture 22" descr="A group of people holding a flag&#10;&#10;AI-generated content may be incorrect.">
            <a:extLst>
              <a:ext uri="{FF2B5EF4-FFF2-40B4-BE49-F238E27FC236}">
                <a16:creationId xmlns:a16="http://schemas.microsoft.com/office/drawing/2014/main" id="{3FDBE4A3-ABFB-4E67-8FE2-B1980BF204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358" y="2971022"/>
            <a:ext cx="4688362" cy="3516272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FF24F4CA-1517-4395-9CE0-4943EC1C6111}"/>
              </a:ext>
            </a:extLst>
          </p:cNvPr>
          <p:cNvSpPr txBox="1"/>
          <p:nvPr/>
        </p:nvSpPr>
        <p:spPr>
          <a:xfrm>
            <a:off x="315325" y="1320399"/>
            <a:ext cx="476066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400" b="1" dirty="0"/>
              <a:t>Last Mile</a:t>
            </a:r>
          </a:p>
          <a:p>
            <a:pPr algn="ctr"/>
            <a:r>
              <a:rPr lang="de-DE" sz="4400" b="1" dirty="0"/>
              <a:t>- </a:t>
            </a:r>
            <a:r>
              <a:rPr lang="de-DE" sz="4400" b="1" dirty="0" err="1"/>
              <a:t>Army</a:t>
            </a:r>
            <a:r>
              <a:rPr lang="de-DE" sz="4400" b="1" dirty="0"/>
              <a:t> </a:t>
            </a:r>
            <a:r>
              <a:rPr lang="de-DE" sz="4400" b="1" dirty="0" err="1"/>
              <a:t>made</a:t>
            </a:r>
            <a:r>
              <a:rPr lang="de-DE" sz="4400" b="1" dirty="0"/>
              <a:t> IEDs - </a:t>
            </a:r>
          </a:p>
        </p:txBody>
      </p:sp>
    </p:spTree>
    <p:extLst>
      <p:ext uri="{BB962C8B-B14F-4D97-AF65-F5344CB8AC3E}">
        <p14:creationId xmlns:p14="http://schemas.microsoft.com/office/powerpoint/2010/main" val="425177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">
            <a:extLst>
              <a:ext uri="{FF2B5EF4-FFF2-40B4-BE49-F238E27FC236}">
                <a16:creationId xmlns:a16="http://schemas.microsoft.com/office/drawing/2014/main" id="{8C2C07F8-BEF9-4E10-A983-E5E9EAC1B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07" y="357465"/>
            <a:ext cx="1732457" cy="707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EC409-1F1F-402A-866B-7DF5786DA6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357465"/>
            <a:ext cx="2381250" cy="9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5D7772DF-051E-40D2-8B92-C1B7E1B0721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261705"/>
            <a:ext cx="4670134" cy="5520095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063B234A-05AB-411B-A17E-363B523539EB}"/>
              </a:ext>
            </a:extLst>
          </p:cNvPr>
          <p:cNvSpPr txBox="1"/>
          <p:nvPr/>
        </p:nvSpPr>
        <p:spPr>
          <a:xfrm>
            <a:off x="5486400" y="2283460"/>
            <a:ext cx="59760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customized production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reduction in resources (time, material)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potential for a lights-out production line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multiple parts of different size can be produced in one production cycle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2400" dirty="0"/>
              <a:t>ready to be used in difficult conditions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lvl="0" indent="-285750" algn="ctr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13B0DD6F-B061-4B96-B891-37D5DDAAA6FD}"/>
              </a:ext>
            </a:extLst>
          </p:cNvPr>
          <p:cNvSpPr txBox="1"/>
          <p:nvPr/>
        </p:nvSpPr>
        <p:spPr>
          <a:xfrm>
            <a:off x="6407465" y="357465"/>
            <a:ext cx="29038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/>
              <a:t>Advantages</a:t>
            </a:r>
          </a:p>
        </p:txBody>
      </p:sp>
    </p:spTree>
    <p:extLst>
      <p:ext uri="{BB962C8B-B14F-4D97-AF65-F5344CB8AC3E}">
        <p14:creationId xmlns:p14="http://schemas.microsoft.com/office/powerpoint/2010/main" val="21460832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">
            <a:extLst>
              <a:ext uri="{FF2B5EF4-FFF2-40B4-BE49-F238E27FC236}">
                <a16:creationId xmlns:a16="http://schemas.microsoft.com/office/drawing/2014/main" id="{8C2C07F8-BEF9-4E10-A983-E5E9EAC1BB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2307" y="357465"/>
            <a:ext cx="1732457" cy="70788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BD4EC409-1F1F-402A-866B-7DF5786DA6B2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84" y="357465"/>
            <a:ext cx="2381250" cy="904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AD5FD11-6F1E-4F96-8CA8-346E1ABDEE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152662"/>
            <a:ext cx="6277571" cy="352285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4E1B2B-7C72-432C-890B-915934EF04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521" y="2938831"/>
            <a:ext cx="4542829" cy="37856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E9638251-8C8A-4EDA-ACF2-E03D48B8B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099" y="4535678"/>
            <a:ext cx="3648075" cy="21888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24EE47D-D28A-40DE-88CE-E08C59A28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5322" y="133477"/>
            <a:ext cx="4774204" cy="268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0156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svorlage TMAF25" id="{C3D05257-E34A-4C7E-9FF9-32361D36BE79}" vid="{FF523570-EDF9-4CA1-B5FE-C55CA45374C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 TMAF25</Template>
  <TotalTime>0</TotalTime>
  <Words>443</Words>
  <Application>Microsoft Office PowerPoint</Application>
  <PresentationFormat>Breitbild</PresentationFormat>
  <Paragraphs>67</Paragraphs>
  <Slides>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Wingdings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PORTA Thomas</dc:creator>
  <cp:lastModifiedBy>Mueller, Dr. rer. pol. Wolfgang, 6</cp:lastModifiedBy>
  <cp:revision>16</cp:revision>
  <dcterms:created xsi:type="dcterms:W3CDTF">2025-03-19T07:51:35Z</dcterms:created>
  <dcterms:modified xsi:type="dcterms:W3CDTF">2025-05-05T20:13:51Z</dcterms:modified>
</cp:coreProperties>
</file>