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70" r:id="rId4"/>
    <p:sldId id="259" r:id="rId5"/>
    <p:sldId id="271" r:id="rId6"/>
    <p:sldId id="258" r:id="rId7"/>
    <p:sldId id="272" r:id="rId8"/>
    <p:sldId id="278" r:id="rId9"/>
    <p:sldId id="275" r:id="rId10"/>
    <p:sldId id="273" r:id="rId11"/>
    <p:sldId id="264" r:id="rId12"/>
    <p:sldId id="276" r:id="rId13"/>
    <p:sldId id="277" r:id="rId14"/>
    <p:sldId id="279"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64548" autoAdjust="0"/>
  </p:normalViewPr>
  <p:slideViewPr>
    <p:cSldViewPr snapToGrid="0">
      <p:cViewPr varScale="1">
        <p:scale>
          <a:sx n="54" d="100"/>
          <a:sy n="54" d="100"/>
        </p:scale>
        <p:origin x="1781"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png"/><Relationship Id="rId7" Type="http://schemas.openxmlformats.org/officeDocument/2006/relationships/image" Target="../media/image15.png"/><Relationship Id="rId2" Type="http://schemas.openxmlformats.org/officeDocument/2006/relationships/image" Target="../media/image38.svg"/><Relationship Id="rId1" Type="http://schemas.openxmlformats.org/officeDocument/2006/relationships/image" Target="../media/image11.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png"/><Relationship Id="rId7" Type="http://schemas.openxmlformats.org/officeDocument/2006/relationships/image" Target="../media/image15.png"/><Relationship Id="rId2" Type="http://schemas.openxmlformats.org/officeDocument/2006/relationships/image" Target="../media/image38.svg"/><Relationship Id="rId1" Type="http://schemas.openxmlformats.org/officeDocument/2006/relationships/image" Target="../media/image11.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40B89-10AD-4C70-B2F6-C20B13EFB4B3}"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3C95398-79D9-417A-88B8-A0EA84BB2B75}">
      <dgm:prSet/>
      <dgm:spPr/>
      <dgm:t>
        <a:bodyPr/>
        <a:lstStyle/>
        <a:p>
          <a:pPr>
            <a:lnSpc>
              <a:spcPct val="100000"/>
            </a:lnSpc>
            <a:defRPr cap="all"/>
          </a:pPr>
          <a:r>
            <a:rPr lang="en-US"/>
            <a:t>Data driven simulations</a:t>
          </a:r>
        </a:p>
      </dgm:t>
    </dgm:pt>
    <dgm:pt modelId="{FA656E1A-2524-47DA-983D-FC9A815F3AF2}" type="parTrans" cxnId="{E48F05B0-FD9D-4B6C-83E7-2626F343B548}">
      <dgm:prSet/>
      <dgm:spPr/>
      <dgm:t>
        <a:bodyPr/>
        <a:lstStyle/>
        <a:p>
          <a:endParaRPr lang="en-US"/>
        </a:p>
      </dgm:t>
    </dgm:pt>
    <dgm:pt modelId="{D58D2DAC-4C2C-4E6F-B2D5-D75211234952}" type="sibTrans" cxnId="{E48F05B0-FD9D-4B6C-83E7-2626F343B548}">
      <dgm:prSet/>
      <dgm:spPr/>
      <dgm:t>
        <a:bodyPr/>
        <a:lstStyle/>
        <a:p>
          <a:endParaRPr lang="en-US"/>
        </a:p>
      </dgm:t>
    </dgm:pt>
    <dgm:pt modelId="{DEFBA8B7-56B1-494E-8BAA-8A723250AD26}">
      <dgm:prSet/>
      <dgm:spPr/>
      <dgm:t>
        <a:bodyPr/>
        <a:lstStyle/>
        <a:p>
          <a:pPr>
            <a:lnSpc>
              <a:spcPct val="100000"/>
            </a:lnSpc>
            <a:defRPr cap="all"/>
          </a:pPr>
          <a:r>
            <a:rPr lang="en-US"/>
            <a:t>Personel training</a:t>
          </a:r>
        </a:p>
      </dgm:t>
    </dgm:pt>
    <dgm:pt modelId="{84B42A3F-69F4-4074-9E7C-71316EB3A662}" type="parTrans" cxnId="{053984F2-E55B-4D26-A052-49D721C5AFCD}">
      <dgm:prSet/>
      <dgm:spPr/>
      <dgm:t>
        <a:bodyPr/>
        <a:lstStyle/>
        <a:p>
          <a:endParaRPr lang="en-US"/>
        </a:p>
      </dgm:t>
    </dgm:pt>
    <dgm:pt modelId="{32FC8214-2718-4797-8352-4534CCB1986C}" type="sibTrans" cxnId="{053984F2-E55B-4D26-A052-49D721C5AFCD}">
      <dgm:prSet/>
      <dgm:spPr/>
      <dgm:t>
        <a:bodyPr/>
        <a:lstStyle/>
        <a:p>
          <a:endParaRPr lang="en-US"/>
        </a:p>
      </dgm:t>
    </dgm:pt>
    <dgm:pt modelId="{E0DFEF41-CD39-40E2-9AAD-15B498388CDA}">
      <dgm:prSet/>
      <dgm:spPr/>
      <dgm:t>
        <a:bodyPr/>
        <a:lstStyle/>
        <a:p>
          <a:pPr>
            <a:lnSpc>
              <a:spcPct val="100000"/>
            </a:lnSpc>
            <a:defRPr cap="all"/>
          </a:pPr>
          <a:r>
            <a:rPr lang="en-US"/>
            <a:t>Machine learning model development</a:t>
          </a:r>
        </a:p>
      </dgm:t>
    </dgm:pt>
    <dgm:pt modelId="{3153752F-6B41-4069-A761-D330BF6B0A0A}" type="parTrans" cxnId="{4F03D81A-F1E6-4377-8384-21CFE18785B5}">
      <dgm:prSet/>
      <dgm:spPr/>
      <dgm:t>
        <a:bodyPr/>
        <a:lstStyle/>
        <a:p>
          <a:endParaRPr lang="en-US"/>
        </a:p>
      </dgm:t>
    </dgm:pt>
    <dgm:pt modelId="{136101B3-3F71-4BC8-B355-99DDAA950BA2}" type="sibTrans" cxnId="{4F03D81A-F1E6-4377-8384-21CFE18785B5}">
      <dgm:prSet/>
      <dgm:spPr/>
      <dgm:t>
        <a:bodyPr/>
        <a:lstStyle/>
        <a:p>
          <a:endParaRPr lang="en-US"/>
        </a:p>
      </dgm:t>
    </dgm:pt>
    <dgm:pt modelId="{D63E948A-DA39-4F8F-9DCD-FE87FFE37A0B}" type="pres">
      <dgm:prSet presAssocID="{B8F40B89-10AD-4C70-B2F6-C20B13EFB4B3}" presName="root" presStyleCnt="0">
        <dgm:presLayoutVars>
          <dgm:dir/>
          <dgm:resizeHandles val="exact"/>
        </dgm:presLayoutVars>
      </dgm:prSet>
      <dgm:spPr/>
    </dgm:pt>
    <dgm:pt modelId="{F2BB4903-802D-4A4C-B5F6-EBBED0BA12C0}" type="pres">
      <dgm:prSet presAssocID="{83C95398-79D9-417A-88B8-A0EA84BB2B75}" presName="compNode" presStyleCnt="0"/>
      <dgm:spPr/>
    </dgm:pt>
    <dgm:pt modelId="{BF829DD3-F5EA-4CF6-B463-A8FA43E8B895}" type="pres">
      <dgm:prSet presAssocID="{83C95398-79D9-417A-88B8-A0EA84BB2B75}" presName="iconBgRect" presStyleLbl="bgShp" presStyleIdx="0" presStyleCnt="3"/>
      <dgm:spPr>
        <a:prstGeom prst="round2DiagRect">
          <a:avLst>
            <a:gd name="adj1" fmla="val 29727"/>
            <a:gd name="adj2" fmla="val 0"/>
          </a:avLst>
        </a:prstGeom>
      </dgm:spPr>
    </dgm:pt>
    <dgm:pt modelId="{1FFE9C55-87A8-47C5-B88B-C96FD8F50721}" type="pres">
      <dgm:prSet presAssocID="{83C95398-79D9-417A-88B8-A0EA84BB2B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35C8AA7C-028B-4DD1-9973-D0544BE5FDE5}" type="pres">
      <dgm:prSet presAssocID="{83C95398-79D9-417A-88B8-A0EA84BB2B75}" presName="spaceRect" presStyleCnt="0"/>
      <dgm:spPr/>
    </dgm:pt>
    <dgm:pt modelId="{D7B0595F-C53E-4257-9D94-D5B423EE38D4}" type="pres">
      <dgm:prSet presAssocID="{83C95398-79D9-417A-88B8-A0EA84BB2B75}" presName="textRect" presStyleLbl="revTx" presStyleIdx="0" presStyleCnt="3">
        <dgm:presLayoutVars>
          <dgm:chMax val="1"/>
          <dgm:chPref val="1"/>
        </dgm:presLayoutVars>
      </dgm:prSet>
      <dgm:spPr/>
    </dgm:pt>
    <dgm:pt modelId="{4A48C7F5-5A47-419A-83B6-D56B5CA9AA08}" type="pres">
      <dgm:prSet presAssocID="{D58D2DAC-4C2C-4E6F-B2D5-D75211234952}" presName="sibTrans" presStyleCnt="0"/>
      <dgm:spPr/>
    </dgm:pt>
    <dgm:pt modelId="{C947654F-58AA-4767-97B5-F716850679B8}" type="pres">
      <dgm:prSet presAssocID="{DEFBA8B7-56B1-494E-8BAA-8A723250AD26}" presName="compNode" presStyleCnt="0"/>
      <dgm:spPr/>
    </dgm:pt>
    <dgm:pt modelId="{4A97A994-B5B6-4FB6-AC52-0C66087C1CF5}" type="pres">
      <dgm:prSet presAssocID="{DEFBA8B7-56B1-494E-8BAA-8A723250AD26}" presName="iconBgRect" presStyleLbl="bgShp" presStyleIdx="1" presStyleCnt="3"/>
      <dgm:spPr>
        <a:prstGeom prst="round2DiagRect">
          <a:avLst>
            <a:gd name="adj1" fmla="val 29727"/>
            <a:gd name="adj2" fmla="val 0"/>
          </a:avLst>
        </a:prstGeom>
      </dgm:spPr>
    </dgm:pt>
    <dgm:pt modelId="{0771F890-4113-48CB-B244-159702F71E54}" type="pres">
      <dgm:prSet presAssocID="{DEFBA8B7-56B1-494E-8BAA-8A723250AD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Δάσκαλος"/>
        </a:ext>
      </dgm:extLst>
    </dgm:pt>
    <dgm:pt modelId="{17B84E07-655C-4D25-92BE-F3166785C4E1}" type="pres">
      <dgm:prSet presAssocID="{DEFBA8B7-56B1-494E-8BAA-8A723250AD26}" presName="spaceRect" presStyleCnt="0"/>
      <dgm:spPr/>
    </dgm:pt>
    <dgm:pt modelId="{94CBB939-EC5C-4F7E-BBA9-4AFC2D04C260}" type="pres">
      <dgm:prSet presAssocID="{DEFBA8B7-56B1-494E-8BAA-8A723250AD26}" presName="textRect" presStyleLbl="revTx" presStyleIdx="1" presStyleCnt="3">
        <dgm:presLayoutVars>
          <dgm:chMax val="1"/>
          <dgm:chPref val="1"/>
        </dgm:presLayoutVars>
      </dgm:prSet>
      <dgm:spPr/>
    </dgm:pt>
    <dgm:pt modelId="{0ADA4581-4160-4F73-BF58-A1880BEC700E}" type="pres">
      <dgm:prSet presAssocID="{32FC8214-2718-4797-8352-4534CCB1986C}" presName="sibTrans" presStyleCnt="0"/>
      <dgm:spPr/>
    </dgm:pt>
    <dgm:pt modelId="{80BABE5B-E7CA-4F50-B63D-CC5ED489CFA4}" type="pres">
      <dgm:prSet presAssocID="{E0DFEF41-CD39-40E2-9AAD-15B498388CDA}" presName="compNode" presStyleCnt="0"/>
      <dgm:spPr/>
    </dgm:pt>
    <dgm:pt modelId="{10D2AA27-F198-4729-990D-A1593154BA14}" type="pres">
      <dgm:prSet presAssocID="{E0DFEF41-CD39-40E2-9AAD-15B498388CDA}" presName="iconBgRect" presStyleLbl="bgShp" presStyleIdx="2" presStyleCnt="3"/>
      <dgm:spPr>
        <a:prstGeom prst="round2DiagRect">
          <a:avLst>
            <a:gd name="adj1" fmla="val 29727"/>
            <a:gd name="adj2" fmla="val 0"/>
          </a:avLst>
        </a:prstGeom>
      </dgm:spPr>
    </dgm:pt>
    <dgm:pt modelId="{0C4D0E54-90B8-4475-B0AC-B1F9EAFEB602}" type="pres">
      <dgm:prSet presAssocID="{E0DFEF41-CD39-40E2-9AAD-15B498388CD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4F6B1A74-87A6-4695-9F5E-767796E8F653}" type="pres">
      <dgm:prSet presAssocID="{E0DFEF41-CD39-40E2-9AAD-15B498388CDA}" presName="spaceRect" presStyleCnt="0"/>
      <dgm:spPr/>
    </dgm:pt>
    <dgm:pt modelId="{BF6E34FB-1F24-458D-ACF8-37F7AF17BBCF}" type="pres">
      <dgm:prSet presAssocID="{E0DFEF41-CD39-40E2-9AAD-15B498388CDA}" presName="textRect" presStyleLbl="revTx" presStyleIdx="2" presStyleCnt="3">
        <dgm:presLayoutVars>
          <dgm:chMax val="1"/>
          <dgm:chPref val="1"/>
        </dgm:presLayoutVars>
      </dgm:prSet>
      <dgm:spPr/>
    </dgm:pt>
  </dgm:ptLst>
  <dgm:cxnLst>
    <dgm:cxn modelId="{A443E402-F233-4EE7-8FB7-746F9910EFD0}" type="presOf" srcId="{B8F40B89-10AD-4C70-B2F6-C20B13EFB4B3}" destId="{D63E948A-DA39-4F8F-9DCD-FE87FFE37A0B}" srcOrd="0" destOrd="0" presId="urn:microsoft.com/office/officeart/2018/5/layout/IconLeafLabelList"/>
    <dgm:cxn modelId="{4F03D81A-F1E6-4377-8384-21CFE18785B5}" srcId="{B8F40B89-10AD-4C70-B2F6-C20B13EFB4B3}" destId="{E0DFEF41-CD39-40E2-9AAD-15B498388CDA}" srcOrd="2" destOrd="0" parTransId="{3153752F-6B41-4069-A761-D330BF6B0A0A}" sibTransId="{136101B3-3F71-4BC8-B355-99DDAA950BA2}"/>
    <dgm:cxn modelId="{6A90AB8C-3528-468E-803F-444CA32032EB}" type="presOf" srcId="{E0DFEF41-CD39-40E2-9AAD-15B498388CDA}" destId="{BF6E34FB-1F24-458D-ACF8-37F7AF17BBCF}" srcOrd="0" destOrd="0" presId="urn:microsoft.com/office/officeart/2018/5/layout/IconLeafLabelList"/>
    <dgm:cxn modelId="{E48F05B0-FD9D-4B6C-83E7-2626F343B548}" srcId="{B8F40B89-10AD-4C70-B2F6-C20B13EFB4B3}" destId="{83C95398-79D9-417A-88B8-A0EA84BB2B75}" srcOrd="0" destOrd="0" parTransId="{FA656E1A-2524-47DA-983D-FC9A815F3AF2}" sibTransId="{D58D2DAC-4C2C-4E6F-B2D5-D75211234952}"/>
    <dgm:cxn modelId="{73B89CB4-D09C-4259-8F60-1251974BE51E}" type="presOf" srcId="{DEFBA8B7-56B1-494E-8BAA-8A723250AD26}" destId="{94CBB939-EC5C-4F7E-BBA9-4AFC2D04C260}" srcOrd="0" destOrd="0" presId="urn:microsoft.com/office/officeart/2018/5/layout/IconLeafLabelList"/>
    <dgm:cxn modelId="{AE178AC8-A0BA-4590-BDC6-38EFC2066221}" type="presOf" srcId="{83C95398-79D9-417A-88B8-A0EA84BB2B75}" destId="{D7B0595F-C53E-4257-9D94-D5B423EE38D4}" srcOrd="0" destOrd="0" presId="urn:microsoft.com/office/officeart/2018/5/layout/IconLeafLabelList"/>
    <dgm:cxn modelId="{053984F2-E55B-4D26-A052-49D721C5AFCD}" srcId="{B8F40B89-10AD-4C70-B2F6-C20B13EFB4B3}" destId="{DEFBA8B7-56B1-494E-8BAA-8A723250AD26}" srcOrd="1" destOrd="0" parTransId="{84B42A3F-69F4-4074-9E7C-71316EB3A662}" sibTransId="{32FC8214-2718-4797-8352-4534CCB1986C}"/>
    <dgm:cxn modelId="{CB9E2ED3-D205-4D0D-B8F2-5C86CA284E02}" type="presParOf" srcId="{D63E948A-DA39-4F8F-9DCD-FE87FFE37A0B}" destId="{F2BB4903-802D-4A4C-B5F6-EBBED0BA12C0}" srcOrd="0" destOrd="0" presId="urn:microsoft.com/office/officeart/2018/5/layout/IconLeafLabelList"/>
    <dgm:cxn modelId="{174D035D-B87C-40EF-94C7-40C9C1C8E396}" type="presParOf" srcId="{F2BB4903-802D-4A4C-B5F6-EBBED0BA12C0}" destId="{BF829DD3-F5EA-4CF6-B463-A8FA43E8B895}" srcOrd="0" destOrd="0" presId="urn:microsoft.com/office/officeart/2018/5/layout/IconLeafLabelList"/>
    <dgm:cxn modelId="{BB0236CD-FEB3-45E0-9F77-E0CFA15E8206}" type="presParOf" srcId="{F2BB4903-802D-4A4C-B5F6-EBBED0BA12C0}" destId="{1FFE9C55-87A8-47C5-B88B-C96FD8F50721}" srcOrd="1" destOrd="0" presId="urn:microsoft.com/office/officeart/2018/5/layout/IconLeafLabelList"/>
    <dgm:cxn modelId="{F5E8B864-4839-4271-A69F-3B6F9279A93B}" type="presParOf" srcId="{F2BB4903-802D-4A4C-B5F6-EBBED0BA12C0}" destId="{35C8AA7C-028B-4DD1-9973-D0544BE5FDE5}" srcOrd="2" destOrd="0" presId="urn:microsoft.com/office/officeart/2018/5/layout/IconLeafLabelList"/>
    <dgm:cxn modelId="{41097218-8801-492B-A8B1-7CE00BB65C73}" type="presParOf" srcId="{F2BB4903-802D-4A4C-B5F6-EBBED0BA12C0}" destId="{D7B0595F-C53E-4257-9D94-D5B423EE38D4}" srcOrd="3" destOrd="0" presId="urn:microsoft.com/office/officeart/2018/5/layout/IconLeafLabelList"/>
    <dgm:cxn modelId="{7B2DC012-2D39-459E-A14B-A4CEDB8F0EA5}" type="presParOf" srcId="{D63E948A-DA39-4F8F-9DCD-FE87FFE37A0B}" destId="{4A48C7F5-5A47-419A-83B6-D56B5CA9AA08}" srcOrd="1" destOrd="0" presId="urn:microsoft.com/office/officeart/2018/5/layout/IconLeafLabelList"/>
    <dgm:cxn modelId="{297E1487-33E3-46F7-B6E9-B29AE3467B93}" type="presParOf" srcId="{D63E948A-DA39-4F8F-9DCD-FE87FFE37A0B}" destId="{C947654F-58AA-4767-97B5-F716850679B8}" srcOrd="2" destOrd="0" presId="urn:microsoft.com/office/officeart/2018/5/layout/IconLeafLabelList"/>
    <dgm:cxn modelId="{A1BA6F16-3977-45F1-9BF9-A26E01C18F4E}" type="presParOf" srcId="{C947654F-58AA-4767-97B5-F716850679B8}" destId="{4A97A994-B5B6-4FB6-AC52-0C66087C1CF5}" srcOrd="0" destOrd="0" presId="urn:microsoft.com/office/officeart/2018/5/layout/IconLeafLabelList"/>
    <dgm:cxn modelId="{0FB91197-84B4-44CF-80BE-42FB2E640347}" type="presParOf" srcId="{C947654F-58AA-4767-97B5-F716850679B8}" destId="{0771F890-4113-48CB-B244-159702F71E54}" srcOrd="1" destOrd="0" presId="urn:microsoft.com/office/officeart/2018/5/layout/IconLeafLabelList"/>
    <dgm:cxn modelId="{7EEC2FCA-5899-4BD6-A90A-6D8E703AF844}" type="presParOf" srcId="{C947654F-58AA-4767-97B5-F716850679B8}" destId="{17B84E07-655C-4D25-92BE-F3166785C4E1}" srcOrd="2" destOrd="0" presId="urn:microsoft.com/office/officeart/2018/5/layout/IconLeafLabelList"/>
    <dgm:cxn modelId="{C5FC662E-A3B0-4AA0-AF61-0953282F8AD3}" type="presParOf" srcId="{C947654F-58AA-4767-97B5-F716850679B8}" destId="{94CBB939-EC5C-4F7E-BBA9-4AFC2D04C260}" srcOrd="3" destOrd="0" presId="urn:microsoft.com/office/officeart/2018/5/layout/IconLeafLabelList"/>
    <dgm:cxn modelId="{8A6E6A2A-0623-4CAA-BBC6-478F1E41E364}" type="presParOf" srcId="{D63E948A-DA39-4F8F-9DCD-FE87FFE37A0B}" destId="{0ADA4581-4160-4F73-BF58-A1880BEC700E}" srcOrd="3" destOrd="0" presId="urn:microsoft.com/office/officeart/2018/5/layout/IconLeafLabelList"/>
    <dgm:cxn modelId="{C0848C88-D34C-4C19-A9CE-FD2A1B719E20}" type="presParOf" srcId="{D63E948A-DA39-4F8F-9DCD-FE87FFE37A0B}" destId="{80BABE5B-E7CA-4F50-B63D-CC5ED489CFA4}" srcOrd="4" destOrd="0" presId="urn:microsoft.com/office/officeart/2018/5/layout/IconLeafLabelList"/>
    <dgm:cxn modelId="{086D1F56-B4B8-46B6-AD3F-1C399B4C9C2A}" type="presParOf" srcId="{80BABE5B-E7CA-4F50-B63D-CC5ED489CFA4}" destId="{10D2AA27-F198-4729-990D-A1593154BA14}" srcOrd="0" destOrd="0" presId="urn:microsoft.com/office/officeart/2018/5/layout/IconLeafLabelList"/>
    <dgm:cxn modelId="{651F4E9C-A88E-4F35-B6C9-9B00785B1928}" type="presParOf" srcId="{80BABE5B-E7CA-4F50-B63D-CC5ED489CFA4}" destId="{0C4D0E54-90B8-4475-B0AC-B1F9EAFEB602}" srcOrd="1" destOrd="0" presId="urn:microsoft.com/office/officeart/2018/5/layout/IconLeafLabelList"/>
    <dgm:cxn modelId="{D2499B4F-C71D-4E78-86CB-B565D4A5123F}" type="presParOf" srcId="{80BABE5B-E7CA-4F50-B63D-CC5ED489CFA4}" destId="{4F6B1A74-87A6-4695-9F5E-767796E8F653}" srcOrd="2" destOrd="0" presId="urn:microsoft.com/office/officeart/2018/5/layout/IconLeafLabelList"/>
    <dgm:cxn modelId="{F94AB35E-59E6-48EF-A762-579E8930E9D0}" type="presParOf" srcId="{80BABE5B-E7CA-4F50-B63D-CC5ED489CFA4}" destId="{BF6E34FB-1F24-458D-ACF8-37F7AF17BBC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6D651E-B329-491C-9FFA-18B7F5537B1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4570204-DE86-4AE1-9006-5F2182F22E2F}">
      <dgm:prSet/>
      <dgm:spPr/>
      <dgm:t>
        <a:bodyPr/>
        <a:lstStyle/>
        <a:p>
          <a:pPr>
            <a:defRPr cap="all"/>
          </a:pPr>
          <a:r>
            <a:rPr lang="en-US"/>
            <a:t>Battlefield behaviour data</a:t>
          </a:r>
        </a:p>
      </dgm:t>
    </dgm:pt>
    <dgm:pt modelId="{B6826BBD-4ABE-4155-B9A6-B0934E4684B6}" type="parTrans" cxnId="{A532B3C5-B20C-439F-BEA9-41140C921776}">
      <dgm:prSet/>
      <dgm:spPr/>
      <dgm:t>
        <a:bodyPr/>
        <a:lstStyle/>
        <a:p>
          <a:endParaRPr lang="en-US"/>
        </a:p>
      </dgm:t>
    </dgm:pt>
    <dgm:pt modelId="{2F277430-EB93-4789-BA62-9684C3CF5542}" type="sibTrans" cxnId="{A532B3C5-B20C-439F-BEA9-41140C921776}">
      <dgm:prSet/>
      <dgm:spPr/>
      <dgm:t>
        <a:bodyPr/>
        <a:lstStyle/>
        <a:p>
          <a:endParaRPr lang="en-US"/>
        </a:p>
      </dgm:t>
    </dgm:pt>
    <dgm:pt modelId="{6E7B849B-1F39-479F-8DFF-EEC3C47CA51A}">
      <dgm:prSet/>
      <dgm:spPr/>
      <dgm:t>
        <a:bodyPr/>
        <a:lstStyle/>
        <a:p>
          <a:pPr>
            <a:defRPr cap="all"/>
          </a:pPr>
          <a:r>
            <a:rPr lang="en-US"/>
            <a:t>Experimentation on Battlefield Simulation Software</a:t>
          </a:r>
        </a:p>
      </dgm:t>
    </dgm:pt>
    <dgm:pt modelId="{4BA64C13-C877-4BFA-94A4-9C7346579936}" type="parTrans" cxnId="{5F4A14E6-D126-4F70-A209-BEB209A4ED87}">
      <dgm:prSet/>
      <dgm:spPr/>
      <dgm:t>
        <a:bodyPr/>
        <a:lstStyle/>
        <a:p>
          <a:endParaRPr lang="en-US"/>
        </a:p>
      </dgm:t>
    </dgm:pt>
    <dgm:pt modelId="{9F429963-DC7D-4FF6-87D8-632B1717A438}" type="sibTrans" cxnId="{5F4A14E6-D126-4F70-A209-BEB209A4ED87}">
      <dgm:prSet/>
      <dgm:spPr/>
      <dgm:t>
        <a:bodyPr/>
        <a:lstStyle/>
        <a:p>
          <a:endParaRPr lang="en-US"/>
        </a:p>
      </dgm:t>
    </dgm:pt>
    <dgm:pt modelId="{C7C7E38F-36D2-49D6-A4C7-EC04B15A5C76}">
      <dgm:prSet/>
      <dgm:spPr/>
      <dgm:t>
        <a:bodyPr/>
        <a:lstStyle/>
        <a:p>
          <a:pPr>
            <a:defRPr cap="all"/>
          </a:pPr>
          <a:r>
            <a:rPr lang="en-US"/>
            <a:t>Personel Training Assessment</a:t>
          </a:r>
        </a:p>
      </dgm:t>
    </dgm:pt>
    <dgm:pt modelId="{91A0600D-D105-4788-B595-FFA4F5B13827}" type="parTrans" cxnId="{6834712A-1DC1-4A74-AAA5-87049863D776}">
      <dgm:prSet/>
      <dgm:spPr/>
      <dgm:t>
        <a:bodyPr/>
        <a:lstStyle/>
        <a:p>
          <a:endParaRPr lang="en-US"/>
        </a:p>
      </dgm:t>
    </dgm:pt>
    <dgm:pt modelId="{0918A507-88A8-4B37-A47A-1AB7FB403CA9}" type="sibTrans" cxnId="{6834712A-1DC1-4A74-AAA5-87049863D776}">
      <dgm:prSet/>
      <dgm:spPr/>
      <dgm:t>
        <a:bodyPr/>
        <a:lstStyle/>
        <a:p>
          <a:endParaRPr lang="en-US"/>
        </a:p>
      </dgm:t>
    </dgm:pt>
    <dgm:pt modelId="{28D2CFEC-F81D-483D-93C5-A0A2EA71BCF8}">
      <dgm:prSet/>
      <dgm:spPr/>
      <dgm:t>
        <a:bodyPr/>
        <a:lstStyle/>
        <a:p>
          <a:pPr>
            <a:defRPr cap="all"/>
          </a:pPr>
          <a:r>
            <a:rPr lang="en-US"/>
            <a:t>Machine Learning Training</a:t>
          </a:r>
        </a:p>
      </dgm:t>
    </dgm:pt>
    <dgm:pt modelId="{9DBC0FD5-6C1B-48F2-A363-A38184CA9835}" type="parTrans" cxnId="{5152BAB2-92DE-4B64-B36B-3E069A853736}">
      <dgm:prSet/>
      <dgm:spPr/>
      <dgm:t>
        <a:bodyPr/>
        <a:lstStyle/>
        <a:p>
          <a:endParaRPr lang="en-US"/>
        </a:p>
      </dgm:t>
    </dgm:pt>
    <dgm:pt modelId="{5C102529-CADC-4C9E-8E56-AB20E80523C5}" type="sibTrans" cxnId="{5152BAB2-92DE-4B64-B36B-3E069A853736}">
      <dgm:prSet/>
      <dgm:spPr/>
      <dgm:t>
        <a:bodyPr/>
        <a:lstStyle/>
        <a:p>
          <a:endParaRPr lang="en-US"/>
        </a:p>
      </dgm:t>
    </dgm:pt>
    <dgm:pt modelId="{B7283FE4-2F99-435A-ACC6-9E3234ED1386}" type="pres">
      <dgm:prSet presAssocID="{906D651E-B329-491C-9FFA-18B7F5537B1B}" presName="root" presStyleCnt="0">
        <dgm:presLayoutVars>
          <dgm:dir/>
          <dgm:resizeHandles val="exact"/>
        </dgm:presLayoutVars>
      </dgm:prSet>
      <dgm:spPr/>
    </dgm:pt>
    <dgm:pt modelId="{413EB5DA-13E5-41AC-8C87-A40B22A4CDDD}" type="pres">
      <dgm:prSet presAssocID="{74570204-DE86-4AE1-9006-5F2182F22E2F}" presName="compNode" presStyleCnt="0"/>
      <dgm:spPr/>
    </dgm:pt>
    <dgm:pt modelId="{5BF4BA30-B9A9-4D73-BD60-13D5FE44963C}" type="pres">
      <dgm:prSet presAssocID="{74570204-DE86-4AE1-9006-5F2182F22E2F}" presName="iconBgRect" presStyleLbl="bgShp" presStyleIdx="0" presStyleCnt="4"/>
      <dgm:spPr>
        <a:prstGeom prst="round2DiagRect">
          <a:avLst>
            <a:gd name="adj1" fmla="val 29727"/>
            <a:gd name="adj2" fmla="val 0"/>
          </a:avLst>
        </a:prstGeom>
      </dgm:spPr>
    </dgm:pt>
    <dgm:pt modelId="{4DB37C45-BBAB-4063-A464-B099A2A69E35}" type="pres">
      <dgm:prSet presAssocID="{74570204-DE86-4AE1-9006-5F2182F22E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94589B5C-C86E-41D5-A112-0D3462E1AD79}" type="pres">
      <dgm:prSet presAssocID="{74570204-DE86-4AE1-9006-5F2182F22E2F}" presName="spaceRect" presStyleCnt="0"/>
      <dgm:spPr/>
    </dgm:pt>
    <dgm:pt modelId="{E1909B9B-1318-45D0-A903-159570434F75}" type="pres">
      <dgm:prSet presAssocID="{74570204-DE86-4AE1-9006-5F2182F22E2F}" presName="textRect" presStyleLbl="revTx" presStyleIdx="0" presStyleCnt="4">
        <dgm:presLayoutVars>
          <dgm:chMax val="1"/>
          <dgm:chPref val="1"/>
        </dgm:presLayoutVars>
      </dgm:prSet>
      <dgm:spPr/>
    </dgm:pt>
    <dgm:pt modelId="{2ADD36EE-19FD-4344-9EF4-60F5531BB821}" type="pres">
      <dgm:prSet presAssocID="{2F277430-EB93-4789-BA62-9684C3CF5542}" presName="sibTrans" presStyleCnt="0"/>
      <dgm:spPr/>
    </dgm:pt>
    <dgm:pt modelId="{C7F72D7B-BD7D-474C-BC0C-9D13A3694C30}" type="pres">
      <dgm:prSet presAssocID="{6E7B849B-1F39-479F-8DFF-EEC3C47CA51A}" presName="compNode" presStyleCnt="0"/>
      <dgm:spPr/>
    </dgm:pt>
    <dgm:pt modelId="{7BD7BFBB-0CAC-46DD-88C0-5D2166BCB403}" type="pres">
      <dgm:prSet presAssocID="{6E7B849B-1F39-479F-8DFF-EEC3C47CA51A}" presName="iconBgRect" presStyleLbl="bgShp" presStyleIdx="1" presStyleCnt="4"/>
      <dgm:spPr>
        <a:prstGeom prst="round2DiagRect">
          <a:avLst>
            <a:gd name="adj1" fmla="val 29727"/>
            <a:gd name="adj2" fmla="val 0"/>
          </a:avLst>
        </a:prstGeom>
      </dgm:spPr>
    </dgm:pt>
    <dgm:pt modelId="{0A2992B2-84B6-4A75-A9ED-B70D6DD7D896}" type="pres">
      <dgm:prSet presAssocID="{6E7B849B-1F39-479F-8DFF-EEC3C47CA5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Φιάλη"/>
        </a:ext>
      </dgm:extLst>
    </dgm:pt>
    <dgm:pt modelId="{B9006D7D-DDAF-4DCA-87A1-D5449180E243}" type="pres">
      <dgm:prSet presAssocID="{6E7B849B-1F39-479F-8DFF-EEC3C47CA51A}" presName="spaceRect" presStyleCnt="0"/>
      <dgm:spPr/>
    </dgm:pt>
    <dgm:pt modelId="{3FB9BFC4-AA2E-4FDB-82C0-2C5D6F9548B7}" type="pres">
      <dgm:prSet presAssocID="{6E7B849B-1F39-479F-8DFF-EEC3C47CA51A}" presName="textRect" presStyleLbl="revTx" presStyleIdx="1" presStyleCnt="4">
        <dgm:presLayoutVars>
          <dgm:chMax val="1"/>
          <dgm:chPref val="1"/>
        </dgm:presLayoutVars>
      </dgm:prSet>
      <dgm:spPr/>
    </dgm:pt>
    <dgm:pt modelId="{E1AF7A2E-01BC-4245-B8B8-B7B4A80501E9}" type="pres">
      <dgm:prSet presAssocID="{9F429963-DC7D-4FF6-87D8-632B1717A438}" presName="sibTrans" presStyleCnt="0"/>
      <dgm:spPr/>
    </dgm:pt>
    <dgm:pt modelId="{9BE4C01E-D503-49E5-8883-CAA172007E9B}" type="pres">
      <dgm:prSet presAssocID="{C7C7E38F-36D2-49D6-A4C7-EC04B15A5C76}" presName="compNode" presStyleCnt="0"/>
      <dgm:spPr/>
    </dgm:pt>
    <dgm:pt modelId="{DC950CA4-121B-4D1E-83D9-29C3692B52F7}" type="pres">
      <dgm:prSet presAssocID="{C7C7E38F-36D2-49D6-A4C7-EC04B15A5C76}" presName="iconBgRect" presStyleLbl="bgShp" presStyleIdx="2" presStyleCnt="4"/>
      <dgm:spPr>
        <a:prstGeom prst="round2DiagRect">
          <a:avLst>
            <a:gd name="adj1" fmla="val 29727"/>
            <a:gd name="adj2" fmla="val 0"/>
          </a:avLst>
        </a:prstGeom>
      </dgm:spPr>
    </dgm:pt>
    <dgm:pt modelId="{883F320A-2F41-4F1D-BEF1-62D17FC01EAE}" type="pres">
      <dgm:prSet presAssocID="{C7C7E38F-36D2-49D6-A4C7-EC04B15A5C7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Σημάδι ελέγχου"/>
        </a:ext>
      </dgm:extLst>
    </dgm:pt>
    <dgm:pt modelId="{BA414DD7-93F9-451C-87D9-3CB516F4819B}" type="pres">
      <dgm:prSet presAssocID="{C7C7E38F-36D2-49D6-A4C7-EC04B15A5C76}" presName="spaceRect" presStyleCnt="0"/>
      <dgm:spPr/>
    </dgm:pt>
    <dgm:pt modelId="{2759BDEA-8365-4BFE-B0A0-83309C8F6ACC}" type="pres">
      <dgm:prSet presAssocID="{C7C7E38F-36D2-49D6-A4C7-EC04B15A5C76}" presName="textRect" presStyleLbl="revTx" presStyleIdx="2" presStyleCnt="4">
        <dgm:presLayoutVars>
          <dgm:chMax val="1"/>
          <dgm:chPref val="1"/>
        </dgm:presLayoutVars>
      </dgm:prSet>
      <dgm:spPr/>
    </dgm:pt>
    <dgm:pt modelId="{623E6DB8-BF72-4470-8B77-E1E3112D5195}" type="pres">
      <dgm:prSet presAssocID="{0918A507-88A8-4B37-A47A-1AB7FB403CA9}" presName="sibTrans" presStyleCnt="0"/>
      <dgm:spPr/>
    </dgm:pt>
    <dgm:pt modelId="{B00A0DB8-CBF6-4601-B921-371ED48025CB}" type="pres">
      <dgm:prSet presAssocID="{28D2CFEC-F81D-483D-93C5-A0A2EA71BCF8}" presName="compNode" presStyleCnt="0"/>
      <dgm:spPr/>
    </dgm:pt>
    <dgm:pt modelId="{A6A80DA3-2DCD-4DF0-82B7-87B23B1012B1}" type="pres">
      <dgm:prSet presAssocID="{28D2CFEC-F81D-483D-93C5-A0A2EA71BCF8}" presName="iconBgRect" presStyleLbl="bgShp" presStyleIdx="3" presStyleCnt="4"/>
      <dgm:spPr>
        <a:prstGeom prst="round2DiagRect">
          <a:avLst>
            <a:gd name="adj1" fmla="val 29727"/>
            <a:gd name="adj2" fmla="val 0"/>
          </a:avLst>
        </a:prstGeom>
      </dgm:spPr>
    </dgm:pt>
    <dgm:pt modelId="{6885199F-53E6-43DB-AF9F-B606A27AED8E}" type="pres">
      <dgm:prSet presAssocID="{28D2CFEC-F81D-483D-93C5-A0A2EA71BCF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B18ABFCA-1C25-4F7D-844A-B912B4830DEB}" type="pres">
      <dgm:prSet presAssocID="{28D2CFEC-F81D-483D-93C5-A0A2EA71BCF8}" presName="spaceRect" presStyleCnt="0"/>
      <dgm:spPr/>
    </dgm:pt>
    <dgm:pt modelId="{6BBB05BA-F7F0-4680-B856-5531CA63450D}" type="pres">
      <dgm:prSet presAssocID="{28D2CFEC-F81D-483D-93C5-A0A2EA71BCF8}" presName="textRect" presStyleLbl="revTx" presStyleIdx="3" presStyleCnt="4">
        <dgm:presLayoutVars>
          <dgm:chMax val="1"/>
          <dgm:chPref val="1"/>
        </dgm:presLayoutVars>
      </dgm:prSet>
      <dgm:spPr/>
    </dgm:pt>
  </dgm:ptLst>
  <dgm:cxnLst>
    <dgm:cxn modelId="{479F7709-1193-4DA8-8103-80E33BC55671}" type="presOf" srcId="{74570204-DE86-4AE1-9006-5F2182F22E2F}" destId="{E1909B9B-1318-45D0-A903-159570434F75}" srcOrd="0" destOrd="0" presId="urn:microsoft.com/office/officeart/2018/5/layout/IconLeafLabelList"/>
    <dgm:cxn modelId="{6834712A-1DC1-4A74-AAA5-87049863D776}" srcId="{906D651E-B329-491C-9FFA-18B7F5537B1B}" destId="{C7C7E38F-36D2-49D6-A4C7-EC04B15A5C76}" srcOrd="2" destOrd="0" parTransId="{91A0600D-D105-4788-B595-FFA4F5B13827}" sibTransId="{0918A507-88A8-4B37-A47A-1AB7FB403CA9}"/>
    <dgm:cxn modelId="{E527A273-4CE6-4456-8524-8E63B705C4BF}" type="presOf" srcId="{28D2CFEC-F81D-483D-93C5-A0A2EA71BCF8}" destId="{6BBB05BA-F7F0-4680-B856-5531CA63450D}" srcOrd="0" destOrd="0" presId="urn:microsoft.com/office/officeart/2018/5/layout/IconLeafLabelList"/>
    <dgm:cxn modelId="{6AD0D977-A7A5-49FF-B242-D3CA2C4FC785}" type="presOf" srcId="{C7C7E38F-36D2-49D6-A4C7-EC04B15A5C76}" destId="{2759BDEA-8365-4BFE-B0A0-83309C8F6ACC}" srcOrd="0" destOrd="0" presId="urn:microsoft.com/office/officeart/2018/5/layout/IconLeafLabelList"/>
    <dgm:cxn modelId="{5152BAB2-92DE-4B64-B36B-3E069A853736}" srcId="{906D651E-B329-491C-9FFA-18B7F5537B1B}" destId="{28D2CFEC-F81D-483D-93C5-A0A2EA71BCF8}" srcOrd="3" destOrd="0" parTransId="{9DBC0FD5-6C1B-48F2-A363-A38184CA9835}" sibTransId="{5C102529-CADC-4C9E-8E56-AB20E80523C5}"/>
    <dgm:cxn modelId="{A532B3C5-B20C-439F-BEA9-41140C921776}" srcId="{906D651E-B329-491C-9FFA-18B7F5537B1B}" destId="{74570204-DE86-4AE1-9006-5F2182F22E2F}" srcOrd="0" destOrd="0" parTransId="{B6826BBD-4ABE-4155-B9A6-B0934E4684B6}" sibTransId="{2F277430-EB93-4789-BA62-9684C3CF5542}"/>
    <dgm:cxn modelId="{29748AD4-864E-4E16-8931-603DCE3304E3}" type="presOf" srcId="{906D651E-B329-491C-9FFA-18B7F5537B1B}" destId="{B7283FE4-2F99-435A-ACC6-9E3234ED1386}" srcOrd="0" destOrd="0" presId="urn:microsoft.com/office/officeart/2018/5/layout/IconLeafLabelList"/>
    <dgm:cxn modelId="{0B3517DA-8772-4692-94AC-508F8ADEA672}" type="presOf" srcId="{6E7B849B-1F39-479F-8DFF-EEC3C47CA51A}" destId="{3FB9BFC4-AA2E-4FDB-82C0-2C5D6F9548B7}" srcOrd="0" destOrd="0" presId="urn:microsoft.com/office/officeart/2018/5/layout/IconLeafLabelList"/>
    <dgm:cxn modelId="{5F4A14E6-D126-4F70-A209-BEB209A4ED87}" srcId="{906D651E-B329-491C-9FFA-18B7F5537B1B}" destId="{6E7B849B-1F39-479F-8DFF-EEC3C47CA51A}" srcOrd="1" destOrd="0" parTransId="{4BA64C13-C877-4BFA-94A4-9C7346579936}" sibTransId="{9F429963-DC7D-4FF6-87D8-632B1717A438}"/>
    <dgm:cxn modelId="{822D103B-4211-4B79-8F98-134ADD1FF15D}" type="presParOf" srcId="{B7283FE4-2F99-435A-ACC6-9E3234ED1386}" destId="{413EB5DA-13E5-41AC-8C87-A40B22A4CDDD}" srcOrd="0" destOrd="0" presId="urn:microsoft.com/office/officeart/2018/5/layout/IconLeafLabelList"/>
    <dgm:cxn modelId="{FB31FD33-CBF8-4B8E-B5AD-4F29C8095725}" type="presParOf" srcId="{413EB5DA-13E5-41AC-8C87-A40B22A4CDDD}" destId="{5BF4BA30-B9A9-4D73-BD60-13D5FE44963C}" srcOrd="0" destOrd="0" presId="urn:microsoft.com/office/officeart/2018/5/layout/IconLeafLabelList"/>
    <dgm:cxn modelId="{633DCBDE-39B8-406C-9820-08039191264F}" type="presParOf" srcId="{413EB5DA-13E5-41AC-8C87-A40B22A4CDDD}" destId="{4DB37C45-BBAB-4063-A464-B099A2A69E35}" srcOrd="1" destOrd="0" presId="urn:microsoft.com/office/officeart/2018/5/layout/IconLeafLabelList"/>
    <dgm:cxn modelId="{C7900D28-7E37-4050-9943-AB8527F726BB}" type="presParOf" srcId="{413EB5DA-13E5-41AC-8C87-A40B22A4CDDD}" destId="{94589B5C-C86E-41D5-A112-0D3462E1AD79}" srcOrd="2" destOrd="0" presId="urn:microsoft.com/office/officeart/2018/5/layout/IconLeafLabelList"/>
    <dgm:cxn modelId="{45EF81D3-A60E-4B01-97F9-4C160CFE72B0}" type="presParOf" srcId="{413EB5DA-13E5-41AC-8C87-A40B22A4CDDD}" destId="{E1909B9B-1318-45D0-A903-159570434F75}" srcOrd="3" destOrd="0" presId="urn:microsoft.com/office/officeart/2018/5/layout/IconLeafLabelList"/>
    <dgm:cxn modelId="{8EE59E02-0D10-4C02-8BB2-319553A9B056}" type="presParOf" srcId="{B7283FE4-2F99-435A-ACC6-9E3234ED1386}" destId="{2ADD36EE-19FD-4344-9EF4-60F5531BB821}" srcOrd="1" destOrd="0" presId="urn:microsoft.com/office/officeart/2018/5/layout/IconLeafLabelList"/>
    <dgm:cxn modelId="{B0EA6C2F-1980-4ACD-8418-B2A953A361A6}" type="presParOf" srcId="{B7283FE4-2F99-435A-ACC6-9E3234ED1386}" destId="{C7F72D7B-BD7D-474C-BC0C-9D13A3694C30}" srcOrd="2" destOrd="0" presId="urn:microsoft.com/office/officeart/2018/5/layout/IconLeafLabelList"/>
    <dgm:cxn modelId="{0D6CEDB7-8717-4B17-9475-DE7922A2BB24}" type="presParOf" srcId="{C7F72D7B-BD7D-474C-BC0C-9D13A3694C30}" destId="{7BD7BFBB-0CAC-46DD-88C0-5D2166BCB403}" srcOrd="0" destOrd="0" presId="urn:microsoft.com/office/officeart/2018/5/layout/IconLeafLabelList"/>
    <dgm:cxn modelId="{C2B8E279-02A8-47D8-AF9C-F58E2A0B9E42}" type="presParOf" srcId="{C7F72D7B-BD7D-474C-BC0C-9D13A3694C30}" destId="{0A2992B2-84B6-4A75-A9ED-B70D6DD7D896}" srcOrd="1" destOrd="0" presId="urn:microsoft.com/office/officeart/2018/5/layout/IconLeafLabelList"/>
    <dgm:cxn modelId="{57A49B3B-56BD-4672-B82A-9529F0704293}" type="presParOf" srcId="{C7F72D7B-BD7D-474C-BC0C-9D13A3694C30}" destId="{B9006D7D-DDAF-4DCA-87A1-D5449180E243}" srcOrd="2" destOrd="0" presId="urn:microsoft.com/office/officeart/2018/5/layout/IconLeafLabelList"/>
    <dgm:cxn modelId="{E35D4A2D-7418-441E-9C48-BA34D605E98F}" type="presParOf" srcId="{C7F72D7B-BD7D-474C-BC0C-9D13A3694C30}" destId="{3FB9BFC4-AA2E-4FDB-82C0-2C5D6F9548B7}" srcOrd="3" destOrd="0" presId="urn:microsoft.com/office/officeart/2018/5/layout/IconLeafLabelList"/>
    <dgm:cxn modelId="{B3B2DC69-9CF7-4817-93D2-224845B06DFC}" type="presParOf" srcId="{B7283FE4-2F99-435A-ACC6-9E3234ED1386}" destId="{E1AF7A2E-01BC-4245-B8B8-B7B4A80501E9}" srcOrd="3" destOrd="0" presId="urn:microsoft.com/office/officeart/2018/5/layout/IconLeafLabelList"/>
    <dgm:cxn modelId="{92F855A6-515F-4355-B23C-C651CD3FF719}" type="presParOf" srcId="{B7283FE4-2F99-435A-ACC6-9E3234ED1386}" destId="{9BE4C01E-D503-49E5-8883-CAA172007E9B}" srcOrd="4" destOrd="0" presId="urn:microsoft.com/office/officeart/2018/5/layout/IconLeafLabelList"/>
    <dgm:cxn modelId="{A222AEE1-79D2-48FD-B1FC-2E4CB1D52319}" type="presParOf" srcId="{9BE4C01E-D503-49E5-8883-CAA172007E9B}" destId="{DC950CA4-121B-4D1E-83D9-29C3692B52F7}" srcOrd="0" destOrd="0" presId="urn:microsoft.com/office/officeart/2018/5/layout/IconLeafLabelList"/>
    <dgm:cxn modelId="{8BE5F6B3-953F-455F-9C89-F368A53050F1}" type="presParOf" srcId="{9BE4C01E-D503-49E5-8883-CAA172007E9B}" destId="{883F320A-2F41-4F1D-BEF1-62D17FC01EAE}" srcOrd="1" destOrd="0" presId="urn:microsoft.com/office/officeart/2018/5/layout/IconLeafLabelList"/>
    <dgm:cxn modelId="{B98BA8B5-5B71-4262-9829-DE1DA851E413}" type="presParOf" srcId="{9BE4C01E-D503-49E5-8883-CAA172007E9B}" destId="{BA414DD7-93F9-451C-87D9-3CB516F4819B}" srcOrd="2" destOrd="0" presId="urn:microsoft.com/office/officeart/2018/5/layout/IconLeafLabelList"/>
    <dgm:cxn modelId="{4F61F68E-8E3D-47A5-A9EC-89F1252C5FCB}" type="presParOf" srcId="{9BE4C01E-D503-49E5-8883-CAA172007E9B}" destId="{2759BDEA-8365-4BFE-B0A0-83309C8F6ACC}" srcOrd="3" destOrd="0" presId="urn:microsoft.com/office/officeart/2018/5/layout/IconLeafLabelList"/>
    <dgm:cxn modelId="{5E282FFB-EA08-40BC-8B1D-D2D48644C433}" type="presParOf" srcId="{B7283FE4-2F99-435A-ACC6-9E3234ED1386}" destId="{623E6DB8-BF72-4470-8B77-E1E3112D5195}" srcOrd="5" destOrd="0" presId="urn:microsoft.com/office/officeart/2018/5/layout/IconLeafLabelList"/>
    <dgm:cxn modelId="{5D040615-5FD7-4ACB-9FE5-8F174143DE51}" type="presParOf" srcId="{B7283FE4-2F99-435A-ACC6-9E3234ED1386}" destId="{B00A0DB8-CBF6-4601-B921-371ED48025CB}" srcOrd="6" destOrd="0" presId="urn:microsoft.com/office/officeart/2018/5/layout/IconLeafLabelList"/>
    <dgm:cxn modelId="{6CF3349F-9211-4051-833F-40055628E254}" type="presParOf" srcId="{B00A0DB8-CBF6-4601-B921-371ED48025CB}" destId="{A6A80DA3-2DCD-4DF0-82B7-87B23B1012B1}" srcOrd="0" destOrd="0" presId="urn:microsoft.com/office/officeart/2018/5/layout/IconLeafLabelList"/>
    <dgm:cxn modelId="{9147F86B-2862-453E-A2CE-11C885298B9C}" type="presParOf" srcId="{B00A0DB8-CBF6-4601-B921-371ED48025CB}" destId="{6885199F-53E6-43DB-AF9F-B606A27AED8E}" srcOrd="1" destOrd="0" presId="urn:microsoft.com/office/officeart/2018/5/layout/IconLeafLabelList"/>
    <dgm:cxn modelId="{AD3E38BF-B9F5-4083-8030-E175977B72CB}" type="presParOf" srcId="{B00A0DB8-CBF6-4601-B921-371ED48025CB}" destId="{B18ABFCA-1C25-4F7D-844A-B912B4830DEB}" srcOrd="2" destOrd="0" presId="urn:microsoft.com/office/officeart/2018/5/layout/IconLeafLabelList"/>
    <dgm:cxn modelId="{F667ED16-C820-4E76-ADC2-84486D32CB0D}" type="presParOf" srcId="{B00A0DB8-CBF6-4601-B921-371ED48025CB}" destId="{6BBB05BA-F7F0-4680-B856-5531CA63450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29DD3-F5EA-4CF6-B463-A8FA43E8B895}">
      <dsp:nvSpPr>
        <dsp:cNvPr id="0" name=""/>
        <dsp:cNvSpPr/>
      </dsp:nvSpPr>
      <dsp:spPr>
        <a:xfrm>
          <a:off x="647429" y="230579"/>
          <a:ext cx="1818562" cy="1818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E9C55-87A8-47C5-B88B-C96FD8F50721}">
      <dsp:nvSpPr>
        <dsp:cNvPr id="0" name=""/>
        <dsp:cNvSpPr/>
      </dsp:nvSpPr>
      <dsp:spPr>
        <a:xfrm>
          <a:off x="1034992" y="61814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B0595F-C53E-4257-9D94-D5B423EE38D4}">
      <dsp:nvSpPr>
        <dsp:cNvPr id="0" name=""/>
        <dsp:cNvSpPr/>
      </dsp:nvSpPr>
      <dsp:spPr>
        <a:xfrm>
          <a:off x="66086"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Data driven simulations</a:t>
          </a:r>
        </a:p>
      </dsp:txBody>
      <dsp:txXfrm>
        <a:off x="66086" y="2615580"/>
        <a:ext cx="2981250" cy="720000"/>
      </dsp:txXfrm>
    </dsp:sp>
    <dsp:sp modelId="{4A97A994-B5B6-4FB6-AC52-0C66087C1CF5}">
      <dsp:nvSpPr>
        <dsp:cNvPr id="0" name=""/>
        <dsp:cNvSpPr/>
      </dsp:nvSpPr>
      <dsp:spPr>
        <a:xfrm>
          <a:off x="4150398" y="230579"/>
          <a:ext cx="1818562" cy="1818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1F890-4113-48CB-B244-159702F71E54}">
      <dsp:nvSpPr>
        <dsp:cNvPr id="0" name=""/>
        <dsp:cNvSpPr/>
      </dsp:nvSpPr>
      <dsp:spPr>
        <a:xfrm>
          <a:off x="4537961" y="61814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CBB939-EC5C-4F7E-BBA9-4AFC2D04C260}">
      <dsp:nvSpPr>
        <dsp:cNvPr id="0" name=""/>
        <dsp:cNvSpPr/>
      </dsp:nvSpPr>
      <dsp:spPr>
        <a:xfrm>
          <a:off x="3569054"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Personel training</a:t>
          </a:r>
        </a:p>
      </dsp:txBody>
      <dsp:txXfrm>
        <a:off x="3569054" y="2615580"/>
        <a:ext cx="2981250" cy="720000"/>
      </dsp:txXfrm>
    </dsp:sp>
    <dsp:sp modelId="{10D2AA27-F198-4729-990D-A1593154BA14}">
      <dsp:nvSpPr>
        <dsp:cNvPr id="0" name=""/>
        <dsp:cNvSpPr/>
      </dsp:nvSpPr>
      <dsp:spPr>
        <a:xfrm>
          <a:off x="7653367" y="230579"/>
          <a:ext cx="1818562" cy="181856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4D0E54-90B8-4475-B0AC-B1F9EAFEB602}">
      <dsp:nvSpPr>
        <dsp:cNvPr id="0" name=""/>
        <dsp:cNvSpPr/>
      </dsp:nvSpPr>
      <dsp:spPr>
        <a:xfrm>
          <a:off x="8040930" y="61814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6E34FB-1F24-458D-ACF8-37F7AF17BBCF}">
      <dsp:nvSpPr>
        <dsp:cNvPr id="0" name=""/>
        <dsp:cNvSpPr/>
      </dsp:nvSpPr>
      <dsp:spPr>
        <a:xfrm>
          <a:off x="7072023" y="261558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Machine learning model development</a:t>
          </a:r>
        </a:p>
      </dsp:txBody>
      <dsp:txXfrm>
        <a:off x="7072023" y="261558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4BA30-B9A9-4D73-BD60-13D5FE44963C}">
      <dsp:nvSpPr>
        <dsp:cNvPr id="0" name=""/>
        <dsp:cNvSpPr/>
      </dsp:nvSpPr>
      <dsp:spPr>
        <a:xfrm>
          <a:off x="849772" y="981726"/>
          <a:ext cx="1258737" cy="12587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37C45-BBAB-4063-A464-B099A2A69E35}">
      <dsp:nvSpPr>
        <dsp:cNvPr id="0" name=""/>
        <dsp:cNvSpPr/>
      </dsp:nvSpPr>
      <dsp:spPr>
        <a:xfrm>
          <a:off x="1118028" y="1249981"/>
          <a:ext cx="722226" cy="72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909B9B-1318-45D0-A903-159570434F75}">
      <dsp:nvSpPr>
        <dsp:cNvPr id="0" name=""/>
        <dsp:cNvSpPr/>
      </dsp:nvSpPr>
      <dsp:spPr>
        <a:xfrm>
          <a:off x="447389"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Battlefield behaviour data</a:t>
          </a:r>
        </a:p>
      </dsp:txBody>
      <dsp:txXfrm>
        <a:off x="447389" y="2632529"/>
        <a:ext cx="2063504" cy="720000"/>
      </dsp:txXfrm>
    </dsp:sp>
    <dsp:sp modelId="{7BD7BFBB-0CAC-46DD-88C0-5D2166BCB403}">
      <dsp:nvSpPr>
        <dsp:cNvPr id="0" name=""/>
        <dsp:cNvSpPr/>
      </dsp:nvSpPr>
      <dsp:spPr>
        <a:xfrm>
          <a:off x="3274390" y="981726"/>
          <a:ext cx="1258737" cy="12587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2992B2-84B6-4A75-A9ED-B70D6DD7D896}">
      <dsp:nvSpPr>
        <dsp:cNvPr id="0" name=""/>
        <dsp:cNvSpPr/>
      </dsp:nvSpPr>
      <dsp:spPr>
        <a:xfrm>
          <a:off x="3542646" y="1249981"/>
          <a:ext cx="722226" cy="72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9BFC4-AA2E-4FDB-82C0-2C5D6F9548B7}">
      <dsp:nvSpPr>
        <dsp:cNvPr id="0" name=""/>
        <dsp:cNvSpPr/>
      </dsp:nvSpPr>
      <dsp:spPr>
        <a:xfrm>
          <a:off x="2872007"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Experimentation on Battlefield Simulation Software</a:t>
          </a:r>
        </a:p>
      </dsp:txBody>
      <dsp:txXfrm>
        <a:off x="2872007" y="2632529"/>
        <a:ext cx="2063504" cy="720000"/>
      </dsp:txXfrm>
    </dsp:sp>
    <dsp:sp modelId="{DC950CA4-121B-4D1E-83D9-29C3692B52F7}">
      <dsp:nvSpPr>
        <dsp:cNvPr id="0" name=""/>
        <dsp:cNvSpPr/>
      </dsp:nvSpPr>
      <dsp:spPr>
        <a:xfrm>
          <a:off x="5699007" y="981726"/>
          <a:ext cx="1258737" cy="12587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F320A-2F41-4F1D-BEF1-62D17FC01EAE}">
      <dsp:nvSpPr>
        <dsp:cNvPr id="0" name=""/>
        <dsp:cNvSpPr/>
      </dsp:nvSpPr>
      <dsp:spPr>
        <a:xfrm>
          <a:off x="5967263" y="1249981"/>
          <a:ext cx="722226" cy="722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59BDEA-8365-4BFE-B0A0-83309C8F6ACC}">
      <dsp:nvSpPr>
        <dsp:cNvPr id="0" name=""/>
        <dsp:cNvSpPr/>
      </dsp:nvSpPr>
      <dsp:spPr>
        <a:xfrm>
          <a:off x="5296624"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Personel Training Assessment</a:t>
          </a:r>
        </a:p>
      </dsp:txBody>
      <dsp:txXfrm>
        <a:off x="5296624" y="2632529"/>
        <a:ext cx="2063504" cy="720000"/>
      </dsp:txXfrm>
    </dsp:sp>
    <dsp:sp modelId="{A6A80DA3-2DCD-4DF0-82B7-87B23B1012B1}">
      <dsp:nvSpPr>
        <dsp:cNvPr id="0" name=""/>
        <dsp:cNvSpPr/>
      </dsp:nvSpPr>
      <dsp:spPr>
        <a:xfrm>
          <a:off x="8123625" y="981726"/>
          <a:ext cx="1258737" cy="125873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5199F-53E6-43DB-AF9F-B606A27AED8E}">
      <dsp:nvSpPr>
        <dsp:cNvPr id="0" name=""/>
        <dsp:cNvSpPr/>
      </dsp:nvSpPr>
      <dsp:spPr>
        <a:xfrm>
          <a:off x="8391880" y="1249981"/>
          <a:ext cx="722226" cy="7222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BB05BA-F7F0-4680-B856-5531CA63450D}">
      <dsp:nvSpPr>
        <dsp:cNvPr id="0" name=""/>
        <dsp:cNvSpPr/>
      </dsp:nvSpPr>
      <dsp:spPr>
        <a:xfrm>
          <a:off x="7721242"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Machine Learning Training</a:t>
          </a:r>
        </a:p>
      </dsp:txBody>
      <dsp:txXfrm>
        <a:off x="7721242" y="2632529"/>
        <a:ext cx="2063504"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42117-4CAE-4DAB-938E-46A093EA978B}" type="datetimeFigureOut">
              <a:rPr lang="el-GR" smtClean="0"/>
              <a:t>3/5/2025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160D2-EE64-42CC-8138-E2A31448407B}" type="slidenum">
              <a:rPr lang="el-GR" smtClean="0"/>
              <a:t>‹#›</a:t>
            </a:fld>
            <a:endParaRPr lang="el-GR"/>
          </a:p>
        </p:txBody>
      </p:sp>
    </p:spTree>
    <p:extLst>
      <p:ext uri="{BB962C8B-B14F-4D97-AF65-F5344CB8AC3E}">
        <p14:creationId xmlns:p14="http://schemas.microsoft.com/office/powerpoint/2010/main" val="4255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dirty="0"/>
              <a:t>Greetings everyone, my name is Michalis Kefalakis. I am a PhD candidate in Digital Twins, Wargames and Earth Observation Strategies in the Hellenic Army Academy.</a:t>
            </a:r>
            <a:br>
              <a:rPr lang="en-GB" dirty="0"/>
            </a:br>
            <a:r>
              <a:rPr lang="en-GB" dirty="0"/>
              <a:t>I am also an Earth Observation Technical Assistant for </a:t>
            </a:r>
            <a:r>
              <a:rPr lang="en-GB" dirty="0" err="1"/>
              <a:t>Planetek</a:t>
            </a:r>
            <a:r>
              <a:rPr lang="en-GB" dirty="0"/>
              <a:t> Hellas.</a:t>
            </a:r>
          </a:p>
          <a:p>
            <a:r>
              <a:rPr lang="en-GB" dirty="0"/>
              <a:t>First of all I would like to thank the TMAF academy for the organization, the invitation and personally Colonel Moser for his availability for assistance.</a:t>
            </a:r>
          </a:p>
          <a:p>
            <a:r>
              <a:rPr lang="en-GB" dirty="0"/>
              <a:t>This presentation </a:t>
            </a:r>
            <a:r>
              <a:rPr lang="en-US" dirty="0"/>
              <a:t>“ Enhancing Battlefield Observation With Imitation Learning And Digital Twin-Based Model Training was coauthored with, </a:t>
            </a:r>
            <a:br>
              <a:rPr lang="en-US" dirty="0"/>
            </a:br>
            <a:r>
              <a:rPr lang="en-US" dirty="0"/>
              <a:t>Dr. Nikolaos Karadimas, Associate Professor of the department of Military Sciences in the Hellenic Army Academy.</a:t>
            </a:r>
            <a:br>
              <a:rPr lang="en-US" dirty="0"/>
            </a:br>
            <a:r>
              <a:rPr lang="en-US" dirty="0"/>
              <a:t>So lets begin.</a:t>
            </a: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1</a:t>
            </a:fld>
            <a:endParaRPr lang="el-GR"/>
          </a:p>
        </p:txBody>
      </p:sp>
    </p:spTree>
    <p:extLst>
      <p:ext uri="{BB962C8B-B14F-4D97-AF65-F5344CB8AC3E}">
        <p14:creationId xmlns:p14="http://schemas.microsoft.com/office/powerpoint/2010/main" val="250737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The suitability products that were calculated from the previously aforementioned layers of information,</a:t>
            </a:r>
          </a:p>
          <a:p>
            <a:r>
              <a:rPr lang="en-US" sz="1800" dirty="0">
                <a:solidFill>
                  <a:srgbClr val="000000"/>
                </a:solidFill>
                <a:effectLst/>
                <a:latin typeface="Calibri" panose="020F0502020204030204" pitchFamily="34" charset="0"/>
                <a:ea typeface="Calibri" panose="020F0502020204030204" pitchFamily="34" charset="0"/>
              </a:rPr>
              <a:t>Is movement permeability and cover suitability.</a:t>
            </a:r>
          </a:p>
          <a:p>
            <a:r>
              <a:rPr lang="en-US" sz="1800" dirty="0">
                <a:solidFill>
                  <a:srgbClr val="000000"/>
                </a:solidFill>
                <a:effectLst/>
                <a:latin typeface="Calibri" panose="020F0502020204030204" pitchFamily="34" charset="0"/>
                <a:ea typeface="Calibri" panose="020F0502020204030204" pitchFamily="34" charset="0"/>
              </a:rPr>
              <a:t> </a:t>
            </a:r>
          </a:p>
          <a:p>
            <a:r>
              <a:rPr lang="en-US" sz="1800" dirty="0">
                <a:solidFill>
                  <a:srgbClr val="000000"/>
                </a:solidFill>
                <a:effectLst/>
                <a:latin typeface="Calibri" panose="020F0502020204030204" pitchFamily="34" charset="0"/>
                <a:ea typeface="Calibri" panose="020F0502020204030204" pitchFamily="34" charset="0"/>
              </a:rPr>
              <a:t>Due to the restrictions on military surveillance data and the licenses required for simulation software, simplified rules were applied to the units in the simulation. </a:t>
            </a:r>
          </a:p>
          <a:p>
            <a:r>
              <a:rPr lang="en-US" sz="1800" dirty="0">
                <a:solidFill>
                  <a:srgbClr val="000000"/>
                </a:solidFill>
                <a:effectLst/>
                <a:latin typeface="Calibri" panose="020F0502020204030204" pitchFamily="34" charset="0"/>
                <a:ea typeface="Calibri" panose="020F0502020204030204" pitchFamily="34" charset="0"/>
              </a:rPr>
              <a:t>2 strategies were followed.</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The first team of units </a:t>
            </a:r>
            <a:r>
              <a:rPr lang="en-US" sz="1800" dirty="0" err="1">
                <a:solidFill>
                  <a:srgbClr val="000000"/>
                </a:solidFill>
                <a:effectLst/>
                <a:latin typeface="Calibri" panose="020F0502020204030204" pitchFamily="34" charset="0"/>
                <a:ea typeface="Calibri" panose="020F0502020204030204" pitchFamily="34" charset="0"/>
              </a:rPr>
              <a:t>prioritised</a:t>
            </a:r>
            <a:r>
              <a:rPr lang="en-US" sz="1800" dirty="0">
                <a:solidFill>
                  <a:srgbClr val="000000"/>
                </a:solidFill>
                <a:effectLst/>
                <a:latin typeface="Calibri" panose="020F0502020204030204" pitchFamily="34" charset="0"/>
                <a:ea typeface="Calibri" panose="020F0502020204030204" pitchFamily="34" charset="0"/>
              </a:rPr>
              <a:t> approaching the target location by seeking concealment areas, while the second team focused on permeability capability. </a:t>
            </a:r>
          </a:p>
          <a:p>
            <a:r>
              <a:rPr lang="en-US" sz="1800" dirty="0">
                <a:solidFill>
                  <a:srgbClr val="000000"/>
                </a:solidFill>
                <a:effectLst/>
                <a:latin typeface="Calibri" panose="020F0502020204030204" pitchFamily="34" charset="0"/>
                <a:ea typeface="Calibri" panose="020F0502020204030204" pitchFamily="34" charset="0"/>
              </a:rPr>
              <a:t>The Intersect tool in ArcGIS Pro was employed to determine the grid code for each unit's position relative to the concealment and permeability layers, as well as to calculate the distance from the target at each step.</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The extracted data was then exported to Excel, where one-hot encoding was applied to the categorical variables. </a:t>
            </a:r>
          </a:p>
          <a:p>
            <a:r>
              <a:rPr lang="en-US" sz="1800" dirty="0">
                <a:solidFill>
                  <a:srgbClr val="000000"/>
                </a:solidFill>
                <a:effectLst/>
                <a:latin typeface="Calibri" panose="020F0502020204030204" pitchFamily="34" charset="0"/>
                <a:ea typeface="Calibri" panose="020F0502020204030204" pitchFamily="34" charset="0"/>
              </a:rPr>
              <a:t>The continuous variable, distance, was </a:t>
            </a:r>
            <a:r>
              <a:rPr lang="en-US" sz="1800" dirty="0" err="1">
                <a:solidFill>
                  <a:srgbClr val="000000"/>
                </a:solidFill>
                <a:effectLst/>
                <a:latin typeface="Calibri" panose="020F0502020204030204" pitchFamily="34" charset="0"/>
                <a:ea typeface="Calibri" panose="020F0502020204030204" pitchFamily="34" charset="0"/>
              </a:rPr>
              <a:t>normalised</a:t>
            </a:r>
            <a:r>
              <a:rPr lang="en-US" sz="1800" dirty="0">
                <a:solidFill>
                  <a:srgbClr val="000000"/>
                </a:solidFill>
                <a:effectLst/>
                <a:latin typeface="Calibri" panose="020F0502020204030204" pitchFamily="34" charset="0"/>
                <a:ea typeface="Calibri" panose="020F0502020204030204" pitchFamily="34" charset="0"/>
              </a:rPr>
              <a:t>, and the encoded values were scaled to match the same range as the continuous variable for consistency. </a:t>
            </a:r>
          </a:p>
          <a:p>
            <a:r>
              <a:rPr lang="en-US" sz="1800" dirty="0">
                <a:solidFill>
                  <a:srgbClr val="000000"/>
                </a:solidFill>
                <a:effectLst/>
                <a:latin typeface="Calibri" panose="020F0502020204030204" pitchFamily="34" charset="0"/>
                <a:ea typeface="Calibri" panose="020F0502020204030204" pitchFamily="34" charset="0"/>
              </a:rPr>
              <a:t>A random forest model was then used to mimic the player’s strategy to unseen data.</a:t>
            </a: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10</a:t>
            </a:fld>
            <a:endParaRPr lang="el-GR"/>
          </a:p>
        </p:txBody>
      </p:sp>
    </p:spTree>
    <p:extLst>
      <p:ext uri="{BB962C8B-B14F-4D97-AF65-F5344CB8AC3E}">
        <p14:creationId xmlns:p14="http://schemas.microsoft.com/office/powerpoint/2010/main" val="251431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362FD93F-835E-6EC3-FFE3-9015103D5D38}"/>
              </a:ext>
            </a:extLst>
          </p:cNvPr>
          <p:cNvSpPr>
            <a:spLocks noGrp="1" noRot="1" noChangeAspect="1"/>
          </p:cNvSpPr>
          <p:nvPr>
            <p:ph type="sldImg"/>
          </p:nvPr>
        </p:nvSpPr>
        <p:spPr>
          <a:xfrm>
            <a:off x="685800" y="1143000"/>
            <a:ext cx="5486400" cy="3086100"/>
          </a:xfrm>
        </p:spPr>
      </p:sp>
      <p:sp>
        <p:nvSpPr>
          <p:cNvPr id="3" name="Θέση σημειώσεων 2">
            <a:extLst>
              <a:ext uri="{FF2B5EF4-FFF2-40B4-BE49-F238E27FC236}">
                <a16:creationId xmlns:a16="http://schemas.microsoft.com/office/drawing/2014/main" id="{D92B4F86-0CA8-2FE6-DB80-65EF6241D445}"/>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lang="en-US" sz="1800" dirty="0">
                <a:solidFill>
                  <a:srgbClr val="000000"/>
                </a:solidFill>
                <a:effectLst/>
                <a:latin typeface="Calibri" panose="020F0502020204030204" pitchFamily="34" charset="0"/>
                <a:ea typeface="Times New Roman" panose="02020603050405020304" pitchFamily="18" charset="0"/>
              </a:rPr>
              <a:t>The Unity Engine was used to simulate the landscape and create a synthetic environment incorporating GIS data. </a:t>
            </a:r>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lang="en-US" sz="1800" dirty="0">
                <a:solidFill>
                  <a:srgbClr val="000000"/>
                </a:solidFill>
                <a:effectLst/>
                <a:latin typeface="Calibri" panose="020F0502020204030204" pitchFamily="34" charset="0"/>
                <a:ea typeface="Times New Roman" panose="02020603050405020304" pitchFamily="18" charset="0"/>
              </a:rPr>
              <a:t>A Unity simulation program, adapted from previous work, was employed to facilitate this process. </a:t>
            </a:r>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lang="en-US" sz="1800" dirty="0">
                <a:solidFill>
                  <a:srgbClr val="000000"/>
                </a:solidFill>
                <a:effectLst/>
                <a:latin typeface="Calibri" panose="020F0502020204030204" pitchFamily="34" charset="0"/>
                <a:ea typeface="Times New Roman" panose="02020603050405020304" pitchFamily="18" charset="0"/>
              </a:rPr>
              <a:t>The software reads landscape class data in raster format and, based on the class values, imports corresponding 3D graphics. </a:t>
            </a:r>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lang="en-US" sz="1800" dirty="0">
                <a:solidFill>
                  <a:srgbClr val="000000"/>
                </a:solidFill>
                <a:effectLst/>
                <a:latin typeface="Calibri" panose="020F0502020204030204" pitchFamily="34" charset="0"/>
                <a:ea typeface="Times New Roman" panose="02020603050405020304" pitchFamily="18" charset="0"/>
              </a:rPr>
              <a:t>These 3D graphics are derived from photogrammetric imagery, ensuring that the environment closely represents reality while also considering the hardware capabilities available for rendering the simulation.</a:t>
            </a:r>
            <a:endParaRPr lang="el-GR" sz="1800" dirty="0">
              <a:effectLst/>
              <a:latin typeface="Times New Roman" panose="02020603050405020304" pitchFamily="18" charset="0"/>
              <a:ea typeface="Times New Roman" panose="02020603050405020304" pitchFamily="18" charset="0"/>
            </a:endParaRPr>
          </a:p>
          <a:p>
            <a:pPr marL="0" lvl="0" indent="0">
              <a:buSzPct val="100000"/>
              <a:buFont typeface="Arial" pitchFamily="34"/>
              <a:buNone/>
            </a:pPr>
            <a:endParaRPr lang="el-GR" dirty="0"/>
          </a:p>
        </p:txBody>
      </p:sp>
      <p:sp>
        <p:nvSpPr>
          <p:cNvPr id="4" name="Θέση αριθμού διαφάνειας 3">
            <a:extLst>
              <a:ext uri="{FF2B5EF4-FFF2-40B4-BE49-F238E27FC236}">
                <a16:creationId xmlns:a16="http://schemas.microsoft.com/office/drawing/2014/main" id="{B1FAEDAE-6EEF-35AE-0E8E-CF6C671FF3D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26FBCFD-DB5B-4673-99ED-0B57134BFDF7}" type="slidenum">
              <a:t>11</a:t>
            </a:fld>
            <a:endParaRPr lang="el-GR" sz="1200" b="0" i="0" u="none" strike="noStrike" kern="1200" cap="none" spc="0" baseline="0">
              <a:solidFill>
                <a:srgbClr val="000000"/>
              </a:solidFill>
              <a:uFillTx/>
              <a:latin typeface="Apto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dirty="0"/>
              <a:t>We managed to integrate three distinct areas that were otherwise separated from each other in an interdisciplinary architecture.</a:t>
            </a:r>
          </a:p>
          <a:p>
            <a:r>
              <a:rPr lang="en-GB" dirty="0"/>
              <a:t>The digital twin can be continuously updated, while enhanced applications through imitation learning can be implemented as models can capture the </a:t>
            </a:r>
            <a:r>
              <a:rPr lang="en-GB" dirty="0" err="1"/>
              <a:t>behavior</a:t>
            </a:r>
            <a:r>
              <a:rPr lang="en-GB" dirty="0"/>
              <a:t> of the human controller given </a:t>
            </a:r>
            <a:r>
              <a:rPr lang="en-GB" dirty="0" err="1"/>
              <a:t>ofcourse</a:t>
            </a:r>
            <a:r>
              <a:rPr lang="en-GB" dirty="0"/>
              <a:t> the right parameters. </a:t>
            </a:r>
            <a:r>
              <a:rPr lang="en-GB" dirty="0" err="1"/>
              <a:t>Ofcourse</a:t>
            </a:r>
            <a:r>
              <a:rPr lang="en-GB" dirty="0"/>
              <a:t> such </a:t>
            </a:r>
            <a:r>
              <a:rPr lang="en-GB" dirty="0" err="1"/>
              <a:t>behaviors</a:t>
            </a:r>
            <a:r>
              <a:rPr lang="en-GB" dirty="0"/>
              <a:t> are much more complicated and a vast amount of parameters must be discussed with military </a:t>
            </a:r>
            <a:r>
              <a:rPr lang="en-GB" dirty="0" err="1"/>
              <a:t>personel</a:t>
            </a:r>
            <a:r>
              <a:rPr lang="en-GB" dirty="0"/>
              <a:t> in order to capture this complexity.</a:t>
            </a:r>
          </a:p>
          <a:p>
            <a:r>
              <a:rPr lang="en-GB" dirty="0"/>
              <a:t>What is also promising is that the data retrieved are all from open sources, meaning the creation of the digital twin and its updating is cost-free.</a:t>
            </a:r>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12</a:t>
            </a:fld>
            <a:endParaRPr lang="el-GR"/>
          </a:p>
        </p:txBody>
      </p:sp>
    </p:spTree>
    <p:extLst>
      <p:ext uri="{BB962C8B-B14F-4D97-AF65-F5344CB8AC3E}">
        <p14:creationId xmlns:p14="http://schemas.microsoft.com/office/powerpoint/2010/main" val="181891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The results provide a good </a:t>
            </a:r>
            <a:r>
              <a:rPr lang="en-US" sz="1800" dirty="0" err="1">
                <a:solidFill>
                  <a:srgbClr val="000000"/>
                </a:solidFill>
                <a:effectLst/>
                <a:highlight>
                  <a:srgbClr val="FFFF00"/>
                </a:highlight>
                <a:latin typeface="Calibri" panose="020F0502020204030204" pitchFamily="34" charset="0"/>
                <a:ea typeface="Times New Roman" panose="02020603050405020304" pitchFamily="18" charset="0"/>
              </a:rPr>
              <a:t>sneakpeak</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 to the benefits of the merging of these technologies.</a:t>
            </a:r>
            <a:b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b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So preparation for future work must be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Real battlefield </a:t>
            </a:r>
            <a:r>
              <a:rPr lang="en-US" sz="1800" dirty="0" err="1">
                <a:solidFill>
                  <a:srgbClr val="000000"/>
                </a:solidFill>
                <a:effectLst/>
                <a:highlight>
                  <a:srgbClr val="FFFF00"/>
                </a:highlight>
                <a:latin typeface="Calibri" panose="020F0502020204030204" pitchFamily="34" charset="0"/>
                <a:ea typeface="Times New Roman" panose="02020603050405020304" pitchFamily="18" charset="0"/>
              </a:rPr>
              <a:t>behaviour</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 data must be gathered or synthetically created based on real-world engagement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Simulation software will serve as a valuable addition to the development of this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More environmental data like weather conditions must be integrated in the digital twin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And data of strategic importance like bridges, must </a:t>
            </a:r>
            <a:r>
              <a:rPr lang="en-US" sz="1800" dirty="0" err="1">
                <a:solidFill>
                  <a:srgbClr val="000000"/>
                </a:solidFill>
                <a:effectLst/>
                <a:latin typeface="Calibri" panose="020F0502020204030204" pitchFamily="34" charset="0"/>
                <a:ea typeface="Times New Roman" panose="02020603050405020304" pitchFamily="18" charset="0"/>
              </a:rPr>
              <a:t>ofcourse</a:t>
            </a:r>
            <a:r>
              <a:rPr lang="en-US" sz="1800" dirty="0">
                <a:solidFill>
                  <a:srgbClr val="000000"/>
                </a:solidFill>
                <a:effectLst/>
                <a:latin typeface="Calibri" panose="020F0502020204030204" pitchFamily="34" charset="0"/>
                <a:ea typeface="Times New Roman" panose="02020603050405020304" pitchFamily="18" charset="0"/>
              </a:rPr>
              <a:t> be imported.</a:t>
            </a:r>
            <a:br>
              <a:rPr lang="en-US" sz="1800" dirty="0">
                <a:solidFill>
                  <a:srgbClr val="000000"/>
                </a:solidFill>
                <a:effectLst/>
                <a:latin typeface="Calibri" panose="020F0502020204030204" pitchFamily="34" charset="0"/>
                <a:ea typeface="Times New Roman" panose="02020603050405020304" pitchFamily="18" charset="0"/>
              </a:rPr>
            </a:br>
            <a:r>
              <a:rPr lang="en-US" sz="1800" dirty="0">
                <a:solidFill>
                  <a:srgbClr val="000000"/>
                </a:solidFill>
                <a:effectLst/>
                <a:latin typeface="Calibri" panose="020F0502020204030204" pitchFamily="34" charset="0"/>
                <a:ea typeface="Times New Roman" panose="02020603050405020304" pitchFamily="18" charset="0"/>
              </a:rPr>
              <a:t>Case studies should be conducted to assess whether training done through simulations from a Digital Twin is more effective,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as well as to evaluate data generation for machine learning training and determine how closely the simulation reflects the real world.</a:t>
            </a:r>
            <a:endParaRPr lang="el-GR" sz="1800" dirty="0">
              <a:effectLst/>
              <a:latin typeface="Times New Roman" panose="02020603050405020304" pitchFamily="18" charset="0"/>
              <a:ea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13</a:t>
            </a:fld>
            <a:endParaRPr lang="el-GR"/>
          </a:p>
        </p:txBody>
      </p:sp>
    </p:spTree>
    <p:extLst>
      <p:ext uri="{BB962C8B-B14F-4D97-AF65-F5344CB8AC3E}">
        <p14:creationId xmlns:p14="http://schemas.microsoft.com/office/powerpoint/2010/main" val="143127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So, at this point, we reached the end of our presentation. I would like thank you for your attention.</a:t>
            </a:r>
            <a:br>
              <a:rPr lang="en-US" dirty="0"/>
            </a:br>
            <a:r>
              <a:rPr lang="en-US" dirty="0"/>
              <a:t>I know this presentation provided an interdisciplinary approach combining different fields, so</a:t>
            </a:r>
            <a:br>
              <a:rPr lang="en-US" dirty="0"/>
            </a:br>
            <a:r>
              <a:rPr lang="en-US" dirty="0"/>
              <a:t>in case of any questions, I will be glad to hear them and answer them at the best of my ability.</a:t>
            </a:r>
            <a:br>
              <a:rPr lang="en-US" dirty="0"/>
            </a:br>
            <a:r>
              <a:rPr lang="en-US" dirty="0"/>
              <a:t>Thank you very much!</a:t>
            </a: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14</a:t>
            </a:fld>
            <a:endParaRPr lang="el-GR"/>
          </a:p>
        </p:txBody>
      </p:sp>
    </p:spTree>
    <p:extLst>
      <p:ext uri="{BB962C8B-B14F-4D97-AF65-F5344CB8AC3E}">
        <p14:creationId xmlns:p14="http://schemas.microsoft.com/office/powerpoint/2010/main" val="228782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Is battlefield observation a new concept?</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Actually, no.</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Battlefield observation has been a critical aspect of military strategy since ancient times, providing vital information for decision-making in military </a:t>
            </a:r>
            <a:r>
              <a:rPr lang="en-US" sz="1800" dirty="0" err="1">
                <a:solidFill>
                  <a:srgbClr val="000000"/>
                </a:solidFill>
                <a:effectLst/>
                <a:latin typeface="Calibri" panose="020F0502020204030204" pitchFamily="34" charset="0"/>
                <a:ea typeface="Calibri" panose="020F0502020204030204" pitchFamily="34" charset="0"/>
              </a:rPr>
              <a:t>endeavours</a:t>
            </a:r>
            <a:r>
              <a:rPr lang="en-US" sz="1800" dirty="0">
                <a:solidFill>
                  <a:srgbClr val="000000"/>
                </a:solidFill>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One of the most common approaches was to gather intelligence by observing the battlefield from elevated positions, such as cliffs or other high vantage points, allowing for a comprehensive view of the area of interest.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Fast forward to the present day, and battlefield observation remains just as crucial for gaining insights. Still, the methods and tools have evolved to provide quicker responses and enhanced predictive capabilities.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In recent conflicts, </a:t>
            </a:r>
            <a:r>
              <a:rPr lang="en-US" sz="1800" dirty="0">
                <a:solidFill>
                  <a:srgbClr val="000000"/>
                </a:solidFill>
                <a:effectLst/>
                <a:highlight>
                  <a:srgbClr val="FFFF00"/>
                </a:highlight>
                <a:latin typeface="Calibri" panose="020F0502020204030204" pitchFamily="34" charset="0"/>
                <a:ea typeface="Calibri" panose="020F0502020204030204" pitchFamily="34" charset="0"/>
              </a:rPr>
              <a:t>Satellite Remote Sensing,(observing the Earth from space) methods have become integral for surveillance and reconnaissance, transforming terrain data into actionable insights for military decision-making.</a:t>
            </a: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2</a:t>
            </a:fld>
            <a:endParaRPr lang="el-GR"/>
          </a:p>
        </p:txBody>
      </p:sp>
    </p:spTree>
    <p:extLst>
      <p:ext uri="{BB962C8B-B14F-4D97-AF65-F5344CB8AC3E}">
        <p14:creationId xmlns:p14="http://schemas.microsoft.com/office/powerpoint/2010/main" val="214716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18;p15:notes">
            <a:extLst>
              <a:ext uri="{FF2B5EF4-FFF2-40B4-BE49-F238E27FC236}">
                <a16:creationId xmlns:a16="http://schemas.microsoft.com/office/drawing/2014/main" id="{E698857F-3334-2CE4-8665-CA082EDC6AFD}"/>
              </a:ext>
            </a:extLst>
          </p:cNvPr>
          <p:cNvSpPr txBox="1">
            <a:spLocks noGrp="1"/>
          </p:cNvSpPr>
          <p:nvPr>
            <p:ph type="body" sz="quarter" idx="1"/>
          </p:nvPr>
        </p:nvSpPr>
        <p:spPr>
          <a:xfrm>
            <a:off x="685800" y="4343400"/>
            <a:ext cx="5486400" cy="4114800"/>
          </a:xfrm>
        </p:spPr>
        <p:txBody>
          <a:bodyPr lIns="91421" tIns="91421" rIns="91421" bIns="91421"/>
          <a:lstStyle/>
          <a:p>
            <a:pPr>
              <a:buNone/>
            </a:pPr>
            <a:r>
              <a:rPr lang="en-US" dirty="0"/>
              <a:t>The military is known for gathering intel from topographic maps.</a:t>
            </a:r>
          </a:p>
          <a:p>
            <a:pPr>
              <a:buNone/>
            </a:pPr>
            <a:r>
              <a:rPr lang="en-US" dirty="0"/>
              <a:t>Right now, battlespace maps are usually shown on paper topographic maps or digital maps in command-and-control systems. It can take several years just to fully update one set of maps, like those at a 1:50,000 scale.</a:t>
            </a:r>
            <a:br>
              <a:rPr lang="en-US" dirty="0"/>
            </a:br>
            <a:endParaRPr lang="en-US" dirty="0"/>
          </a:p>
          <a:p>
            <a:pPr>
              <a:buNone/>
            </a:pPr>
            <a:r>
              <a:rPr lang="en-US" dirty="0"/>
              <a:t>Satellite images are sometimes used, but they usually only show small areas and aren’t updated often. </a:t>
            </a:r>
          </a:p>
          <a:p>
            <a:pPr>
              <a:buNone/>
            </a:pPr>
            <a:r>
              <a:rPr lang="en-US" dirty="0"/>
              <a:t>Satellite images from private companies also come in slowly and at irregular times.</a:t>
            </a:r>
          </a:p>
          <a:p>
            <a:pPr>
              <a:buNone/>
            </a:pPr>
            <a:endParaRPr lang="en-US" dirty="0"/>
          </a:p>
          <a:p>
            <a:pPr>
              <a:buNone/>
            </a:pPr>
            <a:r>
              <a:rPr lang="en-US" dirty="0"/>
              <a:t>But the battlespace is constantly changing—because of people, changes in land and vegetation, or shifting soil and ground conditions. These changes need to be captured and shown within days, especially during a real conflict.</a:t>
            </a:r>
          </a:p>
          <a:p>
            <a:r>
              <a:rPr lang="en-US" dirty="0"/>
              <a:t>This gap shows a serious problem: the way we currently see and understand the battlespace is outdated. It doesn't keep up with the fast-changing reality on the ground, even though modern technology could help us do much better.</a:t>
            </a:r>
          </a:p>
          <a:p>
            <a:pPr lvl="0"/>
            <a:endParaRPr lang="en-US" dirty="0"/>
          </a:p>
        </p:txBody>
      </p:sp>
      <p:sp>
        <p:nvSpPr>
          <p:cNvPr id="3" name="Google Shape;519;p15:notes">
            <a:extLst>
              <a:ext uri="{FF2B5EF4-FFF2-40B4-BE49-F238E27FC236}">
                <a16:creationId xmlns:a16="http://schemas.microsoft.com/office/drawing/2014/main" id="{910FFFE4-9B51-8017-4B9C-98B9C16E2C9C}"/>
              </a:ext>
            </a:extLst>
          </p:cNvPr>
          <p:cNvSpPr>
            <a:spLocks noGrp="1" noRot="1" noChangeAspect="1"/>
          </p:cNvSpPr>
          <p:nvPr>
            <p:ph type="sldImg"/>
          </p:nvPr>
        </p:nvSpPr>
        <p:spPr>
          <a:xfrm>
            <a:off x="381000" y="685800"/>
            <a:ext cx="6096000" cy="3429000"/>
          </a:xfrm>
          <a:ln w="9528" cap="flat">
            <a:solidFill>
              <a:srgbClr val="000000"/>
            </a:solidFill>
            <a:prstDash val="solid"/>
            <a:rou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Is a battlefield digital twin though a necessity?</a:t>
            </a:r>
            <a:br>
              <a:rPr lang="en-US" dirty="0"/>
            </a:br>
            <a:r>
              <a:rPr lang="en-US" dirty="0"/>
              <a:t>Unfortunately, the images speak for themselves.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Geospatial information is the foundation for all systems that use mission data and supports many decisions in the field.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information isn’t consistent, those decisions can be at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why it’s crucial to keep track of the changing situation in the battlespace all year round. This helps spot trends and assess military scenarios and plans.</a:t>
            </a:r>
          </a:p>
          <a:p>
            <a:br>
              <a:rPr lang="en-US" dirty="0"/>
            </a:b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4</a:t>
            </a:fld>
            <a:endParaRPr lang="el-GR"/>
          </a:p>
        </p:txBody>
      </p:sp>
    </p:spTree>
    <p:extLst>
      <p:ext uri="{BB962C8B-B14F-4D97-AF65-F5344CB8AC3E}">
        <p14:creationId xmlns:p14="http://schemas.microsoft.com/office/powerpoint/2010/main" val="16286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On the other hand, imitation learning represents a distinct field within artificial intelligence, primarily focused on mimicking human </a:t>
            </a:r>
            <a:r>
              <a:rPr lang="en-US" sz="1800" dirty="0" err="1">
                <a:solidFill>
                  <a:srgbClr val="000000"/>
                </a:solidFill>
                <a:effectLst/>
                <a:latin typeface="Calibri" panose="020F0502020204030204" pitchFamily="34" charset="0"/>
                <a:ea typeface="Calibri" panose="020F0502020204030204" pitchFamily="34" charset="0"/>
              </a:rPr>
              <a:t>behaviour</a:t>
            </a: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solidFill>
                  <a:srgbClr val="000000"/>
                </a:solidFill>
                <a:effectLst/>
                <a:latin typeface="Calibri" panose="020F0502020204030204" pitchFamily="34" charset="0"/>
                <a:ea typeface="Calibri" panose="020F0502020204030204" pitchFamily="34" charset="0"/>
              </a:rPr>
              <a:t>Initially </a:t>
            </a:r>
            <a:r>
              <a:rPr lang="en-US" sz="1800" dirty="0" err="1">
                <a:solidFill>
                  <a:srgbClr val="000000"/>
                </a:solidFill>
                <a:effectLst/>
                <a:latin typeface="Calibri" panose="020F0502020204030204" pitchFamily="34" charset="0"/>
                <a:ea typeface="Calibri" panose="020F0502020204030204" pitchFamily="34" charset="0"/>
              </a:rPr>
              <a:t>popularised</a:t>
            </a:r>
            <a:r>
              <a:rPr lang="en-US" sz="1800" dirty="0">
                <a:solidFill>
                  <a:srgbClr val="000000"/>
                </a:solidFill>
                <a:effectLst/>
                <a:latin typeface="Calibri" panose="020F0502020204030204" pitchFamily="34" charset="0"/>
                <a:ea typeface="Calibri" panose="020F0502020204030204" pitchFamily="34" charset="0"/>
              </a:rPr>
              <a:t> in the realm of entertainment games, such as chess, to create AI opponents, imitation learning has been largely overlooked in other scientific disciplines. </a:t>
            </a: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However, as mentioned before the battlefield is inherently dynamic, with strategies often shaped by human-level decision-making. </a:t>
            </a:r>
          </a:p>
          <a:p>
            <a:r>
              <a:rPr lang="en-US" sz="1800" dirty="0">
                <a:solidFill>
                  <a:srgbClr val="000000"/>
                </a:solidFill>
                <a:effectLst/>
                <a:latin typeface="Calibri" panose="020F0502020204030204" pitchFamily="34" charset="0"/>
                <a:ea typeface="Calibri" panose="020F0502020204030204" pitchFamily="34" charset="0"/>
              </a:rPr>
              <a:t>So what intrigues as about the merging of those two fields is that by capturing various human strategies in different battlefield conditions, imitation learning can be leveraged to create tailored synthetic data through battlefield simulations</a:t>
            </a:r>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5</a:t>
            </a:fld>
            <a:endParaRPr lang="el-GR"/>
          </a:p>
        </p:txBody>
      </p:sp>
    </p:spTree>
    <p:extLst>
      <p:ext uri="{BB962C8B-B14F-4D97-AF65-F5344CB8AC3E}">
        <p14:creationId xmlns:p14="http://schemas.microsoft.com/office/powerpoint/2010/main" val="418715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Combining these technologies could create dynamic, real-world, data-driven simulations for military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This would provide a powerful tool for generating synthetic data that can be </a:t>
            </a:r>
            <a:r>
              <a:rPr lang="en-US" b="0" i="0" dirty="0" err="1">
                <a:solidFill>
                  <a:srgbClr val="000000"/>
                </a:solidFill>
                <a:effectLst/>
                <a:latin typeface="Times New Roman" panose="02020603050405020304" pitchFamily="18" charset="0"/>
              </a:rPr>
              <a:t>utilised</a:t>
            </a:r>
            <a:r>
              <a:rPr lang="en-US" b="0" i="0" dirty="0">
                <a:solidFill>
                  <a:srgbClr val="000000"/>
                </a:solidFill>
                <a:effectLst/>
                <a:latin typeface="Times New Roman" panose="02020603050405020304" pitchFamily="18" charset="0"/>
              </a:rPr>
              <a:t> across various applications, including training, machine learning model development, and decision-making.</a:t>
            </a:r>
            <a:endParaRPr lang="en-GB" b="1" dirty="0"/>
          </a:p>
          <a:p>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6</a:t>
            </a:fld>
            <a:endParaRPr lang="el-GR"/>
          </a:p>
        </p:txBody>
      </p:sp>
    </p:spTree>
    <p:extLst>
      <p:ext uri="{BB962C8B-B14F-4D97-AF65-F5344CB8AC3E}">
        <p14:creationId xmlns:p14="http://schemas.microsoft.com/office/powerpoint/2010/main" val="200876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Satellite Data can come in a variety of forms depending on the type of sensor and their resolution.</a:t>
            </a:r>
          </a:p>
          <a:p>
            <a:endParaRPr lang="en-US" dirty="0"/>
          </a:p>
          <a:p>
            <a:r>
              <a:rPr lang="en-US" dirty="0"/>
              <a:t>Each sensor has its strength and weaknesses in certain applications, and combining them can provide infused insights.</a:t>
            </a:r>
          </a:p>
          <a:p>
            <a:endParaRPr lang="en-US" dirty="0"/>
          </a:p>
          <a:p>
            <a:r>
              <a:rPr lang="en-US" sz="1800" dirty="0">
                <a:solidFill>
                  <a:srgbClr val="000000"/>
                </a:solidFill>
                <a:effectLst/>
                <a:latin typeface="Calibri" panose="020F0502020204030204" pitchFamily="34" charset="0"/>
                <a:ea typeface="Calibri" panose="020F0502020204030204" pitchFamily="34" charset="0"/>
              </a:rPr>
              <a:t>Sentinel-2 data is crucial in land cover estimation, particularly in gathering remote sensing indices related to vegetation. </a:t>
            </a:r>
          </a:p>
          <a:p>
            <a:r>
              <a:rPr lang="en-US" sz="1800" dirty="0">
                <a:solidFill>
                  <a:srgbClr val="000000"/>
                </a:solidFill>
                <a:effectLst/>
                <a:latin typeface="Calibri" panose="020F0502020204030204" pitchFamily="34" charset="0"/>
                <a:ea typeface="Calibri" panose="020F0502020204030204" pitchFamily="34" charset="0"/>
              </a:rPr>
              <a:t>Vegetation cover is an essential factor in military decision-making, as it directly impacts the movement of units, ground permeability, and the ability to conceal movements or assets. </a:t>
            </a:r>
            <a:endParaRPr lang="en-US" dirty="0"/>
          </a:p>
          <a:p>
            <a:endParaRPr lang="en-US" dirty="0"/>
          </a:p>
          <a:p>
            <a:r>
              <a:rPr lang="en-US" sz="1800" dirty="0">
                <a:solidFill>
                  <a:srgbClr val="000000"/>
                </a:solidFill>
                <a:effectLst/>
                <a:latin typeface="Calibri" panose="020F0502020204030204" pitchFamily="34" charset="0"/>
                <a:ea typeface="Calibri" panose="020F0502020204030204" pitchFamily="34" charset="0"/>
              </a:rPr>
              <a:t>In the context of Synthetic Aperture Radar (SAR) imagery, Sentinel-1 can effectively monitor and assess soil moisture levels, which are crucial for understanding terrain conditions that impact military operations. </a:t>
            </a:r>
            <a:r>
              <a:rPr lang="en-US" sz="1800" dirty="0">
                <a:solidFill>
                  <a:srgbClr val="000000"/>
                </a:solidFill>
                <a:effectLst/>
                <a:highlight>
                  <a:srgbClr val="FFFF00"/>
                </a:highlight>
                <a:latin typeface="Calibri" panose="020F0502020204030204" pitchFamily="34" charset="0"/>
                <a:ea typeface="Calibri" panose="020F0502020204030204" pitchFamily="34" charset="0"/>
              </a:rPr>
              <a:t>Soil moisture plays a significant role in military activities, as it can hinder the movement of personnel and vehicles and contribute to the failure of various types of equipment.</a:t>
            </a:r>
            <a:r>
              <a:rPr lang="en-US" sz="1800" dirty="0">
                <a:solidFill>
                  <a:srgbClr val="000000"/>
                </a:solidFill>
                <a:effectLst/>
                <a:latin typeface="Calibri" panose="020F0502020204030204" pitchFamily="34" charset="0"/>
                <a:ea typeface="Calibri" panose="020F0502020204030204" pitchFamily="34" charset="0"/>
              </a:rPr>
              <a:t> However, directly assessing soil moisture using remote sensing techniques can be challenging due to the complex interactions between radar signals and soil properties.</a:t>
            </a:r>
          </a:p>
          <a:p>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Monitoring population displacement and urban expansion is critical as urban areas significantly impact military operations. Additionally, the timely detection of insurgent base construction is essential for strategic planning. Sentinel-1 data were obtained from the Copernicus Open Access Hub to support this. The Sentinel-1 product used for this analysis featured dual </a:t>
            </a:r>
            <a:r>
              <a:rPr lang="en-US" sz="1800" dirty="0" err="1">
                <a:solidFill>
                  <a:srgbClr val="000000"/>
                </a:solidFill>
                <a:effectLst/>
                <a:latin typeface="Calibri" panose="020F0502020204030204" pitchFamily="34" charset="0"/>
                <a:ea typeface="Times New Roman" panose="02020603050405020304" pitchFamily="18" charset="0"/>
              </a:rPr>
              <a:t>polarisation</a:t>
            </a:r>
            <a:r>
              <a:rPr lang="en-US" sz="1800" dirty="0">
                <a:solidFill>
                  <a:srgbClr val="000000"/>
                </a:solidFill>
                <a:effectLst/>
                <a:latin typeface="Calibri" panose="020F0502020204030204" pitchFamily="34" charset="0"/>
                <a:ea typeface="Times New Roman" panose="02020603050405020304" pitchFamily="18" charset="0"/>
              </a:rPr>
              <a:t>, specifically HV and VV </a:t>
            </a:r>
            <a:r>
              <a:rPr lang="en-US" sz="1800" dirty="0" err="1">
                <a:solidFill>
                  <a:srgbClr val="000000"/>
                </a:solidFill>
                <a:effectLst/>
                <a:latin typeface="Calibri" panose="020F0502020204030204" pitchFamily="34" charset="0"/>
                <a:ea typeface="Times New Roman" panose="02020603050405020304" pitchFamily="18" charset="0"/>
              </a:rPr>
              <a:t>polarisations</a:t>
            </a:r>
            <a:r>
              <a:rPr lang="en-US" sz="1800" dirty="0">
                <a:solidFill>
                  <a:srgbClr val="000000"/>
                </a:solidFill>
                <a:effectLst/>
                <a:latin typeface="Calibri" panose="020F0502020204030204" pitchFamily="34" charset="0"/>
                <a:ea typeface="Times New Roman" panose="02020603050405020304" pitchFamily="18" charset="0"/>
              </a:rPr>
              <a:t>. The VV </a:t>
            </a:r>
            <a:r>
              <a:rPr lang="en-US" sz="1800" dirty="0" err="1">
                <a:solidFill>
                  <a:srgbClr val="000000"/>
                </a:solidFill>
                <a:effectLst/>
                <a:latin typeface="Calibri" panose="020F0502020204030204" pitchFamily="34" charset="0"/>
                <a:ea typeface="Times New Roman" panose="02020603050405020304" pitchFamily="18" charset="0"/>
              </a:rPr>
              <a:t>polarisation</a:t>
            </a:r>
            <a:r>
              <a:rPr lang="en-US" sz="1800" dirty="0">
                <a:solidFill>
                  <a:srgbClr val="000000"/>
                </a:solidFill>
                <a:effectLst/>
                <a:latin typeface="Calibri" panose="020F0502020204030204" pitchFamily="34" charset="0"/>
                <a:ea typeface="Times New Roman" panose="02020603050405020304" pitchFamily="18" charset="0"/>
              </a:rPr>
              <a:t> is particularly effective in urban footprint estimation, as it efficiently captures backscatter from flat surfaces, making it suitable for identifying urban areas.</a:t>
            </a:r>
            <a:endParaRPr lang="en-US" sz="1800" dirty="0">
              <a:solidFill>
                <a:srgbClr val="000000"/>
              </a:solidFill>
              <a:effectLst/>
              <a:latin typeface="Calibri" panose="020F0502020204030204" pitchFamily="34" charset="0"/>
              <a:ea typeface="Calibri" panose="020F0502020204030204" pitchFamily="34" charset="0"/>
            </a:endParaRPr>
          </a:p>
          <a:p>
            <a:endParaRPr lang="en-US" sz="1800" dirty="0">
              <a:solidFill>
                <a:srgbClr val="000000"/>
              </a:solidFill>
              <a:effectLst/>
              <a:latin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7</a:t>
            </a:fld>
            <a:endParaRPr lang="el-GR"/>
          </a:p>
        </p:txBody>
      </p:sp>
    </p:spTree>
    <p:extLst>
      <p:ext uri="{BB962C8B-B14F-4D97-AF65-F5344CB8AC3E}">
        <p14:creationId xmlns:p14="http://schemas.microsoft.com/office/powerpoint/2010/main" val="73774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problem that we faced with satellite data, was the inexistence of datasets that represent the ground truth for our landcover.</a:t>
            </a:r>
          </a:p>
          <a:p>
            <a:r>
              <a:rPr lang="en-US" dirty="0"/>
              <a:t>How can we be able to correlate pixel information with land cover when there is no ground truth to verify.</a:t>
            </a:r>
          </a:p>
          <a:p>
            <a:endParaRPr lang="en-US" dirty="0"/>
          </a:p>
          <a:p>
            <a:r>
              <a:rPr lang="en-US" dirty="0"/>
              <a:t>To address the issue the </a:t>
            </a:r>
            <a:r>
              <a:rPr lang="en-US" dirty="0" err="1"/>
              <a:t>Coppernicus</a:t>
            </a:r>
            <a:r>
              <a:rPr lang="en-US" dirty="0"/>
              <a:t> High Resolution Layers were used to </a:t>
            </a:r>
            <a:r>
              <a:rPr lang="en-US" sz="1200" dirty="0">
                <a:solidFill>
                  <a:srgbClr val="000000"/>
                </a:solidFill>
                <a:effectLst/>
                <a:latin typeface="Calibri" panose="020F0502020204030204" pitchFamily="34" charset="0"/>
                <a:ea typeface="Calibri" panose="020F0502020204030204" pitchFamily="34" charset="0"/>
              </a:rPr>
              <a:t>correlate with remote sensing indices,</a:t>
            </a:r>
          </a:p>
          <a:p>
            <a:r>
              <a:rPr lang="en-US" sz="1200" dirty="0">
                <a:solidFill>
                  <a:srgbClr val="000000"/>
                </a:solidFill>
                <a:effectLst/>
                <a:latin typeface="Calibri" panose="020F0502020204030204" pitchFamily="34" charset="0"/>
                <a:ea typeface="Calibri" panose="020F0502020204030204" pitchFamily="34" charset="0"/>
              </a:rPr>
              <a:t> ensuring that the Digital Twin remains continuously updated with current information</a:t>
            </a:r>
          </a:p>
          <a:p>
            <a:endParaRPr lang="en-US" sz="1200" dirty="0">
              <a:solidFill>
                <a:srgbClr val="000000"/>
              </a:solidFill>
              <a:effectLst/>
              <a:latin typeface="Calibri" panose="020F0502020204030204" pitchFamily="34" charset="0"/>
            </a:endParaRPr>
          </a:p>
          <a:p>
            <a:pPr>
              <a:lnSpc>
                <a:spcPct val="150000"/>
              </a:lnSpc>
              <a:spcBef>
                <a:spcPts val="1200"/>
              </a:spcBef>
              <a:spcAft>
                <a:spcPts val="1200"/>
              </a:spcAft>
              <a:buNone/>
            </a:pPr>
            <a:r>
              <a:rPr lang="en-US" sz="1200" dirty="0">
                <a:solidFill>
                  <a:srgbClr val="000000"/>
                </a:solidFill>
                <a:effectLst/>
                <a:latin typeface="Calibri" panose="020F0502020204030204" pitchFamily="34" charset="0"/>
                <a:ea typeface="Times New Roman" panose="02020603050405020304" pitchFamily="18" charset="0"/>
              </a:rPr>
              <a:t>However, these products are not provided at frequent intervals; instead, they are typically released on a yearly basis or at longer intervals, which limits their applicability for monitoring changes over shorter periods.</a:t>
            </a:r>
          </a:p>
          <a:p>
            <a:pPr>
              <a:lnSpc>
                <a:spcPct val="150000"/>
              </a:lnSpc>
              <a:spcBef>
                <a:spcPts val="1200"/>
              </a:spcBef>
              <a:spcAft>
                <a:spcPts val="1200"/>
              </a:spcAft>
              <a:buNone/>
            </a:pPr>
            <a:endParaRPr lang="el-GR" sz="1200" dirty="0">
              <a:effectLst/>
              <a:latin typeface="Times New Roman" panose="02020603050405020304" pitchFamily="18" charset="0"/>
              <a:ea typeface="Times New Roman" panose="02020603050405020304" pitchFamily="18" charset="0"/>
            </a:endParaRPr>
          </a:p>
          <a:p>
            <a:pPr>
              <a:buNone/>
            </a:pPr>
            <a:r>
              <a:rPr lang="en-US" sz="1200" dirty="0">
                <a:solidFill>
                  <a:srgbClr val="000000"/>
                </a:solidFill>
                <a:effectLst/>
                <a:latin typeface="Calibri" panose="020F0502020204030204" pitchFamily="34" charset="0"/>
                <a:ea typeface="Calibri" panose="020F0502020204030204" pitchFamily="34" charset="0"/>
              </a:rPr>
              <a:t>A model was developed to address this limitation using the Copernicus Access Hub's High-Resolution Layers as ground truth and Vegetation Indices as input data. As mentioned, vegetation and other entities have different spectral identities at various times, so collecting input data from different time points is crucial. </a:t>
            </a:r>
          </a:p>
          <a:p>
            <a:pPr>
              <a:buNone/>
            </a:pPr>
            <a:endParaRPr lang="en-US" sz="1200" dirty="0">
              <a:solidFill>
                <a:srgbClr val="000000"/>
              </a:solidFill>
              <a:effectLst/>
              <a:latin typeface="Calibri" panose="020F0502020204030204" pitchFamily="34" charset="0"/>
              <a:ea typeface="Calibri" panose="020F0502020204030204" pitchFamily="34" charset="0"/>
            </a:endParaRPr>
          </a:p>
          <a:p>
            <a:pPr>
              <a:buNone/>
            </a:pPr>
            <a:r>
              <a:rPr lang="en-US" sz="1200" dirty="0">
                <a:solidFill>
                  <a:srgbClr val="000000"/>
                </a:solidFill>
                <a:effectLst/>
                <a:latin typeface="Calibri" panose="020F0502020204030204" pitchFamily="34" charset="0"/>
                <a:ea typeface="Calibri" panose="020F0502020204030204" pitchFamily="34" charset="0"/>
              </a:rPr>
              <a:t>The </a:t>
            </a:r>
            <a:r>
              <a:rPr lang="en-US" sz="1200" dirty="0" err="1">
                <a:solidFill>
                  <a:srgbClr val="000000"/>
                </a:solidFill>
                <a:effectLst/>
                <a:latin typeface="Calibri" panose="020F0502020204030204" pitchFamily="34" charset="0"/>
                <a:ea typeface="Calibri" panose="020F0502020204030204" pitchFamily="34" charset="0"/>
              </a:rPr>
              <a:t>OpenEO</a:t>
            </a:r>
            <a:r>
              <a:rPr lang="en-US" sz="1200" dirty="0">
                <a:solidFill>
                  <a:srgbClr val="000000"/>
                </a:solidFill>
                <a:effectLst/>
                <a:latin typeface="Calibri" panose="020F0502020204030204" pitchFamily="34" charset="0"/>
                <a:ea typeface="Calibri" panose="020F0502020204030204" pitchFamily="34" charset="0"/>
              </a:rPr>
              <a:t> API was </a:t>
            </a:r>
            <a:r>
              <a:rPr lang="en-US" sz="1200" dirty="0" err="1">
                <a:solidFill>
                  <a:srgbClr val="000000"/>
                </a:solidFill>
                <a:effectLst/>
                <a:latin typeface="Calibri" panose="020F0502020204030204" pitchFamily="34" charset="0"/>
                <a:ea typeface="Calibri" panose="020F0502020204030204" pitchFamily="34" charset="0"/>
              </a:rPr>
              <a:t>utilised</a:t>
            </a:r>
            <a:r>
              <a:rPr lang="en-US" sz="1200" dirty="0">
                <a:solidFill>
                  <a:srgbClr val="000000"/>
                </a:solidFill>
                <a:effectLst/>
                <a:latin typeface="Calibri" panose="020F0502020204030204" pitchFamily="34" charset="0"/>
                <a:ea typeface="Calibri" panose="020F0502020204030204" pitchFamily="34" charset="0"/>
              </a:rPr>
              <a:t> to gather mean values for the pixels within the Area of Interest over a two-year interval. This approach enables more representative spectral identities over time, accurately reflecting vegetation cover changes.</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43160D2-EE64-42CC-8138-E2A31448407B}" type="slidenum">
              <a:rPr lang="el-GR" smtClean="0"/>
              <a:t>8</a:t>
            </a:fld>
            <a:endParaRPr lang="el-GR"/>
          </a:p>
        </p:txBody>
      </p:sp>
    </p:spTree>
    <p:extLst>
      <p:ext uri="{BB962C8B-B14F-4D97-AF65-F5344CB8AC3E}">
        <p14:creationId xmlns:p14="http://schemas.microsoft.com/office/powerpoint/2010/main" val="221434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The layers of information we are interested for visualizing the digital twin</a:t>
            </a:r>
          </a:p>
          <a:p>
            <a:r>
              <a:rPr lang="en-US" sz="1800" dirty="0">
                <a:solidFill>
                  <a:srgbClr val="000000"/>
                </a:solidFill>
                <a:effectLst/>
                <a:latin typeface="Calibri" panose="020F0502020204030204" pitchFamily="34" charset="0"/>
                <a:ea typeface="Calibri" panose="020F0502020204030204" pitchFamily="34" charset="0"/>
              </a:rPr>
              <a:t>are the Tree Density High-Resolution Layer,</a:t>
            </a:r>
          </a:p>
          <a:p>
            <a:r>
              <a:rPr lang="en-US" sz="1800" dirty="0">
                <a:solidFill>
                  <a:srgbClr val="000000"/>
                </a:solidFill>
                <a:effectLst/>
                <a:latin typeface="Calibri" panose="020F0502020204030204" pitchFamily="34" charset="0"/>
                <a:ea typeface="Calibri" panose="020F0502020204030204" pitchFamily="34" charset="0"/>
              </a:rPr>
              <a:t>Small Woody Features High-Resolution Layer,</a:t>
            </a:r>
          </a:p>
          <a:p>
            <a:r>
              <a:rPr lang="en-US" sz="1800" dirty="0">
                <a:solidFill>
                  <a:srgbClr val="000000"/>
                </a:solidFill>
                <a:effectLst/>
                <a:latin typeface="Calibri" panose="020F0502020204030204" pitchFamily="34" charset="0"/>
                <a:ea typeface="Calibri" panose="020F0502020204030204" pitchFamily="34" charset="0"/>
              </a:rPr>
              <a:t> and Grassland High-Resolution Layer, roads and urban footprint</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as these are widely used for military planning to create suitability products.</a:t>
            </a:r>
            <a:endParaRPr lang="el-GR" dirty="0"/>
          </a:p>
        </p:txBody>
      </p:sp>
      <p:sp>
        <p:nvSpPr>
          <p:cNvPr id="4" name="Θέση αριθμού διαφάνειας 3"/>
          <p:cNvSpPr>
            <a:spLocks noGrp="1"/>
          </p:cNvSpPr>
          <p:nvPr>
            <p:ph type="sldNum" sz="quarter" idx="5"/>
          </p:nvPr>
        </p:nvSpPr>
        <p:spPr/>
        <p:txBody>
          <a:bodyPr/>
          <a:lstStyle/>
          <a:p>
            <a:pPr lvl="0"/>
            <a:fld id="{7599462B-2956-4AD2-951D-13E7F70830AC}" type="slidenum">
              <a:rPr lang="el-GR" smtClean="0"/>
              <a:t>9</a:t>
            </a:fld>
            <a:endParaRPr lang="el-GR"/>
          </a:p>
        </p:txBody>
      </p:sp>
    </p:spTree>
    <p:extLst>
      <p:ext uri="{BB962C8B-B14F-4D97-AF65-F5344CB8AC3E}">
        <p14:creationId xmlns:p14="http://schemas.microsoft.com/office/powerpoint/2010/main" val="127360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4D2572C-3573-4BEC-8411-A61FD1E31DDC}"/>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61852" y="-1704268"/>
            <a:ext cx="13410938" cy="8958508"/>
          </a:xfrm>
          <a:prstGeom prst="rect">
            <a:avLst/>
          </a:prstGeom>
        </p:spPr>
      </p:pic>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0121" y="328114"/>
            <a:ext cx="2391757" cy="1108800"/>
          </a:xfrm>
          <a:prstGeom prst="rect">
            <a:avLst/>
          </a:prstGeom>
        </p:spPr>
      </p:pic>
    </p:spTree>
    <p:extLst>
      <p:ext uri="{BB962C8B-B14F-4D97-AF65-F5344CB8AC3E}">
        <p14:creationId xmlns:p14="http://schemas.microsoft.com/office/powerpoint/2010/main" val="237306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ED774-C183-4AB8-8A5E-55331C30D31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F43404-DD7D-4D65-827D-A5BCC1B30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859F9A8-8D0B-4F3F-AB80-340B53DF9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00CE7B-09E6-4D59-B6DF-5CF708A57A13}"/>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6" name="Fußzeilenplatzhalter 5">
            <a:extLst>
              <a:ext uri="{FF2B5EF4-FFF2-40B4-BE49-F238E27FC236}">
                <a16:creationId xmlns:a16="http://schemas.microsoft.com/office/drawing/2014/main" id="{321BBDE3-AA88-4EC1-9AF7-98BD103AF1A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322402-C8C3-4C1D-971B-06D0E9FC6E47}"/>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1288572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FD78E-A703-470D-A078-59F46EDDD06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5082B1C-6B65-4F35-A5CF-565E374E2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C03EA199-1E0B-43DE-B2DA-17BA3D2EF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4A6DDF7-2D98-4C65-A55C-D5F1D741BC42}"/>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6" name="Fußzeilenplatzhalter 5">
            <a:extLst>
              <a:ext uri="{FF2B5EF4-FFF2-40B4-BE49-F238E27FC236}">
                <a16:creationId xmlns:a16="http://schemas.microsoft.com/office/drawing/2014/main" id="{F15B538D-0C54-43B9-BA5E-F396FFB6DA5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78F49F3-D0DB-4101-8668-C64C1CB439F1}"/>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4087756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FD288-0888-4DF7-BBD5-624933C9A23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053A60E-A079-4A12-A8CF-6C2DC009AFF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9562D4-E2B6-4947-8876-C612A17E56FA}"/>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5" name="Fußzeilenplatzhalter 4">
            <a:extLst>
              <a:ext uri="{FF2B5EF4-FFF2-40B4-BE49-F238E27FC236}">
                <a16:creationId xmlns:a16="http://schemas.microsoft.com/office/drawing/2014/main" id="{B66E978E-F604-434E-BD05-28993286E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2D9627-762A-49DE-9561-83D354A4E7D9}"/>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1908189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1DEB0C6-2068-4614-A367-BEE5CF2C4AE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3F6E807-FE42-4104-9F41-77C2DC14365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174C28-E917-4D18-80E2-F0E9DC0E1FC3}"/>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5" name="Fußzeilenplatzhalter 4">
            <a:extLst>
              <a:ext uri="{FF2B5EF4-FFF2-40B4-BE49-F238E27FC236}">
                <a16:creationId xmlns:a16="http://schemas.microsoft.com/office/drawing/2014/main" id="{914AE3A0-6A43-42AC-8C92-F94184B374D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BBCA52-D876-4137-930F-368A15E0BA78}"/>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3168659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2912DC5-B5D9-440B-9BBF-D80DD6E437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8368" y="136525"/>
            <a:ext cx="1127098" cy="522514"/>
          </a:xfrm>
          <a:prstGeom prst="rect">
            <a:avLst/>
          </a:prstGeom>
        </p:spPr>
      </p:pic>
    </p:spTree>
    <p:extLst>
      <p:ext uri="{BB962C8B-B14F-4D97-AF65-F5344CB8AC3E}">
        <p14:creationId xmlns:p14="http://schemas.microsoft.com/office/powerpoint/2010/main" val="1678301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58AC6-FA92-4C87-9DA2-AA4FB16018B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78D37A1-5F14-4FD2-8B00-C527B758211A}"/>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4" name="Fußzeilenplatzhalter 3">
            <a:extLst>
              <a:ext uri="{FF2B5EF4-FFF2-40B4-BE49-F238E27FC236}">
                <a16:creationId xmlns:a16="http://schemas.microsoft.com/office/drawing/2014/main" id="{62D01760-4FA8-44CC-8232-7013F15EA48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87C0271-D129-41BF-A63E-481FB09FE87A}"/>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364302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38CAE-85B7-4E73-BC51-2FACECF1A66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29CA0D2-D1E8-42FF-9690-F42AD021710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197122A-8DF4-4F89-93BB-75A8488F19AC}"/>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5" name="Fußzeilenplatzhalter 4">
            <a:extLst>
              <a:ext uri="{FF2B5EF4-FFF2-40B4-BE49-F238E27FC236}">
                <a16:creationId xmlns:a16="http://schemas.microsoft.com/office/drawing/2014/main" id="{0F574E21-DB00-4418-B5E5-2B48F8592F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DB139C7-44A6-44FB-98B2-358EC028568B}"/>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393861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C1922-E999-4427-A7C7-726A4F97C27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71348C9-26A5-4D9D-ADAB-53E193C4D4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5569712-C130-4A1E-A7E9-8446787AAE69}"/>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5" name="Fußzeilenplatzhalter 4">
            <a:extLst>
              <a:ext uri="{FF2B5EF4-FFF2-40B4-BE49-F238E27FC236}">
                <a16:creationId xmlns:a16="http://schemas.microsoft.com/office/drawing/2014/main" id="{37752077-288B-45C2-B1CB-44B3CA7493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32B62E-A733-4806-A670-E2EFDAFC20A3}"/>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336884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3BD672-C4A6-4F11-887B-3B6781C786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488033-CB60-4C69-B610-3D927F33D01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5958B86-3767-436B-A24A-A94383E08B8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C0F5526-6146-4F8E-8C44-D8BE25ABE9EB}"/>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6" name="Fußzeilenplatzhalter 5">
            <a:extLst>
              <a:ext uri="{FF2B5EF4-FFF2-40B4-BE49-F238E27FC236}">
                <a16:creationId xmlns:a16="http://schemas.microsoft.com/office/drawing/2014/main" id="{6F7B4A8A-322D-472A-9D4F-B7064AB14D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CE72FE-5FCF-4700-B728-072B93D99BAE}"/>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300328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6B8A-E2C7-4DF3-8680-F7A8C32CF9A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295A80A-FF48-46E8-99F6-0AC00EB77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D1CF1DC-86C2-41B4-B9D5-A747332ED1A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7EAAB0A-79E1-4B34-AAB0-B640296DB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1EDF6A1-8642-4FB7-BAC5-AEA05BF58A9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B4C9600-1E69-4115-8912-FAF13FDD569A}"/>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8" name="Fußzeilenplatzhalter 7">
            <a:extLst>
              <a:ext uri="{FF2B5EF4-FFF2-40B4-BE49-F238E27FC236}">
                <a16:creationId xmlns:a16="http://schemas.microsoft.com/office/drawing/2014/main" id="{12693FCD-3075-40F5-9B1B-80BD4F18D2D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9CE442F-B768-4C28-BDB5-B1F3CA257E5E}"/>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2467924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6C941-62FC-4228-AE46-0C7EA1627A2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43BA955-450C-45F8-A0A8-BC10ACE617BC}"/>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4" name="Fußzeilenplatzhalter 3">
            <a:extLst>
              <a:ext uri="{FF2B5EF4-FFF2-40B4-BE49-F238E27FC236}">
                <a16:creationId xmlns:a16="http://schemas.microsoft.com/office/drawing/2014/main" id="{B97CD8EE-8D9E-4BA8-AE5F-C0D9F4F8B35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6E2B712-3EA0-46F9-856B-1D8C4466DFCB}"/>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222094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9F209D5-44DF-42B4-8239-72AC0EFD7FB5}"/>
              </a:ext>
            </a:extLst>
          </p:cNvPr>
          <p:cNvSpPr>
            <a:spLocks noGrp="1"/>
          </p:cNvSpPr>
          <p:nvPr>
            <p:ph type="dt" sz="half" idx="10"/>
          </p:nvPr>
        </p:nvSpPr>
        <p:spPr/>
        <p:txBody>
          <a:bodyPr/>
          <a:lstStyle/>
          <a:p>
            <a:fld id="{51C13F18-C07E-43D9-9531-6E7D2E8DBD16}" type="datetimeFigureOut">
              <a:rPr lang="de-DE" smtClean="0"/>
              <a:t>03.05.2025</a:t>
            </a:fld>
            <a:endParaRPr lang="de-DE"/>
          </a:p>
        </p:txBody>
      </p:sp>
      <p:sp>
        <p:nvSpPr>
          <p:cNvPr id="3" name="Fußzeilenplatzhalter 2">
            <a:extLst>
              <a:ext uri="{FF2B5EF4-FFF2-40B4-BE49-F238E27FC236}">
                <a16:creationId xmlns:a16="http://schemas.microsoft.com/office/drawing/2014/main" id="{077EBD8E-AAC7-4701-A9A2-6B920E3C44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E27FEEB-66ED-4058-9DC5-3712E1810A48}"/>
              </a:ext>
            </a:extLst>
          </p:cNvPr>
          <p:cNvSpPr>
            <a:spLocks noGrp="1"/>
          </p:cNvSpPr>
          <p:nvPr>
            <p:ph type="sldNum" sz="quarter" idx="12"/>
          </p:nvPr>
        </p:nvSpPr>
        <p:spPr/>
        <p:txBody>
          <a:bodyPr/>
          <a:lstStyle/>
          <a:p>
            <a:fld id="{42715459-ECF9-4E7A-A4E2-BF182694A79C}" type="slidenum">
              <a:rPr lang="de-DE" smtClean="0"/>
              <a:t>‹#›</a:t>
            </a:fld>
            <a:endParaRPr lang="de-DE"/>
          </a:p>
        </p:txBody>
      </p:sp>
    </p:spTree>
    <p:extLst>
      <p:ext uri="{BB962C8B-B14F-4D97-AF65-F5344CB8AC3E}">
        <p14:creationId xmlns:p14="http://schemas.microsoft.com/office/powerpoint/2010/main" val="1608229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6C79DE-2748-4B49-871C-5DFD66929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199E9A0-E185-45E5-9CAA-A4EBCC967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FD4FC3-C741-49AA-9242-A731C9BBD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13F18-C07E-43D9-9531-6E7D2E8DBD16}" type="datetimeFigureOut">
              <a:rPr lang="de-DE" smtClean="0"/>
              <a:t>03.05.2025</a:t>
            </a:fld>
            <a:endParaRPr lang="de-DE"/>
          </a:p>
        </p:txBody>
      </p:sp>
      <p:sp>
        <p:nvSpPr>
          <p:cNvPr id="5" name="Fußzeilenplatzhalter 4">
            <a:extLst>
              <a:ext uri="{FF2B5EF4-FFF2-40B4-BE49-F238E27FC236}">
                <a16:creationId xmlns:a16="http://schemas.microsoft.com/office/drawing/2014/main" id="{7C7B44B9-EBE7-41A7-817B-5E3276162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778F927-8BB3-4B2D-B7CE-3C0BD77D0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15459-ECF9-4E7A-A4E2-BF182694A79C}" type="slidenum">
              <a:rPr lang="de-DE" smtClean="0"/>
              <a:t>‹#›</a:t>
            </a:fld>
            <a:endParaRPr lang="de-DE"/>
          </a:p>
        </p:txBody>
      </p:sp>
    </p:spTree>
    <p:extLst>
      <p:ext uri="{BB962C8B-B14F-4D97-AF65-F5344CB8AC3E}">
        <p14:creationId xmlns:p14="http://schemas.microsoft.com/office/powerpoint/2010/main" val="318013785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BC332B6-9943-429F-B6B7-EC2E07B905D2}"/>
              </a:ext>
            </a:extLst>
          </p:cNvPr>
          <p:cNvSpPr txBox="1"/>
          <p:nvPr/>
        </p:nvSpPr>
        <p:spPr>
          <a:xfrm>
            <a:off x="909935" y="2478453"/>
            <a:ext cx="11001923" cy="2185214"/>
          </a:xfrm>
          <a:prstGeom prst="rect">
            <a:avLst/>
          </a:prstGeom>
          <a:noFill/>
        </p:spPr>
        <p:txBody>
          <a:bodyPr wrap="none" rtlCol="0">
            <a:spAutoFit/>
          </a:bodyPr>
          <a:lstStyle/>
          <a:p>
            <a:r>
              <a:rPr lang="en-US" sz="3200" b="1" i="1" dirty="0">
                <a:effectLst/>
                <a:latin typeface="Calibri" panose="020F0502020204030204" pitchFamily="34" charset="0"/>
                <a:ea typeface="Calibri" panose="020F0502020204030204" pitchFamily="34" charset="0"/>
                <a:cs typeface="Calibri" panose="020F0502020204030204" pitchFamily="34" charset="0"/>
              </a:rPr>
              <a:t>	              Enhancing Battlefield Observation</a:t>
            </a:r>
          </a:p>
          <a:p>
            <a:r>
              <a:rPr lang="en-US" sz="3200" b="1" i="1" dirty="0">
                <a:effectLst/>
                <a:latin typeface="Calibri" panose="020F0502020204030204" pitchFamily="34" charset="0"/>
                <a:ea typeface="Calibri" panose="020F0502020204030204" pitchFamily="34" charset="0"/>
                <a:cs typeface="Calibri" panose="020F0502020204030204" pitchFamily="34" charset="0"/>
              </a:rPr>
              <a:t>With Imitation Learning And Digital Twin-Based Model Training</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7200" dirty="0"/>
          </a:p>
        </p:txBody>
      </p:sp>
      <p:sp>
        <p:nvSpPr>
          <p:cNvPr id="3" name="Textfeld 2">
            <a:extLst>
              <a:ext uri="{FF2B5EF4-FFF2-40B4-BE49-F238E27FC236}">
                <a16:creationId xmlns:a16="http://schemas.microsoft.com/office/drawing/2014/main" id="{C7CAE819-A14F-4986-9679-1F5DF9A5A691}"/>
              </a:ext>
            </a:extLst>
          </p:cNvPr>
          <p:cNvSpPr txBox="1"/>
          <p:nvPr/>
        </p:nvSpPr>
        <p:spPr>
          <a:xfrm>
            <a:off x="280142" y="4063502"/>
            <a:ext cx="10509876" cy="1077218"/>
          </a:xfrm>
          <a:prstGeom prst="rect">
            <a:avLst/>
          </a:prstGeom>
          <a:noFill/>
        </p:spPr>
        <p:txBody>
          <a:bodyPr wrap="square" rtlCol="0">
            <a:spAutoFit/>
          </a:bodyPr>
          <a:lstStyle/>
          <a:p>
            <a:r>
              <a:rPr lang="de-DE" sz="3200" dirty="0"/>
              <a:t>Kefalakis Michail, PhD </a:t>
            </a:r>
            <a:r>
              <a:rPr lang="de-DE" sz="3200" dirty="0" err="1"/>
              <a:t>Candidate</a:t>
            </a:r>
            <a:endParaRPr lang="de-DE" sz="3200" dirty="0"/>
          </a:p>
          <a:p>
            <a:r>
              <a:rPr lang="de-DE" sz="3200" dirty="0"/>
              <a:t>Earth Observation Technical Assistant, </a:t>
            </a:r>
            <a:r>
              <a:rPr lang="de-DE" sz="3200" dirty="0" err="1"/>
              <a:t>Planetek</a:t>
            </a:r>
            <a:r>
              <a:rPr lang="de-DE" sz="3200" dirty="0"/>
              <a:t> Hellas</a:t>
            </a:r>
          </a:p>
        </p:txBody>
      </p:sp>
      <p:sp>
        <p:nvSpPr>
          <p:cNvPr id="4" name="Textfeld 2">
            <a:extLst>
              <a:ext uri="{FF2B5EF4-FFF2-40B4-BE49-F238E27FC236}">
                <a16:creationId xmlns:a16="http://schemas.microsoft.com/office/drawing/2014/main" id="{92FAD47B-E861-9DC5-0097-CCA8E061A666}"/>
              </a:ext>
            </a:extLst>
          </p:cNvPr>
          <p:cNvSpPr txBox="1"/>
          <p:nvPr/>
        </p:nvSpPr>
        <p:spPr>
          <a:xfrm>
            <a:off x="280142" y="5263831"/>
            <a:ext cx="11911858" cy="1569660"/>
          </a:xfrm>
          <a:prstGeom prst="rect">
            <a:avLst/>
          </a:prstGeom>
          <a:noFill/>
        </p:spPr>
        <p:txBody>
          <a:bodyPr wrap="square" rtlCol="0">
            <a:spAutoFit/>
          </a:bodyPr>
          <a:lstStyle/>
          <a:p>
            <a:r>
              <a:rPr lang="de-DE" sz="3200" dirty="0"/>
              <a:t>Dr. Nikolaos V. </a:t>
            </a:r>
            <a:r>
              <a:rPr lang="de-DE" sz="3200" dirty="0" err="1"/>
              <a:t>Karadimas</a:t>
            </a:r>
            <a:r>
              <a:rPr lang="de-DE" sz="3200" dirty="0"/>
              <a:t>, Department </a:t>
            </a:r>
            <a:r>
              <a:rPr lang="de-DE" sz="3200" dirty="0" err="1"/>
              <a:t>of</a:t>
            </a:r>
            <a:r>
              <a:rPr lang="de-DE" sz="3200" dirty="0"/>
              <a:t> </a:t>
            </a:r>
            <a:r>
              <a:rPr lang="de-DE" sz="3200" dirty="0" err="1"/>
              <a:t>Mathematics</a:t>
            </a:r>
            <a:r>
              <a:rPr lang="de-DE" sz="3200" dirty="0"/>
              <a:t> and Engineering Sciences</a:t>
            </a:r>
          </a:p>
          <a:p>
            <a:r>
              <a:rPr lang="de-DE" sz="3200" dirty="0"/>
              <a:t>Associate Professor, </a:t>
            </a:r>
            <a:r>
              <a:rPr lang="de-DE" sz="3200" dirty="0" err="1"/>
              <a:t>Hellenic</a:t>
            </a:r>
            <a:r>
              <a:rPr lang="de-DE" sz="3200" dirty="0"/>
              <a:t> </a:t>
            </a:r>
            <a:r>
              <a:rPr lang="de-DE" sz="3200" dirty="0" err="1"/>
              <a:t>Army</a:t>
            </a:r>
            <a:r>
              <a:rPr lang="de-DE" sz="3200" dirty="0"/>
              <a:t> Academy</a:t>
            </a:r>
          </a:p>
        </p:txBody>
      </p:sp>
    </p:spTree>
    <p:extLst>
      <p:ext uri="{BB962C8B-B14F-4D97-AF65-F5344CB8AC3E}">
        <p14:creationId xmlns:p14="http://schemas.microsoft.com/office/powerpoint/2010/main" val="504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descr="Εικόνα που περιέχει χάρτης, κίτρινο&#10;&#10;Το περιεχόμενο που δημιουργείται από τεχνολογία AI ενδέχεται να είναι εσφαλμένο.">
            <a:extLst>
              <a:ext uri="{FF2B5EF4-FFF2-40B4-BE49-F238E27FC236}">
                <a16:creationId xmlns:a16="http://schemas.microsoft.com/office/drawing/2014/main" id="{83AEC4B7-7298-4D8F-2324-A62103A9EBA4}"/>
              </a:ext>
            </a:extLst>
          </p:cNvPr>
          <p:cNvPicPr>
            <a:picLocks noChangeAspect="1"/>
          </p:cNvPicPr>
          <p:nvPr/>
        </p:nvPicPr>
        <p:blipFill>
          <a:blip r:embed="rId3">
            <a:extLst>
              <a:ext uri="{28A0092B-C50C-407E-A947-70E740481C1C}">
                <a14:useLocalDpi xmlns:a14="http://schemas.microsoft.com/office/drawing/2010/main" val="0"/>
              </a:ext>
            </a:extLst>
          </a:blip>
          <a:srcRect l="27435" r="31552" b="1"/>
          <a:stretch/>
        </p:blipFill>
        <p:spPr>
          <a:xfrm>
            <a:off x="20" y="1"/>
            <a:ext cx="6016469" cy="6858001"/>
          </a:xfrm>
          <a:custGeom>
            <a:avLst/>
            <a:gdLst/>
            <a:ahLst/>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p:spPr>
      </p:pic>
      <p:pic>
        <p:nvPicPr>
          <p:cNvPr id="3" name="Εικόνα 2" descr="Εικόνα που περιέχει χάρτης, πολυχρωμία&#10;&#10;Το περιεχόμενο που δημιουργείται από τεχνολογία AI ενδέχεται να είναι εσφαλμένο.">
            <a:extLst>
              <a:ext uri="{FF2B5EF4-FFF2-40B4-BE49-F238E27FC236}">
                <a16:creationId xmlns:a16="http://schemas.microsoft.com/office/drawing/2014/main" id="{4275AD9F-B9A8-7282-1FD5-303C008F3505}"/>
              </a:ext>
            </a:extLst>
          </p:cNvPr>
          <p:cNvPicPr>
            <a:picLocks noChangeAspect="1"/>
          </p:cNvPicPr>
          <p:nvPr/>
        </p:nvPicPr>
        <p:blipFill>
          <a:blip r:embed="rId4">
            <a:extLst>
              <a:ext uri="{28A0092B-C50C-407E-A947-70E740481C1C}">
                <a14:useLocalDpi xmlns:a14="http://schemas.microsoft.com/office/drawing/2010/main" val="0"/>
              </a:ext>
            </a:extLst>
          </a:blip>
          <a:srcRect l="35789" r="14505"/>
          <a:stretch/>
        </p:blipFill>
        <p:spPr>
          <a:xfrm>
            <a:off x="4307056" y="10"/>
            <a:ext cx="4831627" cy="4520001"/>
          </a:xfrm>
          <a:custGeom>
            <a:avLst/>
            <a:gdLst/>
            <a:ahLst/>
            <a:cxnLst/>
            <a:rect l="l" t="t" r="r" b="b"/>
            <a:pathLst>
              <a:path w="4831627" h="4520011">
                <a:moveTo>
                  <a:pt x="0" y="0"/>
                </a:moveTo>
                <a:lnTo>
                  <a:pt x="4831627" y="0"/>
                </a:lnTo>
                <a:lnTo>
                  <a:pt x="1416677" y="4520011"/>
                </a:lnTo>
                <a:close/>
              </a:path>
            </a:pathLst>
          </a:custGeom>
        </p:spPr>
      </p:pic>
      <p:pic>
        <p:nvPicPr>
          <p:cNvPr id="7" name="Εικόνα 6" descr="Εικόνα που περιέχει χάρτης, κείμενο&#10;&#10;Το περιεχόμενο που δημιουργείται από τεχνολογία AI ενδέχεται να είναι εσφαλμένο.">
            <a:extLst>
              <a:ext uri="{FF2B5EF4-FFF2-40B4-BE49-F238E27FC236}">
                <a16:creationId xmlns:a16="http://schemas.microsoft.com/office/drawing/2014/main" id="{C4FF1BA9-1FB5-0F90-63B7-0A106EC0552A}"/>
              </a:ext>
            </a:extLst>
          </p:cNvPr>
          <p:cNvPicPr>
            <a:picLocks noChangeAspect="1"/>
          </p:cNvPicPr>
          <p:nvPr/>
        </p:nvPicPr>
        <p:blipFill>
          <a:blip r:embed="rId5">
            <a:extLst>
              <a:ext uri="{28A0092B-C50C-407E-A947-70E740481C1C}">
                <a14:useLocalDpi xmlns:a14="http://schemas.microsoft.com/office/drawing/2010/main" val="0"/>
              </a:ext>
            </a:extLst>
          </a:blip>
          <a:srcRect l="19414" r="24914" b="1"/>
          <a:stretch/>
        </p:blipFill>
        <p:spPr>
          <a:xfrm>
            <a:off x="4068531" y="-1"/>
            <a:ext cx="8123469" cy="6858000"/>
          </a:xfrm>
          <a:custGeom>
            <a:avLst/>
            <a:gdLst/>
            <a:ahLst/>
            <a:cxnLst/>
            <a:rect l="l" t="t" r="r" b="b"/>
            <a:pathLst>
              <a:path w="8123469" h="6858000">
                <a:moveTo>
                  <a:pt x="5181344" y="0"/>
                </a:moveTo>
                <a:lnTo>
                  <a:pt x="8123469" y="0"/>
                </a:lnTo>
                <a:lnTo>
                  <a:pt x="8123469" y="6858000"/>
                </a:lnTo>
                <a:lnTo>
                  <a:pt x="0" y="6858000"/>
                </a:lnTo>
                <a:close/>
              </a:path>
            </a:pathLst>
          </a:custGeom>
        </p:spPr>
      </p:pic>
    </p:spTree>
    <p:extLst>
      <p:ext uri="{BB962C8B-B14F-4D97-AF65-F5344CB8AC3E}">
        <p14:creationId xmlns:p14="http://schemas.microsoft.com/office/powerpoint/2010/main" val="205029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Εικόνα 14" descr="Εικόνα που περιέχει χορτάρι, εξωτερικός χώρος/ύπαιθρος, βλάστηση, Μη αγγειακό εμβρυόφυτο&#10;&#10;Περιγραφή που δημιουργήθηκε αυτόματα">
            <a:extLst>
              <a:ext uri="{FF2B5EF4-FFF2-40B4-BE49-F238E27FC236}">
                <a16:creationId xmlns:a16="http://schemas.microsoft.com/office/drawing/2014/main" id="{CFC8557E-4C66-44F7-EFB8-674EFA3A2548}"/>
              </a:ext>
            </a:extLst>
          </p:cNvPr>
          <p:cNvPicPr>
            <a:picLocks noChangeAspect="1"/>
          </p:cNvPicPr>
          <p:nvPr/>
        </p:nvPicPr>
        <p:blipFill>
          <a:blip r:embed="rId3">
            <a:alphaModFix/>
          </a:blip>
          <a:srcRect r="6561" b="-1"/>
          <a:stretch/>
        </p:blipFill>
        <p:spPr>
          <a:xfrm>
            <a:off x="4547937" y="-5"/>
            <a:ext cx="7644062" cy="3681406"/>
          </a:xfrm>
          <a:prstGeom prst="rect">
            <a:avLst/>
          </a:prstGeom>
          <a:noFill/>
        </p:spPr>
      </p:pic>
      <p:pic>
        <p:nvPicPr>
          <p:cNvPr id="5" name="Εικόνα 5" descr="Εικόνα που περιέχει στιγμιότυπο οθόνης, παιχνίδι για PC, βιντεοπαιχνίδι στρατηγικής, λογισμικό βιντεοπαιχνιδιών&#10;&#10;Περιγραφή που δημιουργήθηκε αυτόματα">
            <a:extLst>
              <a:ext uri="{FF2B5EF4-FFF2-40B4-BE49-F238E27FC236}">
                <a16:creationId xmlns:a16="http://schemas.microsoft.com/office/drawing/2014/main" id="{CE716BF7-98CE-2040-8FA8-AF63C7B3B49A}"/>
              </a:ext>
            </a:extLst>
          </p:cNvPr>
          <p:cNvPicPr>
            <a:picLocks noChangeAspect="1"/>
          </p:cNvPicPr>
          <p:nvPr/>
        </p:nvPicPr>
        <p:blipFill>
          <a:blip r:embed="rId4"/>
          <a:srcRect t="10546" r="-1" b="1504"/>
          <a:stretch/>
        </p:blipFill>
        <p:spPr>
          <a:xfrm>
            <a:off x="4547938" y="3681409"/>
            <a:ext cx="7644062" cy="3176595"/>
          </a:xfrm>
          <a:prstGeom prst="rect">
            <a:avLst/>
          </a:prstGeom>
          <a:noFill/>
        </p:spPr>
      </p:pic>
      <p:sp>
        <p:nvSpPr>
          <p:cNvPr id="22" name="Rectangle 2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A8C4E05-268C-CE64-AB7F-C4A8D0BD4102}"/>
              </a:ext>
            </a:extLst>
          </p:cNvPr>
          <p:cNvSpPr txBox="1">
            <a:spLocks noGrp="1"/>
          </p:cNvSpPr>
          <p:nvPr>
            <p:ph type="title"/>
          </p:nvPr>
        </p:nvSpPr>
        <p:spPr>
          <a:xfrm>
            <a:off x="838200" y="1115219"/>
            <a:ext cx="5395912" cy="2387600"/>
          </a:xfrm>
        </p:spPr>
        <p:txBody>
          <a:bodyPr vert="horz" lIns="91440" tIns="45720" rIns="91440" bIns="45720" rtlCol="0" anchor="b">
            <a:normAutofit/>
          </a:bodyPr>
          <a:lstStyle/>
          <a:p>
            <a:pPr lvl="0"/>
            <a:r>
              <a:rPr lang="en-US" sz="5000" kern="1200">
                <a:solidFill>
                  <a:schemeClr val="bg1"/>
                </a:solidFill>
                <a:latin typeface="+mj-lt"/>
                <a:ea typeface="+mj-ea"/>
                <a:cs typeface="+mj-cs"/>
              </a:rPr>
              <a:t>SIMULATION SOFTWARE</a:t>
            </a:r>
          </a:p>
        </p:txBody>
      </p:sp>
      <p:cxnSp>
        <p:nvCxnSpPr>
          <p:cNvPr id="29" name="Straight Connector 2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B260B69-1B7B-5499-E729-5F2405D6EC79}"/>
              </a:ext>
            </a:extLst>
          </p:cNvPr>
          <p:cNvSpPr>
            <a:spLocks noGrp="1"/>
          </p:cNvSpPr>
          <p:nvPr>
            <p:ph type="title"/>
          </p:nvPr>
        </p:nvSpPr>
        <p:spPr>
          <a:xfrm>
            <a:off x="1043631" y="809898"/>
            <a:ext cx="9942716" cy="1554480"/>
          </a:xfrm>
        </p:spPr>
        <p:txBody>
          <a:bodyPr anchor="ctr">
            <a:normAutofit/>
          </a:bodyPr>
          <a:lstStyle/>
          <a:p>
            <a:r>
              <a:rPr lang="en-US" sz="4800"/>
              <a:t>RESULTS</a:t>
            </a:r>
            <a:endParaRPr lang="el-GR" sz="4800"/>
          </a:p>
        </p:txBody>
      </p:sp>
      <p:sp>
        <p:nvSpPr>
          <p:cNvPr id="3" name="Θέση περιεχομένου 2">
            <a:extLst>
              <a:ext uri="{FF2B5EF4-FFF2-40B4-BE49-F238E27FC236}">
                <a16:creationId xmlns:a16="http://schemas.microsoft.com/office/drawing/2014/main" id="{1DACA330-0F37-AF4A-4893-9160EB58FA70}"/>
              </a:ext>
            </a:extLst>
          </p:cNvPr>
          <p:cNvSpPr>
            <a:spLocks noGrp="1"/>
          </p:cNvSpPr>
          <p:nvPr>
            <p:ph idx="1"/>
          </p:nvPr>
        </p:nvSpPr>
        <p:spPr>
          <a:xfrm>
            <a:off x="1045028" y="3017522"/>
            <a:ext cx="9941319" cy="3124658"/>
          </a:xfrm>
        </p:spPr>
        <p:txBody>
          <a:bodyPr anchor="ctr">
            <a:normAutofit/>
          </a:bodyPr>
          <a:lstStyle/>
          <a:p>
            <a:r>
              <a:rPr lang="en-US" sz="2400" dirty="0"/>
              <a:t>Merging of Digital Twins, Imitation Learning and Simulation.</a:t>
            </a:r>
          </a:p>
          <a:p>
            <a:r>
              <a:rPr lang="en-US" sz="2400" dirty="0"/>
              <a:t>Captured human strategic behavior.</a:t>
            </a:r>
          </a:p>
          <a:p>
            <a:r>
              <a:rPr lang="en-US" sz="2400" dirty="0"/>
              <a:t>Cost Free approach for updating the digital twin.</a:t>
            </a:r>
          </a:p>
          <a:p>
            <a:endParaRPr lang="en-US" sz="2400" dirty="0"/>
          </a:p>
          <a:p>
            <a:endParaRPr lang="el-GR"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54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F069438-592D-F2D4-F5B7-FF3C2C80F4A9}"/>
              </a:ext>
            </a:extLst>
          </p:cNvPr>
          <p:cNvSpPr>
            <a:spLocks noGrp="1"/>
          </p:cNvSpPr>
          <p:nvPr>
            <p:ph type="title"/>
          </p:nvPr>
        </p:nvSpPr>
        <p:spPr>
          <a:xfrm>
            <a:off x="1115568" y="509521"/>
            <a:ext cx="10232136" cy="1014984"/>
          </a:xfrm>
        </p:spPr>
        <p:txBody>
          <a:bodyPr>
            <a:normAutofit/>
          </a:bodyPr>
          <a:lstStyle/>
          <a:p>
            <a:r>
              <a:rPr lang="en-US" sz="4000"/>
              <a:t>FUTURE WORK</a:t>
            </a:r>
            <a:endParaRPr lang="el-GR" sz="4000"/>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Θέση περιεχομένου 2">
            <a:extLst>
              <a:ext uri="{FF2B5EF4-FFF2-40B4-BE49-F238E27FC236}">
                <a16:creationId xmlns:a16="http://schemas.microsoft.com/office/drawing/2014/main" id="{27D9A018-B52D-8C29-650D-FF1A563A1AAC}"/>
              </a:ext>
            </a:extLst>
          </p:cNvPr>
          <p:cNvGraphicFramePr>
            <a:graphicFrameLocks noGrp="1"/>
          </p:cNvGraphicFramePr>
          <p:nvPr>
            <p:ph idx="1"/>
            <p:extLst>
              <p:ext uri="{D42A27DB-BD31-4B8C-83A1-F6EECF244321}">
                <p14:modId xmlns:p14="http://schemas.microsoft.com/office/powerpoint/2010/main" val="4143206540"/>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04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66E75388-128F-A976-A97D-0194A64981BC}"/>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a:t>THANK YOU FOR YOUR ATTENTION!</a:t>
            </a:r>
          </a:p>
        </p:txBody>
      </p:sp>
      <p:sp>
        <p:nvSpPr>
          <p:cNvPr id="20" name="Rectangle 19">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Εικόνα 8" descr="Εικόνα που περιέχει έμβλημα, λογότυπο, σύμβολο, οικόσημο&#10;&#10;Το περιεχόμενο που δημιουργείται από τεχνολογία AI ενδέχεται να είναι εσφαλμένο.">
            <a:extLst>
              <a:ext uri="{FF2B5EF4-FFF2-40B4-BE49-F238E27FC236}">
                <a16:creationId xmlns:a16="http://schemas.microsoft.com/office/drawing/2014/main" id="{DBF3B42E-3205-AB53-A066-04193283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73" y="202462"/>
            <a:ext cx="4302250" cy="3625288"/>
          </a:xfrm>
          <a:prstGeom prst="rect">
            <a:avLst/>
          </a:prstGeom>
        </p:spPr>
      </p:pic>
      <p:sp>
        <p:nvSpPr>
          <p:cNvPr id="22" name="Rectangle 21">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Εικόνα 6" descr="Εικόνα που περιέχει άτομο, ουρανός, ανθρώπινο πρόσωπο, εξωτερικός χώρος/ύπαιθρος&#10;&#10;Το περιεχόμενο που δημιουργείται από τεχνολογία AI ενδέχεται να είναι εσφαλμένο.">
            <a:extLst>
              <a:ext uri="{FF2B5EF4-FFF2-40B4-BE49-F238E27FC236}">
                <a16:creationId xmlns:a16="http://schemas.microsoft.com/office/drawing/2014/main" id="{A1A4EB6A-0901-F03E-89C8-FE34B903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717" y="3827750"/>
            <a:ext cx="2276490" cy="2340864"/>
          </a:xfrm>
          <a:prstGeom prst="rect">
            <a:avLst/>
          </a:prstGeom>
        </p:spPr>
      </p:pic>
      <p:pic>
        <p:nvPicPr>
          <p:cNvPr id="5" name="Εικόνα 4" descr="Εικόνα που περιέχει ανθρώπινο πρόσωπο, χαμόγελο, άτομ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D1F80EA2-4625-52D6-9822-5EF476EB3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189" y="3827750"/>
            <a:ext cx="2340864" cy="2340864"/>
          </a:xfrm>
          <a:prstGeom prst="rect">
            <a:avLst/>
          </a:prstGeom>
        </p:spPr>
      </p:pic>
    </p:spTree>
    <p:extLst>
      <p:ext uri="{BB962C8B-B14F-4D97-AF65-F5344CB8AC3E}">
        <p14:creationId xmlns:p14="http://schemas.microsoft.com/office/powerpoint/2010/main" val="404128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μεταφορά&#10;&#10;Το περιεχόμενο που δημιουργείται από τεχνολογία AI ενδέχεται να είναι εσφαλμένο.">
            <a:extLst>
              <a:ext uri="{FF2B5EF4-FFF2-40B4-BE49-F238E27FC236}">
                <a16:creationId xmlns:a16="http://schemas.microsoft.com/office/drawing/2014/main" id="{B09DC364-8EF2-4048-37F0-DFBA27B05037}"/>
              </a:ext>
            </a:extLst>
          </p:cNvPr>
          <p:cNvPicPr>
            <a:picLocks noChangeAspect="1"/>
          </p:cNvPicPr>
          <p:nvPr/>
        </p:nvPicPr>
        <p:blipFill>
          <a:blip r:embed="rId3">
            <a:extLst>
              <a:ext uri="{28A0092B-C50C-407E-A947-70E740481C1C}">
                <a14:useLocalDpi xmlns:a14="http://schemas.microsoft.com/office/drawing/2010/main" val="0"/>
              </a:ext>
            </a:extLst>
          </a:blip>
          <a:srcRect l="14259" t="9091" r="3581"/>
          <a:stretch/>
        </p:blipFill>
        <p:spPr>
          <a:xfrm>
            <a:off x="20" y="10"/>
            <a:ext cx="8668492" cy="6857990"/>
          </a:xfrm>
          <a:prstGeom prst="rect">
            <a:avLst/>
          </a:prstGeom>
        </p:spPr>
      </p:pic>
      <p:sp>
        <p:nvSpPr>
          <p:cNvPr id="28" name="Rectangle 27">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521;p33">
            <a:extLst>
              <a:ext uri="{FF2B5EF4-FFF2-40B4-BE49-F238E27FC236}">
                <a16:creationId xmlns:a16="http://schemas.microsoft.com/office/drawing/2014/main" id="{4D6F4462-EB94-92D1-AD00-9DB30B4D530F}"/>
              </a:ext>
            </a:extLst>
          </p:cNvPr>
          <p:cNvSpPr txBox="1">
            <a:spLocks/>
          </p:cNvSpPr>
          <p:nvPr/>
        </p:nvSpPr>
        <p:spPr>
          <a:xfrm>
            <a:off x="7848600" y="2784479"/>
            <a:ext cx="4023360" cy="15420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t>BATTLEFIELD OBSERVATION</a:t>
            </a: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52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21;p33">
            <a:extLst>
              <a:ext uri="{FF2B5EF4-FFF2-40B4-BE49-F238E27FC236}">
                <a16:creationId xmlns:a16="http://schemas.microsoft.com/office/drawing/2014/main" id="{5C3BDCB5-0A9E-1818-9683-316CD81ECA93}"/>
              </a:ext>
            </a:extLst>
          </p:cNvPr>
          <p:cNvSpPr txBox="1">
            <a:spLocks noGrp="1"/>
          </p:cNvSpPr>
          <p:nvPr>
            <p:ph type="title"/>
          </p:nvPr>
        </p:nvSpPr>
        <p:spPr>
          <a:xfrm>
            <a:off x="454467" y="2023110"/>
            <a:ext cx="2469624" cy="2846070"/>
          </a:xfrm>
        </p:spPr>
        <p:txBody>
          <a:bodyPr vert="horz" lIns="91440" tIns="45720" rIns="91440" bIns="45720" rtlCol="0" anchor="ctr">
            <a:normAutofit/>
          </a:bodyPr>
          <a:lstStyle/>
          <a:p>
            <a:pPr lvl="0"/>
            <a:r>
              <a:rPr lang="en-US" sz="2300" dirty="0"/>
              <a:t>CONCEPTUALIZING A BATTLEFIELD DIGITAL TWIN</a:t>
            </a:r>
          </a:p>
        </p:txBody>
      </p:sp>
      <p:sp>
        <p:nvSpPr>
          <p:cNvPr id="13" name="Rectangle 1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525;p33">
            <a:extLst>
              <a:ext uri="{FF2B5EF4-FFF2-40B4-BE49-F238E27FC236}">
                <a16:creationId xmlns:a16="http://schemas.microsoft.com/office/drawing/2014/main" id="{1E416D75-7E9A-B7FE-1D61-F6F9B73B4FCA}"/>
              </a:ext>
            </a:extLst>
          </p:cNvPr>
          <p:cNvPicPr>
            <a:picLocks noChangeAspect="1"/>
          </p:cNvPicPr>
          <p:nvPr/>
        </p:nvPicPr>
        <p:blipFill>
          <a:blip r:embed="rId3"/>
          <a:stretch>
            <a:fillRect/>
          </a:stretch>
        </p:blipFill>
        <p:spPr>
          <a:xfrm>
            <a:off x="4054251" y="1432446"/>
            <a:ext cx="3703320" cy="1425778"/>
          </a:xfrm>
          <a:prstGeom prst="rect">
            <a:avLst/>
          </a:prstGeom>
          <a:noFill/>
        </p:spPr>
      </p:pic>
      <p:pic>
        <p:nvPicPr>
          <p:cNvPr id="3" name="Google Shape;522;p33">
            <a:extLst>
              <a:ext uri="{FF2B5EF4-FFF2-40B4-BE49-F238E27FC236}">
                <a16:creationId xmlns:a16="http://schemas.microsoft.com/office/drawing/2014/main" id="{D4A919F7-9FD8-8862-6862-3A22C580E976}"/>
              </a:ext>
            </a:extLst>
          </p:cNvPr>
          <p:cNvPicPr>
            <a:picLocks noChangeAspect="1"/>
          </p:cNvPicPr>
          <p:nvPr/>
        </p:nvPicPr>
        <p:blipFill>
          <a:blip r:embed="rId4"/>
          <a:stretch>
            <a:fillRect/>
          </a:stretch>
        </p:blipFill>
        <p:spPr>
          <a:xfrm>
            <a:off x="7927572" y="1450962"/>
            <a:ext cx="3703320" cy="1388745"/>
          </a:xfrm>
          <a:prstGeom prst="rect">
            <a:avLst/>
          </a:prstGeom>
          <a:noFill/>
        </p:spPr>
      </p:pic>
      <p:pic>
        <p:nvPicPr>
          <p:cNvPr id="4" name="Google Shape;523;p33">
            <a:extLst>
              <a:ext uri="{FF2B5EF4-FFF2-40B4-BE49-F238E27FC236}">
                <a16:creationId xmlns:a16="http://schemas.microsoft.com/office/drawing/2014/main" id="{B2C6EBB4-3DEF-0740-8CDF-4D7AED82E457}"/>
              </a:ext>
            </a:extLst>
          </p:cNvPr>
          <p:cNvPicPr>
            <a:picLocks noChangeAspect="1"/>
          </p:cNvPicPr>
          <p:nvPr/>
        </p:nvPicPr>
        <p:blipFill>
          <a:blip r:embed="rId5"/>
          <a:stretch>
            <a:fillRect/>
          </a:stretch>
        </p:blipFill>
        <p:spPr>
          <a:xfrm>
            <a:off x="4054251" y="4132473"/>
            <a:ext cx="3703320" cy="1388745"/>
          </a:xfrm>
          <a:prstGeom prst="rect">
            <a:avLst/>
          </a:prstGeom>
          <a:noFill/>
        </p:spPr>
      </p:pic>
      <p:pic>
        <p:nvPicPr>
          <p:cNvPr id="5" name="Google Shape;524;p33">
            <a:extLst>
              <a:ext uri="{FF2B5EF4-FFF2-40B4-BE49-F238E27FC236}">
                <a16:creationId xmlns:a16="http://schemas.microsoft.com/office/drawing/2014/main" id="{7CE33DA2-A039-AD36-846A-96FB7E022A8D}"/>
              </a:ext>
            </a:extLst>
          </p:cNvPr>
          <p:cNvPicPr>
            <a:picLocks noChangeAspect="1"/>
          </p:cNvPicPr>
          <p:nvPr/>
        </p:nvPicPr>
        <p:blipFill>
          <a:blip r:embed="rId6"/>
          <a:stretch>
            <a:fillRect/>
          </a:stretch>
        </p:blipFill>
        <p:spPr>
          <a:xfrm>
            <a:off x="7932998" y="4137102"/>
            <a:ext cx="3703320" cy="13794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όπλο, στιγμιότυπο οθόνης, άρμα μάχης, εξωτερικός χώρος/ύπαιθρος&#10;&#10;Το περιεχόμενο που δημιουργείται από τεχνολογία AI ενδέχεται να είναι εσφαλμένο.">
            <a:extLst>
              <a:ext uri="{FF2B5EF4-FFF2-40B4-BE49-F238E27FC236}">
                <a16:creationId xmlns:a16="http://schemas.microsoft.com/office/drawing/2014/main" id="{B5933201-2F71-8FDC-6CD0-93CC791C40C0}"/>
              </a:ext>
            </a:extLst>
          </p:cNvPr>
          <p:cNvPicPr>
            <a:picLocks noChangeAspect="1"/>
          </p:cNvPicPr>
          <p:nvPr/>
        </p:nvPicPr>
        <p:blipFill>
          <a:blip r:embed="rId3">
            <a:extLst>
              <a:ext uri="{28A0092B-C50C-407E-A947-70E740481C1C}">
                <a14:useLocalDpi xmlns:a14="http://schemas.microsoft.com/office/drawing/2010/main" val="0"/>
              </a:ext>
            </a:extLst>
          </a:blip>
          <a:srcRect l="8448" r="7658"/>
          <a:stretch/>
        </p:blipFill>
        <p:spPr>
          <a:xfrm>
            <a:off x="1" y="10"/>
            <a:ext cx="9669642" cy="6857990"/>
          </a:xfrm>
          <a:prstGeom prst="rect">
            <a:avLst/>
          </a:prstGeom>
        </p:spPr>
      </p:pic>
      <p:sp>
        <p:nvSpPr>
          <p:cNvPr id="19"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11E9EB9-3D83-14F4-0570-DEE0214CDEEF}"/>
              </a:ext>
            </a:extLst>
          </p:cNvPr>
          <p:cNvSpPr txBox="1">
            <a:spLocks/>
          </p:cNvSpPr>
          <p:nvPr/>
        </p:nvSpPr>
        <p:spPr>
          <a:xfrm>
            <a:off x="7935402" y="743447"/>
            <a:ext cx="3704148" cy="3692028"/>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dirty="0"/>
              <a:t>NECESSITY OF A BATTLEFIELD DIGITAL TWIN</a:t>
            </a:r>
          </a:p>
        </p:txBody>
      </p:sp>
    </p:spTree>
    <p:extLst>
      <p:ext uri="{BB962C8B-B14F-4D97-AF65-F5344CB8AC3E}">
        <p14:creationId xmlns:p14="http://schemas.microsoft.com/office/powerpoint/2010/main" val="4180073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σκακιστής, σκάκι, παιχνίδια, αγώνες και αθλήματα εσωτερικού χώρου&#10;&#10;Το περιεχόμενο που δημιουργείται από τεχνολογία AI ενδέχεται να είναι εσφαλμένο.">
            <a:extLst>
              <a:ext uri="{FF2B5EF4-FFF2-40B4-BE49-F238E27FC236}">
                <a16:creationId xmlns:a16="http://schemas.microsoft.com/office/drawing/2014/main" id="{ACC56D68-FCA6-46AF-869D-7DFE13C5BC0C}"/>
              </a:ext>
            </a:extLst>
          </p:cNvPr>
          <p:cNvPicPr>
            <a:picLocks noChangeAspect="1"/>
          </p:cNvPicPr>
          <p:nvPr/>
        </p:nvPicPr>
        <p:blipFill>
          <a:blip r:embed="rId3">
            <a:extLst>
              <a:ext uri="{28A0092B-C50C-407E-A947-70E740481C1C}">
                <a14:useLocalDpi xmlns:a14="http://schemas.microsoft.com/office/drawing/2010/main" val="0"/>
              </a:ext>
            </a:extLst>
          </a:blip>
          <a:srcRect t="7870" r="1" b="1"/>
          <a:stretch/>
        </p:blipFill>
        <p:spPr>
          <a:xfrm>
            <a:off x="-1523" y="793750"/>
            <a:ext cx="5894323" cy="606424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5" name="Εικόνα 4" descr="Εικόνα που περιέχει στιγμιότυπο οθόνης, Μπλε Majorelle, φως&#10;&#10;Το περιεχόμενο που δημιουργείται από τεχνολογία AI ενδέχεται να είναι εσφαλμένο.">
            <a:extLst>
              <a:ext uri="{FF2B5EF4-FFF2-40B4-BE49-F238E27FC236}">
                <a16:creationId xmlns:a16="http://schemas.microsoft.com/office/drawing/2014/main" id="{D2056060-E26D-CA4B-8B11-BA28EFBD6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932" y="793750"/>
            <a:ext cx="7941868" cy="6064250"/>
          </a:xfrm>
          <a:prstGeom prst="rect">
            <a:avLst/>
          </a:prstGeom>
        </p:spPr>
      </p:pic>
      <p:sp>
        <p:nvSpPr>
          <p:cNvPr id="2" name="Google Shape;521;p33">
            <a:extLst>
              <a:ext uri="{FF2B5EF4-FFF2-40B4-BE49-F238E27FC236}">
                <a16:creationId xmlns:a16="http://schemas.microsoft.com/office/drawing/2014/main" id="{00361554-ED4C-BE7E-CD50-7B3AB3B4317F}"/>
              </a:ext>
            </a:extLst>
          </p:cNvPr>
          <p:cNvSpPr txBox="1">
            <a:spLocks/>
          </p:cNvSpPr>
          <p:nvPr/>
        </p:nvSpPr>
        <p:spPr>
          <a:xfrm>
            <a:off x="2945638" y="-748278"/>
            <a:ext cx="6538913" cy="15420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t>IMITATION LEARNING</a:t>
            </a:r>
          </a:p>
        </p:txBody>
      </p:sp>
    </p:spTree>
    <p:extLst>
      <p:ext uri="{BB962C8B-B14F-4D97-AF65-F5344CB8AC3E}">
        <p14:creationId xmlns:p14="http://schemas.microsoft.com/office/powerpoint/2010/main" val="42088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3">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5" name="Freeform: Shape 14">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5">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6">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1" name="Freeform: Shape 20">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Θέση περιεχομένου 2">
            <a:extLst>
              <a:ext uri="{FF2B5EF4-FFF2-40B4-BE49-F238E27FC236}">
                <a16:creationId xmlns:a16="http://schemas.microsoft.com/office/drawing/2014/main" id="{86C5FC42-7238-2811-D648-E73AE16249FC}"/>
              </a:ext>
            </a:extLst>
          </p:cNvPr>
          <p:cNvSpPr txBox="1">
            <a:spLocks/>
          </p:cNvSpPr>
          <p:nvPr/>
        </p:nvSpPr>
        <p:spPr>
          <a:xfrm>
            <a:off x="747715" y="1550131"/>
            <a:ext cx="8946544" cy="3479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b="1" dirty="0"/>
          </a:p>
        </p:txBody>
      </p:sp>
      <p:graphicFrame>
        <p:nvGraphicFramePr>
          <p:cNvPr id="5" name="Θέση περιεχομένου 2">
            <a:extLst>
              <a:ext uri="{FF2B5EF4-FFF2-40B4-BE49-F238E27FC236}">
                <a16:creationId xmlns:a16="http://schemas.microsoft.com/office/drawing/2014/main" id="{A13F1D6D-E5B3-8009-A50F-F4D515A23039}"/>
              </a:ext>
            </a:extLst>
          </p:cNvPr>
          <p:cNvGraphicFramePr/>
          <p:nvPr>
            <p:extLst>
              <p:ext uri="{D42A27DB-BD31-4B8C-83A1-F6EECF244321}">
                <p14:modId xmlns:p14="http://schemas.microsoft.com/office/powerpoint/2010/main" val="80979929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521;p33">
            <a:extLst>
              <a:ext uri="{FF2B5EF4-FFF2-40B4-BE49-F238E27FC236}">
                <a16:creationId xmlns:a16="http://schemas.microsoft.com/office/drawing/2014/main" id="{6FEB00FE-A412-61CB-0FA7-BF11CB5480CF}"/>
              </a:ext>
            </a:extLst>
          </p:cNvPr>
          <p:cNvSpPr txBox="1">
            <a:spLocks/>
          </p:cNvSpPr>
          <p:nvPr/>
        </p:nvSpPr>
        <p:spPr>
          <a:xfrm>
            <a:off x="493119" y="-261578"/>
            <a:ext cx="6538913" cy="15420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t>PURPOSE</a:t>
            </a:r>
          </a:p>
        </p:txBody>
      </p:sp>
    </p:spTree>
    <p:extLst>
      <p:ext uri="{BB962C8B-B14F-4D97-AF65-F5344CB8AC3E}">
        <p14:creationId xmlns:p14="http://schemas.microsoft.com/office/powerpoint/2010/main" val="35970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16EB6D37-69E3-424B-93EB-61C4FD998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Τίτλος 1">
            <a:extLst>
              <a:ext uri="{FF2B5EF4-FFF2-40B4-BE49-F238E27FC236}">
                <a16:creationId xmlns:a16="http://schemas.microsoft.com/office/drawing/2014/main" id="{3B635B7A-8868-F5A4-5C11-C8E582104635}"/>
              </a:ext>
            </a:extLst>
          </p:cNvPr>
          <p:cNvSpPr txBox="1">
            <a:spLocks/>
          </p:cNvSpPr>
          <p:nvPr/>
        </p:nvSpPr>
        <p:spPr>
          <a:xfrm>
            <a:off x="643466" y="753626"/>
            <a:ext cx="5334930" cy="30041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kern="1200">
                <a:solidFill>
                  <a:schemeClr val="tx1"/>
                </a:solidFill>
                <a:latin typeface="+mj-lt"/>
                <a:ea typeface="+mj-ea"/>
                <a:cs typeface="+mj-cs"/>
              </a:rPr>
              <a:t>SATELLITE IMAGERY DATA</a:t>
            </a:r>
          </a:p>
        </p:txBody>
      </p:sp>
      <p:sp>
        <p:nvSpPr>
          <p:cNvPr id="12" name="Oval 15">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1580" y="1253299"/>
            <a:ext cx="385605" cy="38560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Εικόνα 1" descr="Εικόνα που περιέχει χάρτης, εξωτερικός χώρος/ύπαιθρος, έδαφος, χορτάρι&#10;&#10;Το περιεχόμενο που δημιουργείται από τεχνολογία AI ενδέχεται να είναι εσφαλμένο.">
            <a:extLst>
              <a:ext uri="{FF2B5EF4-FFF2-40B4-BE49-F238E27FC236}">
                <a16:creationId xmlns:a16="http://schemas.microsoft.com/office/drawing/2014/main" id="{06371D7F-3DD1-A5DE-50C3-52E8604615AD}"/>
              </a:ext>
            </a:extLst>
          </p:cNvPr>
          <p:cNvPicPr>
            <a:picLocks noChangeAspect="1"/>
          </p:cNvPicPr>
          <p:nvPr/>
        </p:nvPicPr>
        <p:blipFill>
          <a:blip r:embed="rId3">
            <a:extLst>
              <a:ext uri="{28A0092B-C50C-407E-A947-70E740481C1C}">
                <a14:useLocalDpi xmlns:a14="http://schemas.microsoft.com/office/drawing/2010/main" val="0"/>
              </a:ext>
            </a:extLst>
          </a:blip>
          <a:srcRect r="4" b="43221"/>
          <a:stretch/>
        </p:blipFill>
        <p:spPr>
          <a:xfrm>
            <a:off x="9238714" y="-4095"/>
            <a:ext cx="2379301" cy="1704729"/>
          </a:xfrm>
          <a:custGeom>
            <a:avLst/>
            <a:gdLst/>
            <a:ahLst/>
            <a:cxnLst/>
            <a:rect l="l" t="t" r="r" b="b"/>
            <a:pathLst>
              <a:path w="2379301" h="1704729">
                <a:moveTo>
                  <a:pt x="118544" y="0"/>
                </a:moveTo>
                <a:lnTo>
                  <a:pt x="2260757" y="0"/>
                </a:lnTo>
                <a:lnTo>
                  <a:pt x="2285812" y="52013"/>
                </a:lnTo>
                <a:cubicBezTo>
                  <a:pt x="2346012" y="194340"/>
                  <a:pt x="2379301" y="350822"/>
                  <a:pt x="2379301" y="515079"/>
                </a:cubicBezTo>
                <a:cubicBezTo>
                  <a:pt x="2379301" y="1172105"/>
                  <a:pt x="1846677" y="1704729"/>
                  <a:pt x="1189650" y="1704729"/>
                </a:cubicBezTo>
                <a:cubicBezTo>
                  <a:pt x="532624" y="1704729"/>
                  <a:pt x="0" y="1172105"/>
                  <a:pt x="0" y="515079"/>
                </a:cubicBezTo>
                <a:cubicBezTo>
                  <a:pt x="0" y="350822"/>
                  <a:pt x="33289" y="194340"/>
                  <a:pt x="93489" y="52013"/>
                </a:cubicBezTo>
                <a:close/>
              </a:path>
            </a:pathLst>
          </a:custGeom>
        </p:spPr>
      </p:pic>
      <p:pic>
        <p:nvPicPr>
          <p:cNvPr id="6" name="Εικόνα 5" descr="Εικόνα που περιέχει ασπρόμαυρο, δέντρο, εξωτερικός χώρος/ύπαιθρος, μονοχρωματική φωτογραφία&#10;&#10;Το περιεχόμενο που δημιουργείται από τεχνολογία AI ενδέχεται να είναι εσφαλμένο.">
            <a:extLst>
              <a:ext uri="{FF2B5EF4-FFF2-40B4-BE49-F238E27FC236}">
                <a16:creationId xmlns:a16="http://schemas.microsoft.com/office/drawing/2014/main" id="{845FF63D-B7A8-858E-56EF-75D3D0C646EC}"/>
              </a:ext>
            </a:extLst>
          </p:cNvPr>
          <p:cNvPicPr>
            <a:picLocks noChangeAspect="1"/>
          </p:cNvPicPr>
          <p:nvPr/>
        </p:nvPicPr>
        <p:blipFill>
          <a:blip r:embed="rId4">
            <a:extLst>
              <a:ext uri="{28A0092B-C50C-407E-A947-70E740481C1C}">
                <a14:useLocalDpi xmlns:a14="http://schemas.microsoft.com/office/drawing/2010/main" val="0"/>
              </a:ext>
            </a:extLst>
          </a:blip>
          <a:srcRect l="11485" r="5836" b="7"/>
          <a:stretch/>
        </p:blipFill>
        <p:spPr>
          <a:xfrm>
            <a:off x="9952384" y="1798534"/>
            <a:ext cx="2239616" cy="2708616"/>
          </a:xfrm>
          <a:custGeom>
            <a:avLst/>
            <a:gdLst/>
            <a:ahLst/>
            <a:cxnLst/>
            <a:rect l="l" t="t" r="r" b="b"/>
            <a:pathLst>
              <a:path w="2085425" h="2522136">
                <a:moveTo>
                  <a:pt x="1261068" y="0"/>
                </a:moveTo>
                <a:cubicBezTo>
                  <a:pt x="1565773" y="0"/>
                  <a:pt x="1845238" y="108068"/>
                  <a:pt x="2063225" y="287967"/>
                </a:cubicBezTo>
                <a:lnTo>
                  <a:pt x="2085425" y="308144"/>
                </a:lnTo>
                <a:lnTo>
                  <a:pt x="2085425" y="2213992"/>
                </a:lnTo>
                <a:lnTo>
                  <a:pt x="2063225" y="2234170"/>
                </a:lnTo>
                <a:cubicBezTo>
                  <a:pt x="1845238" y="2414068"/>
                  <a:pt x="1565773" y="2522136"/>
                  <a:pt x="1261068" y="2522136"/>
                </a:cubicBezTo>
                <a:cubicBezTo>
                  <a:pt x="564599" y="2522136"/>
                  <a:pt x="0" y="1957537"/>
                  <a:pt x="0" y="1261068"/>
                </a:cubicBezTo>
                <a:cubicBezTo>
                  <a:pt x="0" y="564599"/>
                  <a:pt x="564599" y="0"/>
                  <a:pt x="1261068" y="0"/>
                </a:cubicBezTo>
                <a:close/>
              </a:path>
            </a:pathLst>
          </a:custGeom>
        </p:spPr>
      </p:pic>
      <p:pic>
        <p:nvPicPr>
          <p:cNvPr id="4" name="Εικόνα 3" descr="Εικόνα που περιέχει κίτρινο, πολυχρωμία, χάρτης,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9A94EBCF-8AB7-78EE-3002-689B6B0AF03F}"/>
              </a:ext>
            </a:extLst>
          </p:cNvPr>
          <p:cNvPicPr>
            <a:picLocks noChangeAspect="1"/>
          </p:cNvPicPr>
          <p:nvPr/>
        </p:nvPicPr>
        <p:blipFill>
          <a:blip r:embed="rId5">
            <a:extLst>
              <a:ext uri="{28A0092B-C50C-407E-A947-70E740481C1C}">
                <a14:useLocalDpi xmlns:a14="http://schemas.microsoft.com/office/drawing/2010/main" val="0"/>
              </a:ext>
            </a:extLst>
          </a:blip>
          <a:srcRect r="4362" b="3"/>
          <a:stretch/>
        </p:blipFill>
        <p:spPr>
          <a:xfrm>
            <a:off x="9170977" y="4749556"/>
            <a:ext cx="3021023" cy="2108444"/>
          </a:xfrm>
          <a:custGeom>
            <a:avLst/>
            <a:gdLst/>
            <a:ahLst/>
            <a:cxnLst/>
            <a:rect l="l" t="t" r="r" b="b"/>
            <a:pathLst>
              <a:path w="3021023" h="2108444">
                <a:moveTo>
                  <a:pt x="1601846" y="0"/>
                </a:moveTo>
                <a:cubicBezTo>
                  <a:pt x="2210059" y="0"/>
                  <a:pt x="2739102" y="338976"/>
                  <a:pt x="3010358" y="838312"/>
                </a:cubicBezTo>
                <a:lnTo>
                  <a:pt x="3021023" y="860451"/>
                </a:lnTo>
                <a:lnTo>
                  <a:pt x="3021023" y="2108444"/>
                </a:lnTo>
                <a:lnTo>
                  <a:pt x="83091" y="2108444"/>
                </a:lnTo>
                <a:lnTo>
                  <a:pt x="72017" y="2078187"/>
                </a:lnTo>
                <a:cubicBezTo>
                  <a:pt x="25213" y="1927711"/>
                  <a:pt x="0" y="1767724"/>
                  <a:pt x="0" y="1601847"/>
                </a:cubicBezTo>
                <a:cubicBezTo>
                  <a:pt x="0" y="717173"/>
                  <a:pt x="717172" y="0"/>
                  <a:pt x="1601846" y="0"/>
                </a:cubicBezTo>
                <a:close/>
              </a:path>
            </a:pathLst>
          </a:custGeom>
        </p:spPr>
      </p:pic>
      <p:pic>
        <p:nvPicPr>
          <p:cNvPr id="8" name="Εικόνα 7" descr="Εικόνα που περιέχει χάρτης, ύφαλος,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81CD2F05-3CA6-CFE8-8035-04F755DA55FF}"/>
              </a:ext>
            </a:extLst>
          </p:cNvPr>
          <p:cNvPicPr>
            <a:picLocks noChangeAspect="1"/>
          </p:cNvPicPr>
          <p:nvPr/>
        </p:nvPicPr>
        <p:blipFill>
          <a:blip r:embed="rId6">
            <a:extLst>
              <a:ext uri="{28A0092B-C50C-407E-A947-70E740481C1C}">
                <a14:useLocalDpi xmlns:a14="http://schemas.microsoft.com/office/drawing/2010/main" val="0"/>
              </a:ext>
            </a:extLst>
          </a:blip>
          <a:srcRect r="1" b="1"/>
          <a:stretch/>
        </p:blipFill>
        <p:spPr>
          <a:xfrm>
            <a:off x="6250454" y="2027516"/>
            <a:ext cx="3468770" cy="346877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3" name="Arc 17">
            <a:extLst>
              <a:ext uri="{FF2B5EF4-FFF2-40B4-BE49-F238E27FC236}">
                <a16:creationId xmlns:a16="http://schemas.microsoft.com/office/drawing/2014/main" id="{DCD36EB2-CC93-4C1B-A9D7-1A2F45F56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238505">
            <a:off x="5958855" y="1808913"/>
            <a:ext cx="4083433" cy="4083433"/>
          </a:xfrm>
          <a:prstGeom prst="arc">
            <a:avLst>
              <a:gd name="adj1" fmla="val 17345061"/>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2269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descr="Εικόνα που περιέχει πολυχρωμία, τέχνη, πορτοκαλί&#10;&#10;Το περιεχόμενο που δημιουργείται από τεχνολογία AI ενδέχεται να είναι εσφαλμένο.">
            <a:extLst>
              <a:ext uri="{FF2B5EF4-FFF2-40B4-BE49-F238E27FC236}">
                <a16:creationId xmlns:a16="http://schemas.microsoft.com/office/drawing/2014/main" id="{2E33B1A9-09E8-FF26-A0CB-4F800C7A4B50}"/>
              </a:ext>
            </a:extLst>
          </p:cNvPr>
          <p:cNvPicPr>
            <a:picLocks noChangeAspect="1"/>
          </p:cNvPicPr>
          <p:nvPr/>
        </p:nvPicPr>
        <p:blipFill>
          <a:blip r:embed="rId3">
            <a:extLst>
              <a:ext uri="{28A0092B-C50C-407E-A947-70E740481C1C}">
                <a14:useLocalDpi xmlns:a14="http://schemas.microsoft.com/office/drawing/2010/main" val="0"/>
              </a:ext>
            </a:extLst>
          </a:blip>
          <a:srcRect l="22379" r="26961" b="-2"/>
          <a:stretch/>
        </p:blipFill>
        <p:spPr>
          <a:xfrm>
            <a:off x="196731" y="170453"/>
            <a:ext cx="3794884" cy="6517096"/>
          </a:xfrm>
          <a:prstGeom prst="rect">
            <a:avLst/>
          </a:prstGeom>
        </p:spPr>
      </p:pic>
      <p:pic>
        <p:nvPicPr>
          <p:cNvPr id="7" name="Εικόνα 6" descr="Εικόνα που περιέχει χάρτης, πολυχρωμία,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EB4855AA-7AF2-F733-210B-94C496CED7D0}"/>
              </a:ext>
            </a:extLst>
          </p:cNvPr>
          <p:cNvPicPr>
            <a:picLocks noChangeAspect="1"/>
          </p:cNvPicPr>
          <p:nvPr/>
        </p:nvPicPr>
        <p:blipFill>
          <a:blip r:embed="rId4">
            <a:extLst>
              <a:ext uri="{28A0092B-C50C-407E-A947-70E740481C1C}">
                <a14:useLocalDpi xmlns:a14="http://schemas.microsoft.com/office/drawing/2010/main" val="0"/>
              </a:ext>
            </a:extLst>
          </a:blip>
          <a:srcRect r="2" b="4314"/>
          <a:stretch/>
        </p:blipFill>
        <p:spPr>
          <a:xfrm>
            <a:off x="4184141" y="165371"/>
            <a:ext cx="3826711" cy="3176540"/>
          </a:xfrm>
          <a:prstGeom prst="rect">
            <a:avLst/>
          </a:prstGeom>
        </p:spPr>
      </p:pic>
      <p:pic>
        <p:nvPicPr>
          <p:cNvPr id="9" name="Εικόνα 8" descr="Εικόνα που περιέχει χάρτης, πολυχρωμία, ζωγραφική,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08833947-7470-AF9A-6E17-550AE8BC18C3}"/>
              </a:ext>
            </a:extLst>
          </p:cNvPr>
          <p:cNvPicPr>
            <a:picLocks noChangeAspect="1"/>
          </p:cNvPicPr>
          <p:nvPr/>
        </p:nvPicPr>
        <p:blipFill>
          <a:blip r:embed="rId5">
            <a:extLst>
              <a:ext uri="{28A0092B-C50C-407E-A947-70E740481C1C}">
                <a14:useLocalDpi xmlns:a14="http://schemas.microsoft.com/office/drawing/2010/main" val="0"/>
              </a:ext>
            </a:extLst>
          </a:blip>
          <a:srcRect t="4424" r="2" b="2"/>
          <a:stretch/>
        </p:blipFill>
        <p:spPr>
          <a:xfrm>
            <a:off x="8193992" y="159910"/>
            <a:ext cx="3826711" cy="3181966"/>
          </a:xfrm>
          <a:prstGeom prst="rect">
            <a:avLst/>
          </a:prstGeom>
        </p:spPr>
      </p:pic>
      <p:pic>
        <p:nvPicPr>
          <p:cNvPr id="11" name="Εικόνα 10" descr="Εικόνα που περιέχει πολυχρωμία, χάρτης,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D6B91EF6-AF90-B91C-4635-CFEDC23FA94B}"/>
              </a:ext>
            </a:extLst>
          </p:cNvPr>
          <p:cNvPicPr>
            <a:picLocks noChangeAspect="1"/>
          </p:cNvPicPr>
          <p:nvPr/>
        </p:nvPicPr>
        <p:blipFill>
          <a:blip r:embed="rId6">
            <a:extLst>
              <a:ext uri="{28A0092B-C50C-407E-A947-70E740481C1C}">
                <a14:useLocalDpi xmlns:a14="http://schemas.microsoft.com/office/drawing/2010/main" val="0"/>
              </a:ext>
            </a:extLst>
          </a:blip>
          <a:srcRect t="3760" r="2" b="1139"/>
          <a:stretch/>
        </p:blipFill>
        <p:spPr>
          <a:xfrm>
            <a:off x="4184141" y="3512234"/>
            <a:ext cx="3826711" cy="3175314"/>
          </a:xfrm>
          <a:prstGeom prst="rect">
            <a:avLst/>
          </a:prstGeom>
        </p:spPr>
      </p:pic>
      <p:pic>
        <p:nvPicPr>
          <p:cNvPr id="3" name="Εικόνα 2" descr="Εικόνα που περιέχει πολυχρωμία, τέχνη, μοβ, πασχαλιά&#10;&#10;Το περιεχόμενο που δημιουργείται από τεχνολογία AI ενδέχεται να είναι εσφαλμένο.">
            <a:extLst>
              <a:ext uri="{FF2B5EF4-FFF2-40B4-BE49-F238E27FC236}">
                <a16:creationId xmlns:a16="http://schemas.microsoft.com/office/drawing/2014/main" id="{CF922208-1804-95B6-029D-57A13A40D16A}"/>
              </a:ext>
            </a:extLst>
          </p:cNvPr>
          <p:cNvPicPr>
            <a:picLocks noChangeAspect="1"/>
          </p:cNvPicPr>
          <p:nvPr/>
        </p:nvPicPr>
        <p:blipFill>
          <a:blip r:embed="rId7">
            <a:extLst>
              <a:ext uri="{28A0092B-C50C-407E-A947-70E740481C1C}">
                <a14:useLocalDpi xmlns:a14="http://schemas.microsoft.com/office/drawing/2010/main" val="0"/>
              </a:ext>
            </a:extLst>
          </a:blip>
          <a:srcRect t="1512" r="2" b="2373"/>
          <a:stretch/>
        </p:blipFill>
        <p:spPr>
          <a:xfrm>
            <a:off x="8193992" y="3505966"/>
            <a:ext cx="3826711" cy="3181582"/>
          </a:xfrm>
          <a:prstGeom prst="rect">
            <a:avLst/>
          </a:prstGeom>
        </p:spPr>
      </p:pic>
    </p:spTree>
    <p:extLst>
      <p:ext uri="{BB962C8B-B14F-4D97-AF65-F5344CB8AC3E}">
        <p14:creationId xmlns:p14="http://schemas.microsoft.com/office/powerpoint/2010/main" val="1657812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545BE1-D802-D0A3-3763-EC1257F4521B}"/>
              </a:ext>
            </a:extLst>
          </p:cNvPr>
          <p:cNvSpPr>
            <a:spLocks noGrp="1"/>
          </p:cNvSpPr>
          <p:nvPr>
            <p:ph type="title"/>
          </p:nvPr>
        </p:nvSpPr>
        <p:spPr>
          <a:xfrm>
            <a:off x="541082" y="-131668"/>
            <a:ext cx="9404722" cy="1400531"/>
          </a:xfrm>
        </p:spPr>
        <p:txBody>
          <a:bodyPr/>
          <a:lstStyle/>
          <a:p>
            <a:r>
              <a:rPr lang="en-US" dirty="0"/>
              <a:t>Layers of Information</a:t>
            </a:r>
            <a:endParaRPr lang="el-GR" dirty="0"/>
          </a:p>
        </p:txBody>
      </p:sp>
      <p:pic>
        <p:nvPicPr>
          <p:cNvPr id="5" name="Θέση περιεχομένου 4" descr="Εικόνα που περιέχει πολυχρωμία, μοβ, λουλούδι, πασχαλιά&#10;&#10;Το περιεχόμενο που δημιουργείται από τεχνολογία AI ενδέχεται να είναι εσφαλμένο.">
            <a:extLst>
              <a:ext uri="{FF2B5EF4-FFF2-40B4-BE49-F238E27FC236}">
                <a16:creationId xmlns:a16="http://schemas.microsoft.com/office/drawing/2014/main" id="{A21D310B-2D0E-D445-38B9-63D99468A9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611" y="1363195"/>
            <a:ext cx="3292568" cy="1558073"/>
          </a:xfrm>
        </p:spPr>
      </p:pic>
      <p:pic>
        <p:nvPicPr>
          <p:cNvPr id="7" name="Εικόνα 6" descr="Εικόνα που περιέχει πολυχρωμία, μοβ, πράσινο, πασχαλιά&#10;&#10;Το περιεχόμενο που δημιουργείται από τεχνολογία AI ενδέχεται να είναι εσφαλμένο.">
            <a:extLst>
              <a:ext uri="{FF2B5EF4-FFF2-40B4-BE49-F238E27FC236}">
                <a16:creationId xmlns:a16="http://schemas.microsoft.com/office/drawing/2014/main" id="{35959719-7279-330C-4197-F098383AB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385" y="2980545"/>
            <a:ext cx="3292567" cy="1691316"/>
          </a:xfrm>
          <a:prstGeom prst="rect">
            <a:avLst/>
          </a:prstGeom>
        </p:spPr>
      </p:pic>
      <p:pic>
        <p:nvPicPr>
          <p:cNvPr id="9" name="Εικόνα 8" descr="Εικόνα που περιέχει μοτίβο, τέχνη, πολυχρωμία, χαρτί περιτυλίγματος&#10;&#10;Το περιεχόμενο που δημιουργείται από τεχνολογία AI ενδέχεται να είναι εσφαλμένο.">
            <a:extLst>
              <a:ext uri="{FF2B5EF4-FFF2-40B4-BE49-F238E27FC236}">
                <a16:creationId xmlns:a16="http://schemas.microsoft.com/office/drawing/2014/main" id="{CF903003-9492-71D8-CA21-68C0C47C9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386" y="1363888"/>
            <a:ext cx="3292567" cy="1557380"/>
          </a:xfrm>
          <a:prstGeom prst="rect">
            <a:avLst/>
          </a:prstGeom>
        </p:spPr>
      </p:pic>
      <p:pic>
        <p:nvPicPr>
          <p:cNvPr id="11" name="Εικόνα 10" descr="Εικόνα που περιέχει πολυχρωμία, Φράκταλ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2DAA3D67-4C8D-F164-BD9D-20B5DF9D0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159" y="2980545"/>
            <a:ext cx="3292567" cy="1691316"/>
          </a:xfrm>
          <a:prstGeom prst="rect">
            <a:avLst/>
          </a:prstGeom>
        </p:spPr>
      </p:pic>
      <p:pic>
        <p:nvPicPr>
          <p:cNvPr id="13" name="Εικόνα 12" descr="Εικόνα που περιέχει πολυχρωμία, ζωγραφική, παιδική τέχνη, τέχνη&#10;&#10;Το περιεχόμενο που δημιουργείται από τεχνολογία AI ενδέχεται να είναι εσφαλμένο.">
            <a:extLst>
              <a:ext uri="{FF2B5EF4-FFF2-40B4-BE49-F238E27FC236}">
                <a16:creationId xmlns:a16="http://schemas.microsoft.com/office/drawing/2014/main" id="{57EE17F7-AC24-62DF-5AA6-44CB2A647C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8384" y="4764250"/>
            <a:ext cx="3292568" cy="1617350"/>
          </a:xfrm>
          <a:prstGeom prst="rect">
            <a:avLst/>
          </a:prstGeom>
        </p:spPr>
      </p:pic>
      <p:pic>
        <p:nvPicPr>
          <p:cNvPr id="15" name="Εικόνα 14">
            <a:extLst>
              <a:ext uri="{FF2B5EF4-FFF2-40B4-BE49-F238E27FC236}">
                <a16:creationId xmlns:a16="http://schemas.microsoft.com/office/drawing/2014/main" id="{60898CCF-D7C4-C7A0-16CC-A619FAF53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3159" y="1363195"/>
            <a:ext cx="3350767" cy="1558073"/>
          </a:xfrm>
          <a:prstGeom prst="rect">
            <a:avLst/>
          </a:prstGeom>
        </p:spPr>
      </p:pic>
      <p:pic>
        <p:nvPicPr>
          <p:cNvPr id="17" name="Εικόνα 16">
            <a:extLst>
              <a:ext uri="{FF2B5EF4-FFF2-40B4-BE49-F238E27FC236}">
                <a16:creationId xmlns:a16="http://schemas.microsoft.com/office/drawing/2014/main" id="{9725FFFE-C53A-D003-F814-6ABEF2AA9F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611" y="2981003"/>
            <a:ext cx="3292567" cy="1691316"/>
          </a:xfrm>
          <a:prstGeom prst="rect">
            <a:avLst/>
          </a:prstGeom>
        </p:spPr>
      </p:pic>
    </p:spTree>
    <p:extLst>
      <p:ext uri="{BB962C8B-B14F-4D97-AF65-F5344CB8AC3E}">
        <p14:creationId xmlns:p14="http://schemas.microsoft.com/office/powerpoint/2010/main" val="144467634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svorlage TMAF25" id="{C3D05257-E34A-4C7E-9FF9-32361D36BE79}" vid="{FF523570-EDF9-4CA1-B5FE-C55CA45374C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Präsentationsvorlage TMAF25</Template>
  <TotalTime>595</TotalTime>
  <Words>1870</Words>
  <Application>Microsoft Office PowerPoint</Application>
  <PresentationFormat>Ευρεία οθόνη</PresentationFormat>
  <Paragraphs>119</Paragraphs>
  <Slides>14</Slides>
  <Notes>14</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14</vt:i4>
      </vt:variant>
    </vt:vector>
  </HeadingPairs>
  <TitlesOfParts>
    <vt:vector size="20" baseType="lpstr">
      <vt:lpstr>Aptos</vt:lpstr>
      <vt:lpstr>Arial</vt:lpstr>
      <vt:lpstr>Calibri</vt:lpstr>
      <vt:lpstr>Calibri Light</vt:lpstr>
      <vt:lpstr>Times New Roman</vt:lpstr>
      <vt:lpstr>Office</vt:lpstr>
      <vt:lpstr>Παρουσίαση του PowerPoint</vt:lpstr>
      <vt:lpstr>Παρουσίαση του PowerPoint</vt:lpstr>
      <vt:lpstr>CONCEPTUALIZING A BATTLEFIELD DIGITAL TWIN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Layers of Information</vt:lpstr>
      <vt:lpstr>Παρουσίαση του PowerPoint</vt:lpstr>
      <vt:lpstr>SIMULATION SOFTWARE</vt:lpstr>
      <vt:lpstr>RESULTS</vt:lpstr>
      <vt:lpstr>FUTURE WORK</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PORTA Thomas</dc:creator>
  <cp:lastModifiedBy>Michail Kefalakis</cp:lastModifiedBy>
  <cp:revision>47</cp:revision>
  <dcterms:created xsi:type="dcterms:W3CDTF">2025-03-19T07:51:35Z</dcterms:created>
  <dcterms:modified xsi:type="dcterms:W3CDTF">2025-05-03T18:31:12Z</dcterms:modified>
</cp:coreProperties>
</file>