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9" r:id="rId4"/>
    <p:sldId id="270" r:id="rId5"/>
    <p:sldId id="281" r:id="rId6"/>
    <p:sldId id="274" r:id="rId7"/>
    <p:sldId id="278" r:id="rId8"/>
    <p:sldId id="283" r:id="rId9"/>
    <p:sldId id="284" r:id="rId10"/>
    <p:sldId id="275" r:id="rId11"/>
    <p:sldId id="285" r:id="rId12"/>
    <p:sldId id="27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9DB57C-8143-0AE3-75BD-EF3213D0BD1A}" name="James Armstrong" initials="JA" userId="df7ba1cab66c5c7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97609-6961-4E28-B1FB-9F2522B4CF52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5D9B3-D892-474D-947E-FE6E2E94B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61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4D2572C-3573-4BEC-8411-A61FD1E31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852" y="-1704268"/>
            <a:ext cx="13410938" cy="895850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2912DC5-B5D9-440B-9BBF-D80DD6E43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21" y="328114"/>
            <a:ext cx="2391757" cy="11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6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ED774-C183-4AB8-8A5E-55331C30D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F43404-DD7D-4D65-827D-A5BCC1B30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59F9A8-8D0B-4F3F-AB80-340B53DF9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00CE7B-09E6-4D59-B6DF-5CF708A5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1BBDE3-AA88-4EC1-9AF7-98BD103A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322402-C8C3-4C1D-971B-06D0E9FC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57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FD78E-A703-470D-A078-59F46EDD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5082B1C-6B65-4F35-A5CF-565E374E2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3EA199-1E0B-43DE-B2DA-17BA3D2EF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A6DDF7-2D98-4C65-A55C-D5F1D741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5B538D-0C54-43B9-BA5E-F396FFB6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8F49F3-D0DB-4101-8668-C64C1CB4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75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FD288-0888-4DF7-BBD5-624933C9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53A60E-A079-4A12-A8CF-6C2DC009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9562D4-E2B6-4947-8876-C612A17E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6E978E-F604-434E-BD05-28993286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D9627-762A-49DE-9561-83D354A4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18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1DEB0C6-2068-4614-A367-BEE5CF2C4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F6E807-FE42-4104-9F41-77C2DC143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174C28-E917-4D18-80E2-F0E9DC0E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4AE3A0-6A43-42AC-8C92-F94184B3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BBCA52-D876-4137-930F-368A15E0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65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912DC5-B5D9-440B-9BBF-D80DD6E43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68" y="136525"/>
            <a:ext cx="1127098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01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58AC6-FA92-4C87-9DA2-AA4FB160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8D37A1-5F14-4FD2-8B00-C527B758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D01760-4FA8-44CC-8232-7013F15E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7C0271-D129-41BF-A63E-481FB09F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029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38CAE-85B7-4E73-BC51-2FACECF1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9CA0D2-D1E8-42FF-9690-F42AD0217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97122A-8DF4-4F89-93BB-75A8488F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574E21-DB00-4418-B5E5-2B48F859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B139C7-44A6-44FB-98B2-358EC028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615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C1922-E999-4427-A7C7-726A4F97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1348C9-26A5-4D9D-ADAB-53E193C4D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569712-C130-4A1E-A7E9-8446787A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752077-288B-45C2-B1CB-44B3CA74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32B62E-A733-4806-A670-E2EFDAFC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843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BD672-C4A6-4F11-887B-3B6781C7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488033-CB60-4C69-B610-3D927F33D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958B86-3767-436B-A24A-A94383E08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0F5526-6146-4F8E-8C44-D8BE25AB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7B4A8A-322D-472A-9D4F-B7064AB1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CE72FE-5FCF-4700-B728-072B93D9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28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76B8A-E2C7-4DF3-8680-F7A8C32C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95A80A-FF48-46E8-99F6-0AC00EB77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1CF1DC-86C2-41B4-B9D5-A747332ED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EAAB0A-79E1-4B34-AAB0-B640296DB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EDF6A1-8642-4FB7-BAC5-AEA05BF58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B4C9600-1E69-4115-8912-FAF13FDD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2693FCD-3075-40F5-9B1B-80BD4F18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9CE442F-B768-4C28-BDB5-B1F3CA25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92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6C941-62FC-4228-AE46-0C7EA162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3BA955-450C-45F8-A0A8-BC10ACE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7CD8EE-8D9E-4BA8-AE5F-C0D9F4F8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E2B712-3EA0-46F9-856B-1D8C4466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4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F209D5-44DF-42B4-8239-72AC0EFD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7EBD8E-AAC7-4701-A9A2-6B920E3C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27FEEB-66ED-4058-9DC5-3712E181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22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E6C79DE-2748-4B49-871C-5DFD6692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99E9A0-E185-45E5-9CAA-A4EBCC967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FD4FC3-C741-49AA-9242-A731C9BBD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3F18-C07E-43D9-9531-6E7D2E8DBD16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7B44B9-EBE7-41A7-817B-5E3276162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8F927-8BB3-4B2D-B7CE-3C0BD77D0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15459-ECF9-4E7A-A4E2-BF182694A79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13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BC332B6-9943-429F-B6B7-EC2E07B905D2}"/>
              </a:ext>
            </a:extLst>
          </p:cNvPr>
          <p:cNvSpPr txBox="1"/>
          <p:nvPr/>
        </p:nvSpPr>
        <p:spPr>
          <a:xfrm>
            <a:off x="839754" y="2151727"/>
            <a:ext cx="11029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Autonomy, Innovation and Leadership:</a:t>
            </a:r>
            <a:endParaRPr lang="en-GB" sz="48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4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Future Of Maritime </a:t>
            </a:r>
            <a:r>
              <a:rPr lang="en-GB" sz="4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Interations</a:t>
            </a:r>
            <a:r>
              <a:rPr lang="en-GB" sz="4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the Age of AI</a:t>
            </a:r>
            <a:endParaRPr lang="it-IT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sz="7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113995-9F7D-3747-33B2-0A0C8EB5F3B5}"/>
              </a:ext>
            </a:extLst>
          </p:cNvPr>
          <p:cNvSpPr txBox="1"/>
          <p:nvPr/>
        </p:nvSpPr>
        <p:spPr>
          <a:xfrm>
            <a:off x="791547" y="6106252"/>
            <a:ext cx="10608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CDT Marco </a:t>
            </a:r>
            <a:r>
              <a:rPr lang="it-IT" dirty="0" err="1"/>
              <a:t>Francavilla,CDT</a:t>
            </a:r>
            <a:r>
              <a:rPr lang="it-IT" dirty="0"/>
              <a:t> James F. Armstrong</a:t>
            </a:r>
          </a:p>
        </p:txBody>
      </p:sp>
    </p:spTree>
    <p:extLst>
      <p:ext uri="{BB962C8B-B14F-4D97-AF65-F5344CB8AC3E}">
        <p14:creationId xmlns:p14="http://schemas.microsoft.com/office/powerpoint/2010/main" val="504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9C08D-0267-D2BA-E1B4-1B401E0FF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D179531-AD0A-5214-F3A7-D07DCDA76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80" y="3675561"/>
            <a:ext cx="3500119" cy="325287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A156500-7B75-0F58-303F-E747FD326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6"/>
          <a:stretch/>
        </p:blipFill>
        <p:spPr>
          <a:xfrm>
            <a:off x="4151627" y="3675561"/>
            <a:ext cx="4494532" cy="3217198"/>
          </a:xfrm>
          <a:prstGeom prst="rect">
            <a:avLst/>
          </a:prstGeom>
        </p:spPr>
      </p:pic>
      <p:pic>
        <p:nvPicPr>
          <p:cNvPr id="8" name="Picture 16" descr="Il Simulatore di Manovra dell'Accademia Navale - Marina Militare">
            <a:extLst>
              <a:ext uri="{FF2B5EF4-FFF2-40B4-BE49-F238E27FC236}">
                <a16:creationId xmlns:a16="http://schemas.microsoft.com/office/drawing/2014/main" id="{F96488AC-EE81-B51E-6E02-54C72908C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b="1072"/>
          <a:stretch/>
        </p:blipFill>
        <p:spPr bwMode="auto">
          <a:xfrm>
            <a:off x="-1" y="3675561"/>
            <a:ext cx="4105909" cy="32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FAC7CFC-01B9-8F54-1A89-7D9C5DBE7713}"/>
              </a:ext>
            </a:extLst>
          </p:cNvPr>
          <p:cNvSpPr/>
          <p:nvPr/>
        </p:nvSpPr>
        <p:spPr>
          <a:xfrm rot="5400000">
            <a:off x="6073141" y="-2434750"/>
            <a:ext cx="45719" cy="12192001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F79810-93CD-B1B8-44FD-C532583015B9}"/>
              </a:ext>
            </a:extLst>
          </p:cNvPr>
          <p:cNvSpPr txBox="1">
            <a:spLocks/>
          </p:cNvSpPr>
          <p:nvPr/>
        </p:nvSpPr>
        <p:spPr>
          <a:xfrm>
            <a:off x="734060" y="1098481"/>
            <a:ext cx="10866312" cy="2554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B94071C-4CB4-1804-8E80-500A20538F1B}"/>
              </a:ext>
            </a:extLst>
          </p:cNvPr>
          <p:cNvSpPr/>
          <p:nvPr/>
        </p:nvSpPr>
        <p:spPr>
          <a:xfrm rot="10800000" flipH="1">
            <a:off x="4105909" y="3641608"/>
            <a:ext cx="45719" cy="3553904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77ED11A-9555-7FFC-1531-898790278B0C}"/>
              </a:ext>
            </a:extLst>
          </p:cNvPr>
          <p:cNvSpPr/>
          <p:nvPr/>
        </p:nvSpPr>
        <p:spPr>
          <a:xfrm rot="10800000" flipH="1">
            <a:off x="8646160" y="3646765"/>
            <a:ext cx="45719" cy="3553904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1E98A2-3A1F-68D2-8C18-BD08733899D3}"/>
              </a:ext>
            </a:extLst>
          </p:cNvPr>
          <p:cNvSpPr txBox="1"/>
          <p:nvPr/>
        </p:nvSpPr>
        <p:spPr>
          <a:xfrm>
            <a:off x="468660" y="960494"/>
            <a:ext cx="11723339" cy="2554545"/>
          </a:xfrm>
          <a:prstGeom prst="rect">
            <a:avLst/>
          </a:prstGeom>
          <a:solidFill>
            <a:schemeClr val="bg1">
              <a:alpha val="32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b="1" dirty="0"/>
              <a:t>What it is:</a:t>
            </a:r>
          </a:p>
          <a:p>
            <a:pPr>
              <a:buNone/>
            </a:pPr>
            <a:r>
              <a:rPr lang="en-GB" sz="2000" dirty="0"/>
              <a:t>A professional naval simulator used at the Italian Naval Academy to train future naval officers in </a:t>
            </a:r>
            <a:r>
              <a:rPr lang="en-GB" sz="2000" b="1" dirty="0"/>
              <a:t>ship handling</a:t>
            </a:r>
            <a:r>
              <a:rPr lang="en-GB" sz="2000" dirty="0"/>
              <a:t>, </a:t>
            </a:r>
            <a:r>
              <a:rPr lang="en-GB" sz="2000" b="1" dirty="0"/>
              <a:t>decision-making</a:t>
            </a:r>
            <a:r>
              <a:rPr lang="en-GB" sz="2000" dirty="0"/>
              <a:t>, and </a:t>
            </a:r>
            <a:r>
              <a:rPr lang="en-GB" sz="2000" b="1" dirty="0"/>
              <a:t>crisis response</a:t>
            </a:r>
            <a:r>
              <a:rPr lang="en-GB" sz="2000" dirty="0"/>
              <a:t> through realistic and immersive maritime scenarios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b="1" dirty="0"/>
              <a:t>Key Capabilities: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Realistic Scenario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AI-driven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Immersive learning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3473E0-1DA8-1166-8024-690C62C02BC0}"/>
              </a:ext>
            </a:extLst>
          </p:cNvPr>
          <p:cNvSpPr txBox="1">
            <a:spLocks/>
          </p:cNvSpPr>
          <p:nvPr/>
        </p:nvSpPr>
        <p:spPr>
          <a:xfrm>
            <a:off x="5299437" y="313221"/>
            <a:ext cx="1735558" cy="785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>
                <a:latin typeface="+mn-lt"/>
              </a:rPr>
              <a:t>SIMAP</a:t>
            </a:r>
            <a:endParaRPr lang="en-GB" sz="2400" b="1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4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1EFCC-0784-3AFF-E91E-D3906FE0C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B159FDE-5F8B-7848-B655-304E2D45E8AC}"/>
              </a:ext>
            </a:extLst>
          </p:cNvPr>
          <p:cNvSpPr txBox="1"/>
          <p:nvPr/>
        </p:nvSpPr>
        <p:spPr>
          <a:xfrm>
            <a:off x="746760" y="2459504"/>
            <a:ext cx="10698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“As future Naval Leaders it is our responsibility to embrace technology, ensuring readiness to protect stability, security and freedom at sea.”</a:t>
            </a:r>
            <a:endParaRPr lang="de-DE" sz="4000" i="1" dirty="0"/>
          </a:p>
        </p:txBody>
      </p:sp>
    </p:spTree>
    <p:extLst>
      <p:ext uri="{BB962C8B-B14F-4D97-AF65-F5344CB8AC3E}">
        <p14:creationId xmlns:p14="http://schemas.microsoft.com/office/powerpoint/2010/main" val="159091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F6E2D-450E-D408-A0C1-7B81817F0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FF062FE-185B-28C1-2085-083E9D9B7122}"/>
              </a:ext>
            </a:extLst>
          </p:cNvPr>
          <p:cNvSpPr txBox="1"/>
          <p:nvPr/>
        </p:nvSpPr>
        <p:spPr>
          <a:xfrm>
            <a:off x="904240" y="2538998"/>
            <a:ext cx="10698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Thank you for your attention.</a:t>
            </a:r>
            <a:r>
              <a:rPr lang="de-DE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75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rasporto, natante, nave, aria aperta&#10;&#10;Il contenuto generato dall'IA potrebbe non essere corretto.">
            <a:extLst>
              <a:ext uri="{FF2B5EF4-FFF2-40B4-BE49-F238E27FC236}">
                <a16:creationId xmlns:a16="http://schemas.microsoft.com/office/drawing/2014/main" id="{47D3574B-0686-2C8A-616D-024F4D94B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9" r="14033" b="-2"/>
          <a:stretch/>
        </p:blipFill>
        <p:spPr>
          <a:xfrm>
            <a:off x="-1142240" y="0"/>
            <a:ext cx="8623499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5533589-E684-A412-C235-B3109E66CDDB}"/>
              </a:ext>
            </a:extLst>
          </p:cNvPr>
          <p:cNvSpPr/>
          <p:nvPr/>
        </p:nvSpPr>
        <p:spPr>
          <a:xfrm rot="8012825">
            <a:off x="3689252" y="-1723623"/>
            <a:ext cx="67903" cy="10305245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8065A2-9275-82A0-AF2D-7942F8E8DEF6}"/>
              </a:ext>
            </a:extLst>
          </p:cNvPr>
          <p:cNvSpPr/>
          <p:nvPr/>
        </p:nvSpPr>
        <p:spPr>
          <a:xfrm rot="2618393">
            <a:off x="554286" y="-927177"/>
            <a:ext cx="10544537" cy="5295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D534F5-782D-D1BB-FC45-1143FD61634E}"/>
              </a:ext>
            </a:extLst>
          </p:cNvPr>
          <p:cNvSpPr txBox="1">
            <a:spLocks/>
          </p:cNvSpPr>
          <p:nvPr/>
        </p:nvSpPr>
        <p:spPr>
          <a:xfrm>
            <a:off x="1374397" y="394046"/>
            <a:ext cx="9443205" cy="785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From “Kinetic” to AI-Driven Technologies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979E8F-CF39-6534-A236-E9AF3097A611}"/>
              </a:ext>
            </a:extLst>
          </p:cNvPr>
          <p:cNvSpPr txBox="1">
            <a:spLocks/>
          </p:cNvSpPr>
          <p:nvPr/>
        </p:nvSpPr>
        <p:spPr>
          <a:xfrm>
            <a:off x="5448983" y="1718862"/>
            <a:ext cx="5908040" cy="3420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/>
              <a:t>The adoption of AI in the military field arose from the need to overcome the limitations of weapon systems based solely on ‘kinetic’ technologies.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Machine learning and sensor fusion enable real-time battlefield awareness by combining data from radars, LIDAR, high-res cameras, and communications.</a:t>
            </a:r>
          </a:p>
        </p:txBody>
      </p:sp>
    </p:spTree>
    <p:extLst>
      <p:ext uri="{BB962C8B-B14F-4D97-AF65-F5344CB8AC3E}">
        <p14:creationId xmlns:p14="http://schemas.microsoft.com/office/powerpoint/2010/main" val="329466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159B6-6413-96D7-3709-8E986EF3B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825AB0E-E485-B7B6-4F9B-CD37228C8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r="8067"/>
          <a:stretch/>
        </p:blipFill>
        <p:spPr>
          <a:xfrm>
            <a:off x="-806960" y="0"/>
            <a:ext cx="8623499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B416CAF-3586-FA2B-D6AD-2230D0C552D3}"/>
              </a:ext>
            </a:extLst>
          </p:cNvPr>
          <p:cNvSpPr/>
          <p:nvPr/>
        </p:nvSpPr>
        <p:spPr>
          <a:xfrm rot="8012825">
            <a:off x="3689252" y="-1723623"/>
            <a:ext cx="67903" cy="10305245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3C1D42F-E78C-D0C0-C8EB-0AB3C573A4EC}"/>
              </a:ext>
            </a:extLst>
          </p:cNvPr>
          <p:cNvSpPr/>
          <p:nvPr/>
        </p:nvSpPr>
        <p:spPr>
          <a:xfrm rot="2618393">
            <a:off x="554286" y="-927177"/>
            <a:ext cx="10544537" cy="5295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FC672-5B18-94EE-4FC5-2867C2AF8D9F}"/>
              </a:ext>
            </a:extLst>
          </p:cNvPr>
          <p:cNvSpPr txBox="1">
            <a:spLocks/>
          </p:cNvSpPr>
          <p:nvPr/>
        </p:nvSpPr>
        <p:spPr>
          <a:xfrm>
            <a:off x="1381671" y="345372"/>
            <a:ext cx="9428657" cy="6952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How they work: Hardware and Architecture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DBD9B1-D000-FDB6-B41D-50DC476D2757}"/>
              </a:ext>
            </a:extLst>
          </p:cNvPr>
          <p:cNvSpPr txBox="1">
            <a:spLocks/>
          </p:cNvSpPr>
          <p:nvPr/>
        </p:nvSpPr>
        <p:spPr>
          <a:xfrm>
            <a:off x="5575161" y="1720332"/>
            <a:ext cx="6026972" cy="29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Modern operational units employ high-performance processors (such as GPUs) and convolutional neural networks (CNNs) to process sensor data in real time.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architecture supports integrated naval platforms and rapid decision-making optimizing the OODA loop.</a:t>
            </a:r>
          </a:p>
        </p:txBody>
      </p:sp>
    </p:spTree>
    <p:extLst>
      <p:ext uri="{BB962C8B-B14F-4D97-AF65-F5344CB8AC3E}">
        <p14:creationId xmlns:p14="http://schemas.microsoft.com/office/powerpoint/2010/main" val="292639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7CA43-8AA4-BBEA-0119-CB02EE040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interno, pialla/aereo, soffitto, snowboarding">
            <a:extLst>
              <a:ext uri="{FF2B5EF4-FFF2-40B4-BE49-F238E27FC236}">
                <a16:creationId xmlns:a16="http://schemas.microsoft.com/office/drawing/2014/main" id="{A859FCB4-F9B1-9410-D68F-76D111B7F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-347" r="25651" b="347"/>
          <a:stretch/>
        </p:blipFill>
        <p:spPr>
          <a:xfrm>
            <a:off x="8050530" y="3653038"/>
            <a:ext cx="4150357" cy="3193532"/>
          </a:xfrm>
          <a:prstGeom prst="rect">
            <a:avLst/>
          </a:prstGeom>
        </p:spPr>
      </p:pic>
      <p:pic>
        <p:nvPicPr>
          <p:cNvPr id="12" name="Immagine 11" descr="Immagine che contiene trasporto, natante, acqua, aria aperta&#10;&#10;Il contenuto generato dall'IA potrebbe non essere corretto.">
            <a:extLst>
              <a:ext uri="{FF2B5EF4-FFF2-40B4-BE49-F238E27FC236}">
                <a16:creationId xmlns:a16="http://schemas.microsoft.com/office/drawing/2014/main" id="{E54430AF-37CF-E4F7-B499-F641E312C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6" t="347" r="7961" b="4805"/>
          <a:stretch/>
        </p:blipFill>
        <p:spPr>
          <a:xfrm>
            <a:off x="3954781" y="3641608"/>
            <a:ext cx="4150357" cy="3216392"/>
          </a:xfrm>
          <a:prstGeom prst="rect">
            <a:avLst/>
          </a:prstGeom>
        </p:spPr>
      </p:pic>
      <p:pic>
        <p:nvPicPr>
          <p:cNvPr id="1026" name="Picture 2" descr="Ford-class Ship Self Defense System Excels in first live-fire test - Naval  News">
            <a:extLst>
              <a:ext uri="{FF2B5EF4-FFF2-40B4-BE49-F238E27FC236}">
                <a16:creationId xmlns:a16="http://schemas.microsoft.com/office/drawing/2014/main" id="{74CDC493-EC2D-0E21-DA98-168ACF249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3" t="4819" r="2084" b="29825"/>
          <a:stretch/>
        </p:blipFill>
        <p:spPr bwMode="auto">
          <a:xfrm>
            <a:off x="-2" y="3664468"/>
            <a:ext cx="4105910" cy="31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CCCDB64-2397-06B3-99B2-73E1776E5D8B}"/>
              </a:ext>
            </a:extLst>
          </p:cNvPr>
          <p:cNvSpPr txBox="1"/>
          <p:nvPr/>
        </p:nvSpPr>
        <p:spPr>
          <a:xfrm rot="10800000">
            <a:off x="-2" y="6373024"/>
            <a:ext cx="12282867" cy="48497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2000">
                <a:schemeClr val="tx1">
                  <a:lumMod val="85000"/>
                  <a:lumOff val="15000"/>
                  <a:alpha val="90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  <a:gs pos="90271">
                <a:srgbClr val="4E4E4E">
                  <a:alpha val="40000"/>
                </a:srgbClr>
              </a:gs>
              <a:gs pos="77000">
                <a:schemeClr val="tx1">
                  <a:lumMod val="75000"/>
                  <a:lumOff val="25000"/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7938" indent="-7938" algn="ctr"/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4E8C2AB-9C67-125F-1606-CE690BF40BD6}"/>
              </a:ext>
            </a:extLst>
          </p:cNvPr>
          <p:cNvSpPr/>
          <p:nvPr/>
        </p:nvSpPr>
        <p:spPr>
          <a:xfrm rot="5400000">
            <a:off x="6073139" y="-2454393"/>
            <a:ext cx="45719" cy="12192001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2C925-4B3F-EF1E-322A-E4F109D2C72F}"/>
              </a:ext>
            </a:extLst>
          </p:cNvPr>
          <p:cNvSpPr txBox="1">
            <a:spLocks/>
          </p:cNvSpPr>
          <p:nvPr/>
        </p:nvSpPr>
        <p:spPr>
          <a:xfrm>
            <a:off x="1262378" y="302347"/>
            <a:ext cx="9667240" cy="6078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err="1">
                <a:latin typeface="+mn-lt"/>
              </a:rPr>
              <a:t>Examples</a:t>
            </a:r>
            <a:r>
              <a:rPr lang="it-IT" sz="4000" b="1" dirty="0">
                <a:latin typeface="+mn-lt"/>
              </a:rPr>
              <a:t> of </a:t>
            </a:r>
            <a:r>
              <a:rPr lang="it-IT" sz="4000" b="1" dirty="0" err="1">
                <a:latin typeface="+mn-lt"/>
              </a:rPr>
              <a:t>Decision</a:t>
            </a:r>
            <a:r>
              <a:rPr lang="it-IT" sz="4000" b="1" dirty="0">
                <a:latin typeface="+mn-lt"/>
              </a:rPr>
              <a:t> Models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BAC0BE-8A02-1388-9E29-AC6302148501}"/>
              </a:ext>
            </a:extLst>
          </p:cNvPr>
          <p:cNvSpPr txBox="1">
            <a:spLocks/>
          </p:cNvSpPr>
          <p:nvPr/>
        </p:nvSpPr>
        <p:spPr>
          <a:xfrm>
            <a:off x="734060" y="1098481"/>
            <a:ext cx="10866312" cy="2554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use of a “human-in-the-loop” (HITL) is a crucial aspect: AI offers scenarios, humans decide.</a:t>
            </a:r>
          </a:p>
          <a:p>
            <a:r>
              <a:rPr lang="en-US" sz="2400" dirty="0"/>
              <a:t>HITL: Full human control;</a:t>
            </a:r>
          </a:p>
          <a:p>
            <a:r>
              <a:rPr lang="en-US" sz="2400" dirty="0"/>
              <a:t>HOTL: Supervised autonomy;</a:t>
            </a:r>
          </a:p>
          <a:p>
            <a:r>
              <a:rPr lang="en-US" sz="2400" dirty="0"/>
              <a:t>HOOTL: Fully autonomous.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14C0BE1-5DED-891E-332C-F89546EDB3B5}"/>
              </a:ext>
            </a:extLst>
          </p:cNvPr>
          <p:cNvSpPr/>
          <p:nvPr/>
        </p:nvSpPr>
        <p:spPr>
          <a:xfrm rot="10800000" flipH="1">
            <a:off x="4105909" y="3641608"/>
            <a:ext cx="45719" cy="3553904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1984839-DD31-3DEB-B0AF-FA6DA48BC3EB}"/>
              </a:ext>
            </a:extLst>
          </p:cNvPr>
          <p:cNvSpPr/>
          <p:nvPr/>
        </p:nvSpPr>
        <p:spPr>
          <a:xfrm rot="10800000" flipH="1">
            <a:off x="8056878" y="3618748"/>
            <a:ext cx="45719" cy="3553904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107B9E-0C32-3A79-60CB-4CE75B6A68B7}"/>
              </a:ext>
            </a:extLst>
          </p:cNvPr>
          <p:cNvSpPr txBox="1"/>
          <p:nvPr/>
        </p:nvSpPr>
        <p:spPr>
          <a:xfrm>
            <a:off x="673473" y="6390132"/>
            <a:ext cx="275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0" dirty="0">
                <a:solidFill>
                  <a:schemeClr val="bg1"/>
                </a:solidFill>
                <a:effectLst/>
                <a:latin typeface="+mj-lt"/>
              </a:rPr>
              <a:t>Aegis Combat System (USN)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368BF86-AF29-7AC9-B1EF-8186323F5C4C}"/>
              </a:ext>
            </a:extLst>
          </p:cNvPr>
          <p:cNvSpPr txBox="1"/>
          <p:nvPr/>
        </p:nvSpPr>
        <p:spPr>
          <a:xfrm>
            <a:off x="9344404" y="6432380"/>
            <a:ext cx="156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0" dirty="0" err="1">
                <a:solidFill>
                  <a:schemeClr val="bg1"/>
                </a:solidFill>
                <a:effectLst/>
                <a:latin typeface="+mj-lt"/>
              </a:rPr>
              <a:t>Knifefish</a:t>
            </a:r>
            <a:r>
              <a:rPr lang="it-IT" b="0" i="0" dirty="0">
                <a:solidFill>
                  <a:schemeClr val="bg1"/>
                </a:solidFill>
                <a:effectLst/>
                <a:latin typeface="+mj-lt"/>
              </a:rPr>
              <a:t> (USN)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BD47AB3-0717-4F1F-D0E5-604CE5C56C6B}"/>
              </a:ext>
            </a:extLst>
          </p:cNvPr>
          <p:cNvSpPr txBox="1"/>
          <p:nvPr/>
        </p:nvSpPr>
        <p:spPr>
          <a:xfrm>
            <a:off x="5266008" y="6434216"/>
            <a:ext cx="180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+mj-lt"/>
              </a:rPr>
              <a:t>Sea Hunter (USN)</a:t>
            </a: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370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E0F2A-CF3D-1D35-CD45-07AF0E827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DC96272-6F0D-5BD0-EF31-2A7771C79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2" r="18712"/>
          <a:stretch/>
        </p:blipFill>
        <p:spPr>
          <a:xfrm flipH="1">
            <a:off x="-34852" y="-34307"/>
            <a:ext cx="7705486" cy="692661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529BAC1-3A6F-A69A-486F-04484AE1D2BE}"/>
              </a:ext>
            </a:extLst>
          </p:cNvPr>
          <p:cNvSpPr/>
          <p:nvPr/>
        </p:nvSpPr>
        <p:spPr>
          <a:xfrm rot="8012825">
            <a:off x="3689252" y="-1723623"/>
            <a:ext cx="67903" cy="10305245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6D42151-A3B8-2466-B172-C5E886933976}"/>
              </a:ext>
            </a:extLst>
          </p:cNvPr>
          <p:cNvSpPr/>
          <p:nvPr/>
        </p:nvSpPr>
        <p:spPr>
          <a:xfrm rot="2618393">
            <a:off x="523806" y="-927177"/>
            <a:ext cx="10544537" cy="5295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218802-917C-2E51-23D1-8D3DB994564B}"/>
              </a:ext>
            </a:extLst>
          </p:cNvPr>
          <p:cNvSpPr txBox="1">
            <a:spLocks/>
          </p:cNvSpPr>
          <p:nvPr/>
        </p:nvSpPr>
        <p:spPr>
          <a:xfrm>
            <a:off x="1113202" y="317370"/>
            <a:ext cx="10513799" cy="785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Case Study: AI Drones and Electronic Warfare</a:t>
            </a:r>
            <a:endParaRPr lang="en-GB" sz="4000" b="1" dirty="0">
              <a:latin typeface="+mn-lt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6FF42-78F1-BF92-B051-858011A53628}"/>
              </a:ext>
            </a:extLst>
          </p:cNvPr>
          <p:cNvSpPr txBox="1">
            <a:spLocks/>
          </p:cNvSpPr>
          <p:nvPr/>
        </p:nvSpPr>
        <p:spPr>
          <a:xfrm>
            <a:off x="5796074" y="2099248"/>
            <a:ext cx="5364982" cy="26595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err="1"/>
              <a:t>Intelligent</a:t>
            </a:r>
            <a:r>
              <a:rPr lang="it-IT" sz="2400" dirty="0"/>
              <a:t> </a:t>
            </a:r>
            <a:r>
              <a:rPr lang="it-IT" sz="2400" dirty="0" err="1"/>
              <a:t>drones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proven</a:t>
            </a:r>
            <a:r>
              <a:rPr lang="it-IT" sz="2400" dirty="0"/>
              <a:t> </a:t>
            </a:r>
            <a:r>
              <a:rPr lang="it-IT" sz="2400" dirty="0" err="1"/>
              <a:t>resilient</a:t>
            </a:r>
            <a:r>
              <a:rPr lang="it-IT" sz="2400" dirty="0"/>
              <a:t> in high </a:t>
            </a:r>
            <a:r>
              <a:rPr lang="it-IT" sz="2400" dirty="0" err="1"/>
              <a:t>electronic</a:t>
            </a:r>
            <a:r>
              <a:rPr lang="it-IT" sz="2400" dirty="0"/>
              <a:t> </a:t>
            </a:r>
            <a:r>
              <a:rPr lang="it-IT" sz="2400" dirty="0" err="1"/>
              <a:t>interference</a:t>
            </a:r>
            <a:r>
              <a:rPr lang="it-IT" sz="2400" dirty="0"/>
              <a:t> </a:t>
            </a:r>
            <a:r>
              <a:rPr lang="it-IT" sz="2400" dirty="0" err="1"/>
              <a:t>environments</a:t>
            </a:r>
            <a:r>
              <a:rPr lang="it-IT" sz="2400" dirty="0"/>
              <a:t> (e.g., Ukraine).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AI </a:t>
            </a:r>
            <a:r>
              <a:rPr lang="it-IT" sz="2400" dirty="0" err="1"/>
              <a:t>enables</a:t>
            </a:r>
            <a:r>
              <a:rPr lang="it-IT" sz="2400" dirty="0"/>
              <a:t> semi/</a:t>
            </a:r>
            <a:r>
              <a:rPr lang="it-IT" sz="2400" dirty="0" err="1"/>
              <a:t>fully</a:t>
            </a:r>
            <a:r>
              <a:rPr lang="it-IT" sz="2400" dirty="0"/>
              <a:t> </a:t>
            </a:r>
            <a:r>
              <a:rPr lang="it-IT" sz="2400" dirty="0" err="1"/>
              <a:t>autonomous</a:t>
            </a:r>
            <a:r>
              <a:rPr lang="it-IT" sz="2400" dirty="0"/>
              <a:t> </a:t>
            </a:r>
            <a:r>
              <a:rPr lang="it-IT" sz="2400" dirty="0" err="1"/>
              <a:t>operations</a:t>
            </a:r>
            <a:r>
              <a:rPr lang="it-IT" sz="2400" dirty="0"/>
              <a:t> </a:t>
            </a:r>
            <a:r>
              <a:rPr lang="it-IT" sz="2400" dirty="0" err="1"/>
              <a:t>even</a:t>
            </a:r>
            <a:r>
              <a:rPr lang="it-IT" sz="2400" dirty="0"/>
              <a:t> </a:t>
            </a:r>
            <a:r>
              <a:rPr lang="it-IT" sz="2400" dirty="0" err="1"/>
              <a:t>when</a:t>
            </a:r>
            <a:r>
              <a:rPr lang="it-IT" sz="2400" dirty="0"/>
              <a:t> GPS or </a:t>
            </a:r>
            <a:r>
              <a:rPr lang="it-IT" sz="2400" dirty="0" err="1"/>
              <a:t>communications</a:t>
            </a:r>
            <a:r>
              <a:rPr lang="it-IT" sz="2400" dirty="0"/>
              <a:t> are </a:t>
            </a:r>
            <a:r>
              <a:rPr lang="it-IT" sz="2400" dirty="0" err="1"/>
              <a:t>jammed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946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1CFE5-3338-2B14-787C-42C7B9ADE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27734E5-1437-40B0-EB8F-B91781B8A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9" t="5071" r="20426" b="-567"/>
          <a:stretch/>
        </p:blipFill>
        <p:spPr>
          <a:xfrm>
            <a:off x="0" y="0"/>
            <a:ext cx="7705486" cy="692661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29727AB-EBFA-14E8-9205-BCB092B97DBB}"/>
              </a:ext>
            </a:extLst>
          </p:cNvPr>
          <p:cNvSpPr/>
          <p:nvPr/>
        </p:nvSpPr>
        <p:spPr>
          <a:xfrm rot="8012825">
            <a:off x="3689252" y="-1723623"/>
            <a:ext cx="67903" cy="10305245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DFD499A-0A9B-D3F6-EFD0-8C38B2FD6D22}"/>
              </a:ext>
            </a:extLst>
          </p:cNvPr>
          <p:cNvSpPr/>
          <p:nvPr/>
        </p:nvSpPr>
        <p:spPr>
          <a:xfrm rot="2618393">
            <a:off x="523806" y="-919556"/>
            <a:ext cx="10544537" cy="5295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4AF191-4637-1B56-7F58-03AC82D372DC}"/>
              </a:ext>
            </a:extLst>
          </p:cNvPr>
          <p:cNvSpPr txBox="1">
            <a:spLocks/>
          </p:cNvSpPr>
          <p:nvPr/>
        </p:nvSpPr>
        <p:spPr>
          <a:xfrm>
            <a:off x="1678202" y="504183"/>
            <a:ext cx="2578838" cy="785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>
                <a:latin typeface="+mn-lt"/>
              </a:rPr>
              <a:t>SatShipAI</a:t>
            </a:r>
            <a:endParaRPr lang="en-GB" sz="4000" b="1" dirty="0">
              <a:latin typeface="+mn-lt"/>
            </a:endParaRPr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88002-2CC4-4170-6321-F5A8066E185A}"/>
              </a:ext>
            </a:extLst>
          </p:cNvPr>
          <p:cNvSpPr txBox="1">
            <a:spLocks/>
          </p:cNvSpPr>
          <p:nvPr/>
        </p:nvSpPr>
        <p:spPr>
          <a:xfrm>
            <a:off x="5530640" y="1289443"/>
            <a:ext cx="5908040" cy="50222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cs typeface="Segoe UI" panose="020B0502040204020203" pitchFamily="34" charset="0"/>
              </a:rPr>
              <a:t>What is </a:t>
            </a:r>
            <a:r>
              <a:rPr lang="en-GB" sz="2400" b="1" dirty="0" err="1">
                <a:cs typeface="Segoe UI" panose="020B0502040204020203" pitchFamily="34" charset="0"/>
              </a:rPr>
              <a:t>SatShipAI</a:t>
            </a:r>
            <a:r>
              <a:rPr lang="en-GB" sz="2400" b="1" dirty="0">
                <a:cs typeface="Segoe UI" panose="020B0502040204020203" pitchFamily="34" charset="0"/>
              </a:rPr>
              <a:t>?</a:t>
            </a:r>
            <a:endParaRPr lang="en-GB" sz="2400" dirty="0"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Segoe UI" panose="020B0502040204020203" pitchFamily="34" charset="0"/>
              </a:rPr>
              <a:t>Developed by </a:t>
            </a:r>
            <a:r>
              <a:rPr lang="en-GB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Segoe UI" panose="020B0502040204020203" pitchFamily="34" charset="0"/>
              </a:rPr>
              <a:t>Nodalpoint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Segoe UI" panose="020B0502040204020203" pitchFamily="34" charset="0"/>
              </a:rPr>
              <a:t> Systems </a:t>
            </a:r>
            <a:r>
              <a:rPr lang="en-GB" sz="2400" dirty="0">
                <a:cs typeface="Segoe UI" panose="020B0502040204020203" pitchFamily="34" charset="0"/>
              </a:rPr>
              <a:t>(Greece)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Segoe UI" panose="020B0502040204020203" pitchFamily="34" charset="0"/>
              </a:rPr>
              <a:t>Advanced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Segoe UI" panose="020B0502040204020203" pitchFamily="34" charset="0"/>
              </a:rPr>
              <a:t>satellite surveillance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Segoe UI" panose="020B0502040204020203" pitchFamily="34" charset="0"/>
              </a:rPr>
              <a:t>Uses AI and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Segoe UI" panose="020B0502040204020203" pitchFamily="34" charset="0"/>
              </a:rPr>
              <a:t>Sentinel-1</a:t>
            </a:r>
            <a:r>
              <a:rPr lang="en-GB" sz="2400" b="1" dirty="0">
                <a:cs typeface="Segoe UI" panose="020B0502040204020203" pitchFamily="34" charset="0"/>
              </a:rPr>
              <a:t> </a:t>
            </a:r>
            <a:r>
              <a:rPr lang="en-GB" sz="2400" dirty="0">
                <a:cs typeface="Segoe UI" panose="020B0502040204020203" pitchFamily="34" charset="0"/>
              </a:rPr>
              <a:t>satellite</a:t>
            </a:r>
            <a:r>
              <a:rPr lang="en-GB" sz="2400" b="1" dirty="0">
                <a:cs typeface="Segoe UI" panose="020B0502040204020203" pitchFamily="34" charset="0"/>
              </a:rPr>
              <a:t> </a:t>
            </a:r>
            <a:r>
              <a:rPr lang="en-GB" sz="2400" dirty="0">
                <a:cs typeface="Segoe UI" panose="020B0502040204020203" pitchFamily="34" charset="0"/>
              </a:rPr>
              <a:t>imagery to detect and track maritime vessels</a:t>
            </a:r>
          </a:p>
          <a:p>
            <a:pPr marL="0" indent="0">
              <a:buNone/>
            </a:pPr>
            <a:r>
              <a:rPr lang="en-GB" sz="2400" b="1" dirty="0">
                <a:cs typeface="Segoe UI" panose="020B0502040204020203" pitchFamily="34" charset="0"/>
              </a:rPr>
              <a:t>Why is AI Important?</a:t>
            </a:r>
            <a:endParaRPr lang="en-GB" sz="2400" dirty="0"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Segoe UI" panose="020B0502040204020203" pitchFamily="34" charset="0"/>
              </a:rPr>
              <a:t>Enables image recognition and </a:t>
            </a:r>
            <a:r>
              <a:rPr lang="en-GB" sz="2400" dirty="0" err="1">
                <a:cs typeface="Segoe UI" panose="020B0502040204020203" pitchFamily="34" charset="0"/>
              </a:rPr>
              <a:t>behavioral</a:t>
            </a:r>
            <a:r>
              <a:rPr lang="en-GB" sz="2400" dirty="0">
                <a:cs typeface="Segoe UI" panose="020B0502040204020203" pitchFamily="34" charset="0"/>
              </a:rPr>
              <a:t>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Segoe UI" panose="020B0502040204020203" pitchFamily="34" charset="0"/>
              </a:rPr>
              <a:t>Predicts suspicious vessel patterns in near real-time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95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5082F-D1DD-DAA0-FA2C-D22EBD15F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2E3174B-0A87-F951-5BF2-BAFE3119A9DC}"/>
              </a:ext>
            </a:extLst>
          </p:cNvPr>
          <p:cNvSpPr txBox="1">
            <a:spLocks/>
          </p:cNvSpPr>
          <p:nvPr/>
        </p:nvSpPr>
        <p:spPr>
          <a:xfrm>
            <a:off x="5024977" y="272689"/>
            <a:ext cx="6970253" cy="11278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egoe UI" panose="020B0502040204020203" pitchFamily="34" charset="0"/>
              </a:rPr>
              <a:t>Operationalise</a:t>
            </a:r>
            <a:r>
              <a:rPr 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egoe UI" panose="020B0502040204020203" pitchFamily="34" charset="0"/>
              </a:rPr>
              <a:t> </a:t>
            </a:r>
            <a:r>
              <a:rPr lang="it-IT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egoe UI" panose="020B0502040204020203" pitchFamily="34" charset="0"/>
              </a:rPr>
              <a:t>Robotic</a:t>
            </a:r>
            <a:r>
              <a:rPr 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egoe UI" panose="020B0502040204020203" pitchFamily="34" charset="0"/>
              </a:rPr>
              <a:t> &amp; </a:t>
            </a:r>
            <a:r>
              <a:rPr lang="it-IT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egoe UI" panose="020B0502040204020203" pitchFamily="34" charset="0"/>
              </a:rPr>
              <a:t>Autonomous</a:t>
            </a:r>
            <a:r>
              <a:rPr 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egoe UI" panose="020B0502040204020203" pitchFamily="34" charset="0"/>
              </a:rPr>
              <a:t> Systems</a:t>
            </a:r>
            <a:endParaRPr lang="en-GB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Segoe UI" panose="020B0502040204020203" pitchFamily="34" charset="0"/>
            </a:endParaRPr>
          </a:p>
          <a:p>
            <a:endParaRPr lang="en-GB" sz="2400" b="1" dirty="0">
              <a:latin typeface="+mn-lt"/>
            </a:endParaRP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D008E-CF1E-F5AD-3C62-77B6C1BBC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-798" r="4368" b="2067"/>
          <a:stretch/>
        </p:blipFill>
        <p:spPr bwMode="auto">
          <a:xfrm>
            <a:off x="0" y="-89336"/>
            <a:ext cx="4708005" cy="6947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92FA6D6-4021-5B5C-E874-4C3DB535C302}"/>
              </a:ext>
            </a:extLst>
          </p:cNvPr>
          <p:cNvSpPr/>
          <p:nvPr/>
        </p:nvSpPr>
        <p:spPr>
          <a:xfrm rot="10800000">
            <a:off x="4708005" y="-949628"/>
            <a:ext cx="67903" cy="10305245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C6D45D-9E4A-13A3-3D37-96A0AB2E964A}"/>
              </a:ext>
            </a:extLst>
          </p:cNvPr>
          <p:cNvSpPr txBox="1"/>
          <p:nvPr/>
        </p:nvSpPr>
        <p:spPr>
          <a:xfrm>
            <a:off x="5046562" y="1617671"/>
            <a:ext cx="71454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Core focus: </a:t>
            </a:r>
            <a:r>
              <a:rPr lang="en-GB" sz="2400" dirty="0">
                <a:latin typeface="+mn-lt"/>
              </a:rPr>
              <a:t>integrate unmanned and autonomous systems for multi-domain operations.</a:t>
            </a:r>
          </a:p>
          <a:p>
            <a:pPr>
              <a:defRPr sz="1800"/>
            </a:pPr>
            <a:endParaRPr lang="en-GB" sz="2400" dirty="0">
              <a:latin typeface="+mn-lt"/>
            </a:endParaRPr>
          </a:p>
          <a:p>
            <a:pPr>
              <a:defRPr sz="1800"/>
            </a:pPr>
            <a:r>
              <a:rPr lang="en-GB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AI-driven automation supports:</a:t>
            </a:r>
          </a:p>
          <a:p>
            <a:pPr>
              <a:defRPr sz="1800"/>
            </a:pPr>
            <a:r>
              <a:rPr lang="en-GB" sz="2400" dirty="0">
                <a:latin typeface="+mn-lt"/>
              </a:rPr>
              <a:t>   • Sea denial &amp; sea control</a:t>
            </a:r>
          </a:p>
          <a:p>
            <a:pPr>
              <a:defRPr sz="1800"/>
            </a:pPr>
            <a:r>
              <a:rPr lang="en-GB" sz="2400" dirty="0">
                <a:latin typeface="+mn-lt"/>
              </a:rPr>
              <a:t>   • Real-time decision-making</a:t>
            </a:r>
          </a:p>
          <a:p>
            <a:pPr>
              <a:defRPr sz="1800"/>
            </a:pPr>
            <a:r>
              <a:rPr lang="en-GB" sz="2400" dirty="0">
                <a:latin typeface="+mn-lt"/>
              </a:rPr>
              <a:t>   • Enhanced C2 (Command &amp; Control) efficiency</a:t>
            </a:r>
          </a:p>
          <a:p>
            <a:pPr>
              <a:defRPr sz="1800"/>
            </a:pPr>
            <a:endParaRPr lang="en-GB" sz="2400" dirty="0">
              <a:latin typeface="+mn-lt"/>
            </a:endParaRPr>
          </a:p>
          <a:p>
            <a:pPr>
              <a:defRPr sz="1800"/>
            </a:pPr>
            <a:r>
              <a:rPr lang="en-GB" sz="2400" dirty="0"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Applications include:</a:t>
            </a:r>
          </a:p>
          <a:p>
            <a:pPr>
              <a:defRPr sz="1800"/>
            </a:pPr>
            <a:r>
              <a:rPr lang="en-GB" sz="2400" dirty="0">
                <a:latin typeface="+mn-lt"/>
              </a:rPr>
              <a:t>   • Intelligence gathering</a:t>
            </a:r>
          </a:p>
          <a:p>
            <a:pPr>
              <a:defRPr sz="1800"/>
            </a:pPr>
            <a:r>
              <a:rPr lang="en-GB" sz="2400" dirty="0">
                <a:latin typeface="+mn-lt"/>
              </a:rPr>
              <a:t>   • Acoustic surveys &amp; bottom mapping</a:t>
            </a:r>
          </a:p>
          <a:p>
            <a:pPr>
              <a:defRPr sz="1800"/>
            </a:pPr>
            <a:r>
              <a:rPr lang="en-GB" sz="2400" dirty="0">
                <a:latin typeface="+mn-lt"/>
              </a:rPr>
              <a:t>   • Missions in dangerous or inaccessible environments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34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E452E-96B7-48F4-0171-5F7B3DEC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aria aperta, cielo, natante, acqua&#10;&#10;Il contenuto generato dall'IA potrebbe non essere corretto.">
            <a:extLst>
              <a:ext uri="{FF2B5EF4-FFF2-40B4-BE49-F238E27FC236}">
                <a16:creationId xmlns:a16="http://schemas.microsoft.com/office/drawing/2014/main" id="{85278129-3C34-FB9A-B8E7-BC868A1F5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4948" b="9357"/>
          <a:stretch/>
        </p:blipFill>
        <p:spPr>
          <a:xfrm>
            <a:off x="-35302" y="0"/>
            <a:ext cx="4811210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BD3D2F4-2A94-A4C6-84E4-2FD14569B656}"/>
              </a:ext>
            </a:extLst>
          </p:cNvPr>
          <p:cNvSpPr/>
          <p:nvPr/>
        </p:nvSpPr>
        <p:spPr>
          <a:xfrm rot="10800000">
            <a:off x="4708005" y="-949628"/>
            <a:ext cx="67903" cy="10305245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B8914-473D-C83A-5DFA-603274FE5FE9}"/>
              </a:ext>
            </a:extLst>
          </p:cNvPr>
          <p:cNvSpPr txBox="1">
            <a:spLocks/>
          </p:cNvSpPr>
          <p:nvPr/>
        </p:nvSpPr>
        <p:spPr>
          <a:xfrm>
            <a:off x="4943468" y="416244"/>
            <a:ext cx="6027284" cy="785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+mn-lt"/>
              </a:rPr>
              <a:t>FINCANTIERI </a:t>
            </a:r>
            <a:r>
              <a:rPr lang="it-IT" b="1" dirty="0" err="1">
                <a:latin typeface="+mn-lt"/>
              </a:rPr>
              <a:t>NextTech</a:t>
            </a:r>
            <a:endParaRPr lang="en-GB" sz="2400" b="1" dirty="0">
              <a:latin typeface="+mn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FD3BB5-59C3-0957-EB42-888D4117A1AA}"/>
              </a:ext>
            </a:extLst>
          </p:cNvPr>
          <p:cNvSpPr txBox="1"/>
          <p:nvPr/>
        </p:nvSpPr>
        <p:spPr>
          <a:xfrm>
            <a:off x="4947404" y="1199241"/>
            <a:ext cx="493737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Fincantieri </a:t>
            </a:r>
            <a:r>
              <a:rPr lang="en-GB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NexTech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dirty="0"/>
              <a:t>is a leading Italian company providing high-tech solutions in naval automation and systems integration.</a:t>
            </a:r>
          </a:p>
          <a:p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LHD Trieste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400" dirty="0"/>
              <a:t>is 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he newest amphibious assault ship of the Italian Navy, delivered in December 2024.</a:t>
            </a:r>
          </a:p>
          <a:p>
            <a:endParaRPr lang="en-US" alt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b="1" dirty="0"/>
              <a:t>On board Fincantieri has implemented: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 err="1"/>
              <a:t>SEASNavy</a:t>
            </a:r>
            <a:endParaRPr lang="en-US" altLang="en-US" sz="24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/>
              <a:t>Ship Management System (SMS)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Marine Portal Evolution SCADA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13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A0EB4-4492-B3A8-419D-2620DDD00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Offshore patrol vessel Francesco Morosini (P431) — Shipshub">
            <a:extLst>
              <a:ext uri="{FF2B5EF4-FFF2-40B4-BE49-F238E27FC236}">
                <a16:creationId xmlns:a16="http://schemas.microsoft.com/office/drawing/2014/main" id="{F71E894A-1C49-66F3-8615-EE11BA60B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1401" r="27668" b="31027"/>
          <a:stretch/>
        </p:blipFill>
        <p:spPr bwMode="auto">
          <a:xfrm>
            <a:off x="-5346" y="0"/>
            <a:ext cx="47546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Fincantieri's Multi Purpose Combat Ship - MPCS">
            <a:extLst>
              <a:ext uri="{FF2B5EF4-FFF2-40B4-BE49-F238E27FC236}">
                <a16:creationId xmlns:a16="http://schemas.microsoft.com/office/drawing/2014/main" id="{D8F9461C-99A1-55BD-F1F8-64440A79B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1165" r="14123" b="12025"/>
          <a:stretch/>
        </p:blipFill>
        <p:spPr bwMode="auto">
          <a:xfrm>
            <a:off x="0" y="3451859"/>
            <a:ext cx="4775908" cy="340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E494EF7-357A-2F23-001E-7C99D5F672B5}"/>
              </a:ext>
            </a:extLst>
          </p:cNvPr>
          <p:cNvSpPr/>
          <p:nvPr/>
        </p:nvSpPr>
        <p:spPr>
          <a:xfrm rot="10800000">
            <a:off x="4708005" y="-949628"/>
            <a:ext cx="67903" cy="10305245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B83C01-5DD3-D70B-DA54-B15DD6A25B4D}"/>
              </a:ext>
            </a:extLst>
          </p:cNvPr>
          <p:cNvSpPr txBox="1">
            <a:spLocks/>
          </p:cNvSpPr>
          <p:nvPr/>
        </p:nvSpPr>
        <p:spPr>
          <a:xfrm>
            <a:off x="5024491" y="416244"/>
            <a:ext cx="6027284" cy="785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>
                <a:latin typeface="+mn-lt"/>
              </a:rPr>
              <a:t>Naval</a:t>
            </a:r>
            <a:r>
              <a:rPr lang="it-IT" b="1" dirty="0">
                <a:latin typeface="+mn-lt"/>
              </a:rPr>
              <a:t> Cockpit</a:t>
            </a:r>
          </a:p>
          <a:p>
            <a:endParaRPr lang="en-GB" sz="5400" b="1" dirty="0">
              <a:latin typeface="+mn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8D02E0-7186-80EB-7FF7-E5782927DF5B}"/>
              </a:ext>
            </a:extLst>
          </p:cNvPr>
          <p:cNvSpPr txBox="1"/>
          <p:nvPr/>
        </p:nvSpPr>
        <p:spPr>
          <a:xfrm>
            <a:off x="5812511" y="1201504"/>
            <a:ext cx="49373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/>
          </a:p>
          <a:p>
            <a:pPr>
              <a:buNone/>
            </a:pPr>
            <a:endParaRPr lang="en-GB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C7D370-68F8-6D4B-2E8D-148A4FA64CFB}"/>
              </a:ext>
            </a:extLst>
          </p:cNvPr>
          <p:cNvSpPr/>
          <p:nvPr/>
        </p:nvSpPr>
        <p:spPr>
          <a:xfrm>
            <a:off x="0" y="3406140"/>
            <a:ext cx="4775908" cy="45719"/>
          </a:xfrm>
          <a:prstGeom prst="rect">
            <a:avLst/>
          </a:prstGeom>
          <a:solidFill>
            <a:srgbClr val="E31E24"/>
          </a:solidFill>
          <a:ln>
            <a:solidFill>
              <a:srgbClr val="E3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ACD4DC1-7366-80E0-2887-0269F884C66D}"/>
              </a:ext>
            </a:extLst>
          </p:cNvPr>
          <p:cNvSpPr txBox="1"/>
          <p:nvPr/>
        </p:nvSpPr>
        <p:spPr>
          <a:xfrm>
            <a:off x="5062541" y="1201504"/>
            <a:ext cx="47071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b="1" dirty="0"/>
              <a:t>Is an advanced control station developed by Fincantieri </a:t>
            </a:r>
            <a:r>
              <a:rPr lang="en-GB" sz="2400" b="1" dirty="0" err="1"/>
              <a:t>NexTech</a:t>
            </a:r>
            <a:r>
              <a:rPr lang="en-GB" sz="2400" b="1" dirty="0"/>
              <a:t> for PPA-class patrol vessels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• Combines ship navigation and combat system control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• Two operators (Pilot and Co-Pilot) autonomously manage core ship functions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Enhancing: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• Naval readiness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• Operational responsiveness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• 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011141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svorlage TMAF25" id="{C3D05257-E34A-4C7E-9FF9-32361D36BE79}" vid="{FF523570-EDF9-4CA1-B5FE-C55CA45374C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 TMAF25</Template>
  <TotalTime>0</TotalTime>
  <Words>520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Agency FB</vt:lpstr>
      <vt:lpstr>Aptos</vt:lpstr>
      <vt:lpstr>Arial</vt:lpstr>
      <vt:lpstr>Calibri</vt:lpstr>
      <vt:lpstr>Calibri Light</vt:lpstr>
      <vt:lpstr>Segoe UI</vt:lpstr>
      <vt:lpstr>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PORTA Thomas</dc:creator>
  <cp:lastModifiedBy>James Armstrong</cp:lastModifiedBy>
  <cp:revision>25</cp:revision>
  <dcterms:created xsi:type="dcterms:W3CDTF">2025-03-19T07:51:35Z</dcterms:created>
  <dcterms:modified xsi:type="dcterms:W3CDTF">2025-05-07T06:26:21Z</dcterms:modified>
</cp:coreProperties>
</file>