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sldIdLst>
    <p:sldId id="275" r:id="rId3"/>
    <p:sldId id="257" r:id="rId4"/>
    <p:sldId id="258" r:id="rId5"/>
    <p:sldId id="259" r:id="rId6"/>
    <p:sldId id="260" r:id="rId7"/>
    <p:sldId id="266" r:id="rId8"/>
    <p:sldId id="267" r:id="rId9"/>
    <p:sldId id="268" r:id="rId10"/>
    <p:sldId id="269" r:id="rId11"/>
    <p:sldId id="261" r:id="rId12"/>
    <p:sldId id="262" r:id="rId13"/>
    <p:sldId id="263" r:id="rId14"/>
    <p:sldId id="264" r:id="rId15"/>
    <p:sldId id="265" r:id="rId16"/>
    <p:sldId id="271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72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E9C109-19F2-4F75-AD37-82F9D959661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23CFE58-0C84-4C35-8326-EF21FCCC73A9}">
      <dgm:prSet/>
      <dgm:spPr/>
      <dgm:t>
        <a:bodyPr/>
        <a:lstStyle/>
        <a:p>
          <a:r>
            <a:rPr lang="en-US"/>
            <a:t>Nano-aluminum enhances efficiency and control</a:t>
          </a:r>
        </a:p>
      </dgm:t>
    </dgm:pt>
    <dgm:pt modelId="{185CBDBD-14A7-4234-97C8-FCB8A559C2F1}" type="parTrans" cxnId="{7EFBBB64-5A27-4127-9FE6-757D63FC1903}">
      <dgm:prSet/>
      <dgm:spPr/>
      <dgm:t>
        <a:bodyPr/>
        <a:lstStyle/>
        <a:p>
          <a:endParaRPr lang="en-US"/>
        </a:p>
      </dgm:t>
    </dgm:pt>
    <dgm:pt modelId="{C8908518-43D3-4758-8EDC-69236BF821B4}" type="sibTrans" cxnId="{7EFBBB64-5A27-4127-9FE6-757D63FC1903}">
      <dgm:prSet/>
      <dgm:spPr/>
      <dgm:t>
        <a:bodyPr/>
        <a:lstStyle/>
        <a:p>
          <a:endParaRPr lang="en-US"/>
        </a:p>
      </dgm:t>
    </dgm:pt>
    <dgm:pt modelId="{8C7FC856-C51B-4E5C-8511-650360E9179C}">
      <dgm:prSet/>
      <dgm:spPr/>
      <dgm:t>
        <a:bodyPr/>
        <a:lstStyle/>
        <a:p>
          <a:r>
            <a:rPr lang="en-US"/>
            <a:t>Enables smart and self-repairing explosives</a:t>
          </a:r>
        </a:p>
      </dgm:t>
    </dgm:pt>
    <dgm:pt modelId="{7C2640CB-EAA2-4F23-9A12-F855FFE12E76}" type="parTrans" cxnId="{DDF340F2-BCED-49C5-84A0-2BF4E8D3C2F8}">
      <dgm:prSet/>
      <dgm:spPr/>
      <dgm:t>
        <a:bodyPr/>
        <a:lstStyle/>
        <a:p>
          <a:endParaRPr lang="en-US"/>
        </a:p>
      </dgm:t>
    </dgm:pt>
    <dgm:pt modelId="{2E1941CF-952B-42CB-8646-1BA7FB54DFF1}" type="sibTrans" cxnId="{DDF340F2-BCED-49C5-84A0-2BF4E8D3C2F8}">
      <dgm:prSet/>
      <dgm:spPr/>
      <dgm:t>
        <a:bodyPr/>
        <a:lstStyle/>
        <a:p>
          <a:endParaRPr lang="en-US"/>
        </a:p>
      </dgm:t>
    </dgm:pt>
    <dgm:pt modelId="{1105C518-CD2F-403D-8B41-2B0592EA7D50}">
      <dgm:prSet/>
      <dgm:spPr/>
      <dgm:t>
        <a:bodyPr/>
        <a:lstStyle/>
        <a:p>
          <a:r>
            <a:rPr lang="en-US"/>
            <a:t>Reduces accidental detonations</a:t>
          </a:r>
        </a:p>
      </dgm:t>
    </dgm:pt>
    <dgm:pt modelId="{0776A5CC-FB37-4B9E-8F41-F2620CB1011B}" type="parTrans" cxnId="{A19A9FE2-71B7-49C3-9279-1E92B281330D}">
      <dgm:prSet/>
      <dgm:spPr/>
      <dgm:t>
        <a:bodyPr/>
        <a:lstStyle/>
        <a:p>
          <a:endParaRPr lang="en-US"/>
        </a:p>
      </dgm:t>
    </dgm:pt>
    <dgm:pt modelId="{6BD4A96B-48D8-417B-98A3-1D4A1C1E64DA}" type="sibTrans" cxnId="{A19A9FE2-71B7-49C3-9279-1E92B281330D}">
      <dgm:prSet/>
      <dgm:spPr/>
      <dgm:t>
        <a:bodyPr/>
        <a:lstStyle/>
        <a:p>
          <a:endParaRPr lang="en-US"/>
        </a:p>
      </dgm:t>
    </dgm:pt>
    <dgm:pt modelId="{B2DFB18E-D2AA-4371-AD1C-85687A28B4A2}" type="pres">
      <dgm:prSet presAssocID="{05E9C109-19F2-4F75-AD37-82F9D9596617}" presName="linear" presStyleCnt="0">
        <dgm:presLayoutVars>
          <dgm:animLvl val="lvl"/>
          <dgm:resizeHandles val="exact"/>
        </dgm:presLayoutVars>
      </dgm:prSet>
      <dgm:spPr/>
    </dgm:pt>
    <dgm:pt modelId="{626D9F54-3BF0-4757-B14B-D5141837CEAA}" type="pres">
      <dgm:prSet presAssocID="{123CFE58-0C84-4C35-8326-EF21FCCC73A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8179233-041F-46F9-8D12-8666900C95BB}" type="pres">
      <dgm:prSet presAssocID="{C8908518-43D3-4758-8EDC-69236BF821B4}" presName="spacer" presStyleCnt="0"/>
      <dgm:spPr/>
    </dgm:pt>
    <dgm:pt modelId="{34791536-ED88-4659-AE05-D844AEED407E}" type="pres">
      <dgm:prSet presAssocID="{8C7FC856-C51B-4E5C-8511-650360E917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45522F0-9B39-4A8A-8764-155DB1ACA361}" type="pres">
      <dgm:prSet presAssocID="{2E1941CF-952B-42CB-8646-1BA7FB54DFF1}" presName="spacer" presStyleCnt="0"/>
      <dgm:spPr/>
    </dgm:pt>
    <dgm:pt modelId="{814F7010-3FC4-4722-89EE-43977F2B6ED6}" type="pres">
      <dgm:prSet presAssocID="{1105C518-CD2F-403D-8B41-2B0592EA7D5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C6FA000-1C24-4026-8780-5ACC7AEFAEB1}" type="presOf" srcId="{05E9C109-19F2-4F75-AD37-82F9D9596617}" destId="{B2DFB18E-D2AA-4371-AD1C-85687A28B4A2}" srcOrd="0" destOrd="0" presId="urn:microsoft.com/office/officeart/2005/8/layout/vList2"/>
    <dgm:cxn modelId="{6868DF16-20B1-43C3-A3AE-AD3DB89E7AA0}" type="presOf" srcId="{123CFE58-0C84-4C35-8326-EF21FCCC73A9}" destId="{626D9F54-3BF0-4757-B14B-D5141837CEAA}" srcOrd="0" destOrd="0" presId="urn:microsoft.com/office/officeart/2005/8/layout/vList2"/>
    <dgm:cxn modelId="{225DEB30-A63F-4E95-B80F-2980233E2847}" type="presOf" srcId="{8C7FC856-C51B-4E5C-8511-650360E9179C}" destId="{34791536-ED88-4659-AE05-D844AEED407E}" srcOrd="0" destOrd="0" presId="urn:microsoft.com/office/officeart/2005/8/layout/vList2"/>
    <dgm:cxn modelId="{7EFBBB64-5A27-4127-9FE6-757D63FC1903}" srcId="{05E9C109-19F2-4F75-AD37-82F9D9596617}" destId="{123CFE58-0C84-4C35-8326-EF21FCCC73A9}" srcOrd="0" destOrd="0" parTransId="{185CBDBD-14A7-4234-97C8-FCB8A559C2F1}" sibTransId="{C8908518-43D3-4758-8EDC-69236BF821B4}"/>
    <dgm:cxn modelId="{B8CAFBD3-A3B2-4CFE-A8A9-A2E6DE15D2A8}" type="presOf" srcId="{1105C518-CD2F-403D-8B41-2B0592EA7D50}" destId="{814F7010-3FC4-4722-89EE-43977F2B6ED6}" srcOrd="0" destOrd="0" presId="urn:microsoft.com/office/officeart/2005/8/layout/vList2"/>
    <dgm:cxn modelId="{A19A9FE2-71B7-49C3-9279-1E92B281330D}" srcId="{05E9C109-19F2-4F75-AD37-82F9D9596617}" destId="{1105C518-CD2F-403D-8B41-2B0592EA7D50}" srcOrd="2" destOrd="0" parTransId="{0776A5CC-FB37-4B9E-8F41-F2620CB1011B}" sibTransId="{6BD4A96B-48D8-417B-98A3-1D4A1C1E64DA}"/>
    <dgm:cxn modelId="{DDF340F2-BCED-49C5-84A0-2BF4E8D3C2F8}" srcId="{05E9C109-19F2-4F75-AD37-82F9D9596617}" destId="{8C7FC856-C51B-4E5C-8511-650360E9179C}" srcOrd="1" destOrd="0" parTransId="{7C2640CB-EAA2-4F23-9A12-F855FFE12E76}" sibTransId="{2E1941CF-952B-42CB-8646-1BA7FB54DFF1}"/>
    <dgm:cxn modelId="{CD327AAC-8975-4A47-B34C-D5570190BCC5}" type="presParOf" srcId="{B2DFB18E-D2AA-4371-AD1C-85687A28B4A2}" destId="{626D9F54-3BF0-4757-B14B-D5141837CEAA}" srcOrd="0" destOrd="0" presId="urn:microsoft.com/office/officeart/2005/8/layout/vList2"/>
    <dgm:cxn modelId="{6042EC52-93EF-48EC-B0EB-5CD5A5AFF49E}" type="presParOf" srcId="{B2DFB18E-D2AA-4371-AD1C-85687A28B4A2}" destId="{68179233-041F-46F9-8D12-8666900C95BB}" srcOrd="1" destOrd="0" presId="urn:microsoft.com/office/officeart/2005/8/layout/vList2"/>
    <dgm:cxn modelId="{B01C6AA9-F763-4C79-BC54-67527A9E759B}" type="presParOf" srcId="{B2DFB18E-D2AA-4371-AD1C-85687A28B4A2}" destId="{34791536-ED88-4659-AE05-D844AEED407E}" srcOrd="2" destOrd="0" presId="urn:microsoft.com/office/officeart/2005/8/layout/vList2"/>
    <dgm:cxn modelId="{3121AE5E-8817-4CCD-91D2-AE7DC6B3FBD5}" type="presParOf" srcId="{B2DFB18E-D2AA-4371-AD1C-85687A28B4A2}" destId="{845522F0-9B39-4A8A-8764-155DB1ACA361}" srcOrd="3" destOrd="0" presId="urn:microsoft.com/office/officeart/2005/8/layout/vList2"/>
    <dgm:cxn modelId="{F7AC9F31-9E8E-4F18-9159-8B1BBA174E15}" type="presParOf" srcId="{B2DFB18E-D2AA-4371-AD1C-85687A28B4A2}" destId="{814F7010-3FC4-4722-89EE-43977F2B6ED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D9F54-3BF0-4757-B14B-D5141837CEAA}">
      <dsp:nvSpPr>
        <dsp:cNvPr id="0" name=""/>
        <dsp:cNvSpPr/>
      </dsp:nvSpPr>
      <dsp:spPr>
        <a:xfrm>
          <a:off x="0" y="603559"/>
          <a:ext cx="5179867" cy="13922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Nano-aluminum enhances efficiency and control</a:t>
          </a:r>
        </a:p>
      </dsp:txBody>
      <dsp:txXfrm>
        <a:off x="67966" y="671525"/>
        <a:ext cx="5043935" cy="1256367"/>
      </dsp:txXfrm>
    </dsp:sp>
    <dsp:sp modelId="{34791536-ED88-4659-AE05-D844AEED407E}">
      <dsp:nvSpPr>
        <dsp:cNvPr id="0" name=""/>
        <dsp:cNvSpPr/>
      </dsp:nvSpPr>
      <dsp:spPr>
        <a:xfrm>
          <a:off x="0" y="2096659"/>
          <a:ext cx="5179867" cy="1392299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Enables smart and self-repairing explosives</a:t>
          </a:r>
        </a:p>
      </dsp:txBody>
      <dsp:txXfrm>
        <a:off x="67966" y="2164625"/>
        <a:ext cx="5043935" cy="1256367"/>
      </dsp:txXfrm>
    </dsp:sp>
    <dsp:sp modelId="{814F7010-3FC4-4722-89EE-43977F2B6ED6}">
      <dsp:nvSpPr>
        <dsp:cNvPr id="0" name=""/>
        <dsp:cNvSpPr/>
      </dsp:nvSpPr>
      <dsp:spPr>
        <a:xfrm>
          <a:off x="0" y="3589759"/>
          <a:ext cx="5179867" cy="139229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Reduces accidental detonations</a:t>
          </a:r>
        </a:p>
      </dsp:txBody>
      <dsp:txXfrm>
        <a:off x="67966" y="3657725"/>
        <a:ext cx="5043935" cy="1256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B367C-8154-446B-AB79-4966EF5D987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F5051-2E09-4EBA-8D5F-1FF2EAE19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1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Outline of the key topics to be discussed in this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how AI transforms explosive ordnance disposal.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the ethical dilemmas and regulatory needs.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Show differing global perspectives on military tech regulation.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Examine barriers to effective international regulation.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Propose ways to regulate sensitive tech use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Forecast future innovation trends and scenarios.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Summarize key points and present action steps.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the context and importance of studying these technologies.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Summarize the evolution of explosive technology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nanotech enhances explosive reliability and effectiveness.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Present the strategic implications of 3D printing in the military.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efficiency and operational benefits of additive manufacturing.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Address the key risks and proliferation challenges.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AI ensures higher quality and safety in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Explore AI applications in identifying and responding to explosive threats.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4D2572C-3573-4BEC-8411-A61FD1E31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389" y="-1704268"/>
            <a:ext cx="10058204" cy="89585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91" y="328114"/>
            <a:ext cx="1793818" cy="11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49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76" y="136525"/>
            <a:ext cx="845324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32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58AC6-FA92-4C87-9DA2-AA4FB160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8D37A1-5F14-4FD2-8B00-C527B758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D01760-4FA8-44CC-8232-7013F15E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7C0271-D129-41BF-A63E-481FB09F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865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38CAE-85B7-4E73-BC51-2FACECF1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9CA0D2-D1E8-42FF-9690-F42AD0217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97122A-8DF4-4F89-93BB-75A8488F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574E21-DB00-4418-B5E5-2B48F859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B139C7-44A6-44FB-98B2-358EC028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094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C1922-E999-4427-A7C7-726A4F97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1348C9-26A5-4D9D-ADAB-53E193C4D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569712-C130-4A1E-A7E9-8446787A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752077-288B-45C2-B1CB-44B3CA74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2B62E-A733-4806-A670-E2EFDAFC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89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BD672-C4A6-4F11-887B-3B6781C7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488033-CB60-4C69-B610-3D927F33D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958B86-3767-436B-A24A-A94383E08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0F5526-6146-4F8E-8C44-D8BE25AB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7B4A8A-322D-472A-9D4F-B7064AB1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CE72FE-5FCF-4700-B728-072B93D9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624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76B8A-E2C7-4DF3-8680-F7A8C32C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95A80A-FF48-46E8-99F6-0AC00EB77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1CF1DC-86C2-41B4-B9D5-A747332ED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EAAB0A-79E1-4B34-AAB0-B640296DB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EDF6A1-8642-4FB7-BAC5-AEA05BF5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B4C9600-1E69-4115-8912-FAF13FDD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2693FCD-3075-40F5-9B1B-80BD4F18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CE442F-B768-4C28-BDB5-B1F3CA25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329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6C941-62FC-4228-AE46-0C7EA162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3BA955-450C-45F8-A0A8-BC10ACE6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7CD8EE-8D9E-4BA8-AE5F-C0D9F4F8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E2B712-3EA0-46F9-856B-1D8C446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46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9F209D5-44DF-42B4-8239-72AC0EFD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7EBD8E-AAC7-4701-A9A2-6B920E3C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27FEEB-66ED-4058-9DC5-3712E181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158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ED774-C183-4AB8-8A5E-55331C30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F43404-DD7D-4D65-827D-A5BCC1B3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59F9A8-8D0B-4F3F-AB80-340B53DF9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00CE7B-09E6-4D59-B6DF-5CF708A5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1BBDE3-AA88-4EC1-9AF7-98BD103A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322402-C8C3-4C1D-971B-06D0E9FC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851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FD78E-A703-470D-A078-59F46EDD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082B1C-6B65-4F35-A5CF-565E374E2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3EA199-1E0B-43DE-B2DA-17BA3D2EF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A6DDF7-2D98-4C65-A55C-D5F1D741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5B538D-0C54-43B9-BA5E-F396FFB6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8F49F3-D0DB-4101-8668-C64C1CB4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448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D288-0888-4DF7-BBD5-624933C9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53A60E-A079-4A12-A8CF-6C2DC009A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9562D4-E2B6-4947-8876-C612A17E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6E978E-F604-434E-BD05-28993286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2D9627-762A-49DE-9561-83D354A4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492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DEB0C6-2068-4614-A367-BEE5CF2C4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F6E807-FE42-4104-9F41-77C2DC143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174C28-E917-4D18-80E2-F0E9DC0E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4AE3A0-6A43-42AC-8C92-F94184B3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BBCA52-D876-4137-930F-368A15E0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78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E6C79DE-2748-4B49-871C-5DFD6692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99E9A0-E185-45E5-9CAA-A4EBCC967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FD4FC3-C741-49AA-9242-A731C9BBD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13F18-C07E-43D9-9531-6E7D2E8DBD16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B44B9-EBE7-41A7-817B-5E3276162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78F927-8BB3-4B2D-B7CE-3C0BD77D0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66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BC332B6-9943-429F-B6B7-EC2E07B905D2}"/>
              </a:ext>
            </a:extLst>
          </p:cNvPr>
          <p:cNvSpPr txBox="1"/>
          <p:nvPr/>
        </p:nvSpPr>
        <p:spPr>
          <a:xfrm>
            <a:off x="164307" y="1904017"/>
            <a:ext cx="83173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Innovative</a:t>
            </a:r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Tehnologies</a:t>
            </a:r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endParaRPr lang="hr-HR" sz="4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Development </a:t>
            </a:r>
          </a:p>
          <a:p>
            <a:pPr algn="ctr" defTabSz="685800"/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of</a:t>
            </a:r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Explosives</a:t>
            </a:r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and</a:t>
            </a:r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Pyrotechnics</a:t>
            </a:r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685800"/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for </a:t>
            </a:r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Modern</a:t>
            </a:r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4050" dirty="0" err="1">
                <a:solidFill>
                  <a:prstClr val="black"/>
                </a:solidFill>
                <a:latin typeface="Calibri" panose="020F0502020204030204"/>
              </a:rPr>
              <a:t>Warfare</a:t>
            </a:r>
            <a:r>
              <a:rPr lang="hr-HR" sz="4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de-DE" sz="4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CAE819-A14F-4986-9679-1F5DF9A5A691}"/>
              </a:ext>
            </a:extLst>
          </p:cNvPr>
          <p:cNvSpPr txBox="1"/>
          <p:nvPr/>
        </p:nvSpPr>
        <p:spPr>
          <a:xfrm>
            <a:off x="2572286" y="5012379"/>
            <a:ext cx="39994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hr-HR" sz="2700" dirty="0" err="1">
                <a:solidFill>
                  <a:prstClr val="black"/>
                </a:solidFill>
                <a:latin typeface="Calibri" panose="020F0502020204030204"/>
              </a:rPr>
              <a:t>Officer</a:t>
            </a:r>
            <a:r>
              <a:rPr lang="hr-HR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2700" dirty="0" err="1">
                <a:solidFill>
                  <a:prstClr val="black"/>
                </a:solidFill>
                <a:latin typeface="Calibri" panose="020F0502020204030204"/>
              </a:rPr>
              <a:t>Cadet</a:t>
            </a:r>
            <a:r>
              <a:rPr lang="hr-HR" sz="2700" dirty="0">
                <a:solidFill>
                  <a:prstClr val="black"/>
                </a:solidFill>
                <a:latin typeface="Calibri" panose="020F0502020204030204"/>
              </a:rPr>
              <a:t> Doris Dasović</a:t>
            </a:r>
            <a:endParaRPr lang="de-DE" sz="27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4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39520"/>
            <a:ext cx="257175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/>
              <a:t>AI in Explosive Threat Detection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02" y="2807208"/>
            <a:ext cx="2571750" cy="3410712"/>
          </a:xfrm>
        </p:spPr>
        <p:txBody>
          <a:bodyPr anchor="t">
            <a:normAutofit/>
          </a:bodyPr>
          <a:lstStyle/>
          <a:p>
            <a:r>
              <a:rPr lang="en-US" sz="1900"/>
              <a:t>AI processes satellite and sensor data</a:t>
            </a:r>
          </a:p>
          <a:p>
            <a:r>
              <a:rPr lang="en-US" sz="1900"/>
              <a:t>Real-time detection of threats</a:t>
            </a:r>
          </a:p>
          <a:p>
            <a:r>
              <a:rPr lang="en-US" sz="1900"/>
              <a:t>Improves precision and reduces false alarms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7B991-344F-9A82-98D1-E5EA4C473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510" y="1981333"/>
            <a:ext cx="4572001" cy="3337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5B6B30-5408-147C-3AF2-7CFEBD6FC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46" y="17347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39520"/>
            <a:ext cx="257175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AI in EOD Operations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02" y="2807208"/>
            <a:ext cx="2571750" cy="3410712"/>
          </a:xfrm>
        </p:spPr>
        <p:txBody>
          <a:bodyPr anchor="t">
            <a:normAutofit/>
          </a:bodyPr>
          <a:lstStyle/>
          <a:p>
            <a:r>
              <a:rPr lang="en-US" sz="1900"/>
              <a:t>Autonomous drones and robots</a:t>
            </a:r>
          </a:p>
          <a:p>
            <a:r>
              <a:rPr lang="en-US" sz="1900"/>
              <a:t>Handle dangerous explosives</a:t>
            </a:r>
          </a:p>
          <a:p>
            <a:r>
              <a:rPr lang="en-US" sz="1900"/>
              <a:t>Reduces risk to human bomb squads</a:t>
            </a:r>
          </a:p>
        </p:txBody>
      </p:sp>
      <p:pic>
        <p:nvPicPr>
          <p:cNvPr id="4" name="Picture 3" descr="A group of people in military uniforms&#10;&#10;AI-generated content may be incorrect.">
            <a:extLst>
              <a:ext uri="{FF2B5EF4-FFF2-40B4-BE49-F238E27FC236}">
                <a16:creationId xmlns:a16="http://schemas.microsoft.com/office/drawing/2014/main" id="{5BF840A8-267C-24A6-E5DB-B6406566D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22" y="1610301"/>
            <a:ext cx="5177790" cy="36373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A black and red logo&#10;&#10;AI-generated content may be incorrect.">
            <a:extLst>
              <a:ext uri="{FF2B5EF4-FFF2-40B4-BE49-F238E27FC236}">
                <a16:creationId xmlns:a16="http://schemas.microsoft.com/office/drawing/2014/main" id="{EEB9C1EE-707D-BB75-64DF-31DCF179F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785" y="0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85006-6DF5-53A5-FE66-7DA526BC9D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05" r="15407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200"/>
              <a:t>Ethical Considerations in Military 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Who is responsible for AI actions?</a:t>
            </a:r>
          </a:p>
          <a:p>
            <a:r>
              <a:rPr lang="en-US" sz="1700"/>
              <a:t>Need for legal accountability</a:t>
            </a:r>
          </a:p>
          <a:p>
            <a:r>
              <a:rPr lang="en-US" sz="1700"/>
              <a:t>Rules of engagement must evolve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6E8F9-7CD2-7EB4-3D5D-D1826B3AA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46" y="173081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 dirty="0"/>
              <a:t>Geopolitical Divergence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/>
              <a:t>Western vs. authoritarian approaches</a:t>
            </a:r>
          </a:p>
          <a:p>
            <a:r>
              <a:rPr lang="en-US" sz="1900"/>
              <a:t>Europe prioritizes ethics</a:t>
            </a:r>
          </a:p>
          <a:p>
            <a:r>
              <a:rPr lang="en-US" sz="1900"/>
              <a:t>Others focus on strategic dominance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99DA9-E9FA-EFF7-94E6-DF037BE946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68" r="22917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A461A-011A-1068-F9DC-A9058BCC6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721" y="92076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92065" cy="1143000"/>
          </a:xfrm>
        </p:spPr>
        <p:txBody>
          <a:bodyPr/>
          <a:lstStyle/>
          <a:p>
            <a:r>
              <a:rPr dirty="0"/>
              <a:t>Global Governance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Tech outpaces policy</a:t>
            </a:r>
          </a:p>
          <a:p>
            <a:r>
              <a:t>Dual-use nature complicates regulation</a:t>
            </a:r>
          </a:p>
          <a:p>
            <a:r>
              <a:t>Enforcement across nations is difficult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024AF-B7F4-6C08-C3E2-73500EA09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946" y="92076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632D5-8887-97C2-97B1-CA77B613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0" r="24932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International Regulation and 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Call for global treaties</a:t>
            </a:r>
          </a:p>
          <a:p>
            <a:r>
              <a:rPr lang="en-US" sz="1700"/>
              <a:t>Export control and blueprint monitoring</a:t>
            </a:r>
          </a:p>
          <a:p>
            <a:r>
              <a:rPr lang="en-US" sz="1700"/>
              <a:t>Shared ethical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69868-F961-8BC9-847A-B4C496A32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46" y="0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AI-guided swarms</a:t>
            </a:r>
          </a:p>
          <a:p>
            <a:r>
              <a:t>Adaptive ordnance</a:t>
            </a:r>
          </a:p>
          <a:p>
            <a:r>
              <a:t>Integrated battlefield ecosystems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93FBE-4DA4-F6C1-B541-DD24AC44C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946" y="92076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39520"/>
            <a:ext cx="257175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/>
              <a:t>Conclusion and Recommendations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02" y="2807208"/>
            <a:ext cx="2571750" cy="3410712"/>
          </a:xfrm>
        </p:spPr>
        <p:txBody>
          <a:bodyPr anchor="t">
            <a:normAutofit/>
          </a:bodyPr>
          <a:lstStyle/>
          <a:p>
            <a:r>
              <a:rPr lang="en-US" sz="1900"/>
              <a:t>Innovations must be managed responsibly</a:t>
            </a:r>
          </a:p>
          <a:p>
            <a:r>
              <a:rPr lang="en-US" sz="1900"/>
              <a:t>Regulations should keep pace with tech</a:t>
            </a:r>
          </a:p>
          <a:p>
            <a:r>
              <a:rPr lang="en-US" sz="1900"/>
              <a:t>Ethical use ensures long-term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636EE-F0DA-A264-991A-BD42D72FA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22" y="1992163"/>
            <a:ext cx="5177790" cy="2873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64690-1219-276D-5F8C-8F44E7D52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46" y="92076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sz="1800" dirty="0"/>
              <a:t>Introduction and Motivation</a:t>
            </a:r>
          </a:p>
          <a:p>
            <a:r>
              <a:rPr sz="1800" dirty="0"/>
              <a:t>Historical Overview of Explosives</a:t>
            </a:r>
          </a:p>
          <a:p>
            <a:r>
              <a:rPr sz="1800" dirty="0"/>
              <a:t>Nanotechnology in Explosives</a:t>
            </a:r>
            <a:endParaRPr lang="hr-HR" sz="1800" dirty="0"/>
          </a:p>
          <a:p>
            <a:r>
              <a:rPr lang="en-US" sz="1800" dirty="0"/>
              <a:t>3D Printing and Explosives</a:t>
            </a:r>
            <a:endParaRPr lang="hr-HR" sz="1800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 in Additive Manufacturing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 in Explosive Threat Detection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 in EOD Operations</a:t>
            </a:r>
            <a:endParaRPr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4C43E6-B744-6E42-30B2-304F78BE11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Ethical Considerations in Military AI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Geopolitical Divergence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Governance Challenges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Regulation and Ethics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Directions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Conclusion and Recommendations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DEF8B-C661-ADBD-F508-4C70CDFA8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633" y="92076"/>
            <a:ext cx="1286367" cy="8291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300"/>
              <a:t>Introduction and Motivation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/>
              <a:t>Rapid advances in AI, nanotech, and 3D printing</a:t>
            </a:r>
          </a:p>
          <a:p>
            <a:r>
              <a:rPr lang="en-US" sz="1900"/>
              <a:t>Military applications evolving rapidly</a:t>
            </a:r>
          </a:p>
          <a:p>
            <a:r>
              <a:rPr lang="en-US" sz="1900"/>
              <a:t>Need to balance innovation with responsibility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5F37D-815A-53DE-9EF0-65A0A6C5F8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1267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BF193A-9B59-F22E-1CCF-2DD212B23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46" y="17347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65923" cy="1143000"/>
          </a:xfrm>
        </p:spPr>
        <p:txBody>
          <a:bodyPr>
            <a:normAutofit fontScale="90000"/>
          </a:bodyPr>
          <a:lstStyle/>
          <a:p>
            <a:r>
              <a:rPr dirty="0"/>
              <a:t>Historical Overview of Explosives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From black powder to TNT, RDX, PETN</a:t>
            </a:r>
          </a:p>
          <a:p>
            <a:r>
              <a:t>Advancements in explosive stability and power</a:t>
            </a:r>
          </a:p>
          <a:p>
            <a:r>
              <a:t>Progress toward smart explosives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D50AC-9A1C-15B3-2CF6-D4E6184C9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946" y="0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9143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31B5B-4C06-F71D-48B9-E56ADEDA76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rcRect l="3443" r="21557"/>
          <a:stretch/>
        </p:blipFill>
        <p:spPr>
          <a:xfrm>
            <a:off x="20" y="-9107"/>
            <a:ext cx="91439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591344"/>
            <a:ext cx="2400300" cy="5585619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Nanotechnology in Explosives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EDF603-F9C1-4C68-51CC-B79665E95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46" y="17347"/>
            <a:ext cx="1286054" cy="828791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AA94161-20CE-9B85-766C-B2EEAF729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727011"/>
              </p:ext>
            </p:extLst>
          </p:nvPr>
        </p:nvGraphicFramePr>
        <p:xfrm>
          <a:off x="3335481" y="591344"/>
          <a:ext cx="5179868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300" dirty="0"/>
              <a:t>3D Printing and Explosives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/>
              <a:t>Rapid prototyping of weapons</a:t>
            </a:r>
          </a:p>
          <a:p>
            <a:r>
              <a:rPr lang="en-US" sz="1900"/>
              <a:t>Customization and on-site manufacturing</a:t>
            </a:r>
          </a:p>
          <a:p>
            <a:r>
              <a:rPr lang="en-US" sz="1900"/>
              <a:t>Reduced logistical burdens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825EC-1F14-D7C1-9FB9-BAAD969B9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76" r="28909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8A14AB-683F-9054-64E3-76AF4FA48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46" y="92076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39520"/>
            <a:ext cx="257175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3D Printing and Explosives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02" y="2807208"/>
            <a:ext cx="2571750" cy="3410712"/>
          </a:xfrm>
        </p:spPr>
        <p:txBody>
          <a:bodyPr anchor="t">
            <a:normAutofit/>
          </a:bodyPr>
          <a:lstStyle/>
          <a:p>
            <a:r>
              <a:rPr lang="en-US" sz="1900"/>
              <a:t>Portable fabrication units</a:t>
            </a:r>
          </a:p>
          <a:p>
            <a:r>
              <a:rPr lang="en-US" sz="1900"/>
              <a:t>Precision-made components</a:t>
            </a:r>
          </a:p>
          <a:p>
            <a:r>
              <a:rPr lang="en-US" sz="1900"/>
              <a:t>Greater adaptability in combat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6FC4F-47EB-5B12-9CC5-655007CEB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22" y="1700913"/>
            <a:ext cx="5177790" cy="3456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3D4F9-60DB-95FA-3736-DD64B9890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46" y="40457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 and Explosives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Potential misuse by non-state actors</a:t>
            </a:r>
          </a:p>
          <a:p>
            <a:r>
              <a:t>Harder to regulate production</a:t>
            </a:r>
          </a:p>
          <a:p>
            <a:r>
              <a:t>Sensitive designs may be leaked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9CFEC-4912-88CC-8E4C-8C56F137D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946" y="54218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AI in Additive Manufacturing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Predicts structural performance</a:t>
            </a:r>
          </a:p>
          <a:p>
            <a:r>
              <a:t>Automates quality control</a:t>
            </a:r>
          </a:p>
          <a:p>
            <a:r>
              <a:t>Reduces human 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A4A67-C65C-C9AA-01F5-DBA1FE894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946" y="92076"/>
            <a:ext cx="1286054" cy="82879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TMAF25" id="{C3D05257-E34A-4C7E-9FF9-32361D36BE79}" vid="{FF523570-EDF9-4CA1-B5FE-C55CA45374C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462</Words>
  <Application>Microsoft Office PowerPoint</Application>
  <PresentationFormat>On-screen Show (4:3)</PresentationFormat>
  <Paragraphs>95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Office Theme</vt:lpstr>
      <vt:lpstr>Office</vt:lpstr>
      <vt:lpstr>PowerPoint Presentation</vt:lpstr>
      <vt:lpstr>Agenda</vt:lpstr>
      <vt:lpstr>Introduction and Motivation</vt:lpstr>
      <vt:lpstr>Historical Overview of Explosives</vt:lpstr>
      <vt:lpstr>Nanotechnology in Explosives</vt:lpstr>
      <vt:lpstr>3D Printing and Explosives</vt:lpstr>
      <vt:lpstr>3D Printing and Explosives</vt:lpstr>
      <vt:lpstr>3D Printing and Explosives</vt:lpstr>
      <vt:lpstr>AI in Additive Manufacturing</vt:lpstr>
      <vt:lpstr>AI in Explosive Threat Detection</vt:lpstr>
      <vt:lpstr>AI in EOD Operations</vt:lpstr>
      <vt:lpstr>Ethical Considerations in Military AI</vt:lpstr>
      <vt:lpstr>Geopolitical Divergence</vt:lpstr>
      <vt:lpstr>Global Governance Challenges</vt:lpstr>
      <vt:lpstr>International Regulation and Ethics</vt:lpstr>
      <vt:lpstr>Future Directions</vt:lpstr>
      <vt:lpstr>Conclusion and Recommendations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Doris Dasović</cp:lastModifiedBy>
  <cp:revision>9</cp:revision>
  <dcterms:created xsi:type="dcterms:W3CDTF">2013-01-27T09:14:16Z</dcterms:created>
  <dcterms:modified xsi:type="dcterms:W3CDTF">2025-05-04T12:09:17Z</dcterms:modified>
  <cp:category/>
</cp:coreProperties>
</file>