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9" r:id="rId2"/>
  </p:sldMasterIdLst>
  <p:notesMasterIdLst>
    <p:notesMasterId r:id="rId34"/>
  </p:notesMasterIdLst>
  <p:sldIdLst>
    <p:sldId id="28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7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76" autoAdjust="0"/>
  </p:normalViewPr>
  <p:slideViewPr>
    <p:cSldViewPr snapToGrid="0">
      <p:cViewPr varScale="1">
        <p:scale>
          <a:sx n="73" d="100"/>
          <a:sy n="73" d="100"/>
        </p:scale>
        <p:origin x="104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4F59-B1A0-4FEF-BF80-2A0E1644E95A}" type="doc">
      <dgm:prSet loTypeId="urn:microsoft.com/office/officeart/2005/8/layout/vProcess5#1" loCatId="process" qsTypeId="urn:microsoft.com/office/officeart/2005/8/quickstyle/simple1#1" qsCatId="simple" csTypeId="urn:microsoft.com/office/officeart/2005/8/colors/colorful2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3BDB0E3C-4237-4C14-B95F-2095E0B6592F}">
      <dgm:prSet/>
      <dgm:spPr bwMode="auto">
        <a:solidFill>
          <a:schemeClr val="tx2">
            <a:lumMod val="50000"/>
          </a:schemeClr>
        </a:solidFill>
      </dgm:spPr>
      <dgm:t>
        <a:bodyPr/>
        <a:lstStyle/>
        <a:p>
          <a:pPr>
            <a:defRPr/>
          </a:pPr>
          <a:r>
            <a:rPr lang="en-GB" b="1" i="0"/>
            <a:t>Part 1: </a:t>
          </a:r>
          <a:r>
            <a:rPr lang="en-GB" b="0" i="0"/>
            <a:t>The Innovation Readiness Gap &amp; Organizational Fitness</a:t>
          </a:r>
          <a:endParaRPr lang="en-US"/>
        </a:p>
      </dgm:t>
    </dgm:pt>
    <dgm:pt modelId="{781BA854-7D03-46F3-8B0F-31FC761048A0}" type="parTrans" cxnId="{73D130EA-29D3-42C2-9A84-1CEAB8AEB67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6AA1FEF2-E20E-4E19-AA8A-D2C8F5C17EB0}" type="sibTrans" cxnId="{73D130EA-29D3-42C2-9A84-1CEAB8AEB67A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9936EE0-4C60-4F49-BC5E-405B751328B5}">
      <dgm:prSet/>
      <dgm:spPr bwMode="auto">
        <a:solidFill>
          <a:srgbClr val="002060"/>
        </a:solidFill>
      </dgm:spPr>
      <dgm:t>
        <a:bodyPr/>
        <a:lstStyle/>
        <a:p>
          <a:pPr>
            <a:defRPr/>
          </a:pPr>
          <a:r>
            <a:rPr lang="en-GB" b="1" i="0"/>
            <a:t>Part 2: </a:t>
          </a:r>
          <a:r>
            <a:rPr lang="en-GB" b="0" i="0"/>
            <a:t>Transformation to an Innovative Military Organization</a:t>
          </a:r>
          <a:endParaRPr lang="en-US"/>
        </a:p>
      </dgm:t>
    </dgm:pt>
    <dgm:pt modelId="{2E2655B7-15A9-4189-9FB0-43AADE98867E}" type="parTrans" cxnId="{01A7AC56-5C07-4C57-A317-726714BA122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15416617-7834-440E-9EF2-B4D00FE81078}" type="sibTrans" cxnId="{01A7AC56-5C07-4C57-A317-726714BA1225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AA71956-E9A3-4DC3-9258-9D570DE5C8C2}">
      <dgm:prSet/>
      <dgm:spPr bwMode="auto">
        <a:solidFill>
          <a:schemeClr val="tx2"/>
        </a:solidFill>
      </dgm:spPr>
      <dgm:t>
        <a:bodyPr/>
        <a:lstStyle/>
        <a:p>
          <a:pPr>
            <a:defRPr/>
          </a:pPr>
          <a:r>
            <a:rPr lang="en-GB" b="1" i="0"/>
            <a:t>Part 3: </a:t>
          </a:r>
          <a:r>
            <a:rPr lang="en-GB" b="0" i="0"/>
            <a:t>Technology as a Catalyst</a:t>
          </a:r>
          <a:endParaRPr lang="en-US"/>
        </a:p>
      </dgm:t>
    </dgm:pt>
    <dgm:pt modelId="{574AE1B7-F303-412F-8ED1-983416005EE0}" type="parTrans" cxnId="{EF960E32-613B-46D6-A5EB-08657BC7956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D5B6C96-5ABF-4CD6-A1ED-FB57BC0EC9DC}" type="sibTrans" cxnId="{EF960E32-613B-46D6-A5EB-08657BC7956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D2A69D2B-A09B-4C7A-B816-6637B4613254}" type="pres">
      <dgm:prSet presAssocID="{517E4F59-B1A0-4FEF-BF80-2A0E1644E95A}" presName="outerComposite" presStyleCnt="0">
        <dgm:presLayoutVars>
          <dgm:chMax val="5"/>
          <dgm:dir/>
          <dgm:resizeHandles val="exact"/>
        </dgm:presLayoutVars>
      </dgm:prSet>
      <dgm:spPr bwMode="auto"/>
    </dgm:pt>
    <dgm:pt modelId="{51473080-CED9-43FE-B244-FDD229BA8B99}" type="pres">
      <dgm:prSet presAssocID="{517E4F59-B1A0-4FEF-BF80-2A0E1644E95A}" presName="dummyMaxCanvas" presStyleCnt="0">
        <dgm:presLayoutVars/>
      </dgm:prSet>
      <dgm:spPr bwMode="auto"/>
    </dgm:pt>
    <dgm:pt modelId="{AEF63D40-4CCA-4478-A203-84FAE2DCF8CA}" type="pres">
      <dgm:prSet presAssocID="{517E4F59-B1A0-4FEF-BF80-2A0E1644E95A}" presName="ThreeNodes_1" presStyleLbl="node1" presStyleIdx="0" presStyleCnt="3">
        <dgm:presLayoutVars>
          <dgm:bulletEnabled val="1"/>
        </dgm:presLayoutVars>
      </dgm:prSet>
      <dgm:spPr bwMode="auto"/>
    </dgm:pt>
    <dgm:pt modelId="{0E614189-9406-4230-9669-1C68D2F3F438}" type="pres">
      <dgm:prSet presAssocID="{517E4F59-B1A0-4FEF-BF80-2A0E1644E95A}" presName="ThreeNodes_2" presStyleLbl="node1" presStyleIdx="1" presStyleCnt="3">
        <dgm:presLayoutVars>
          <dgm:bulletEnabled val="1"/>
        </dgm:presLayoutVars>
      </dgm:prSet>
      <dgm:spPr bwMode="auto"/>
    </dgm:pt>
    <dgm:pt modelId="{C957412A-2FE2-499D-B883-5AE7E6C613BC}" type="pres">
      <dgm:prSet presAssocID="{517E4F59-B1A0-4FEF-BF80-2A0E1644E95A}" presName="ThreeNodes_3" presStyleLbl="node1" presStyleIdx="2" presStyleCnt="3">
        <dgm:presLayoutVars>
          <dgm:bulletEnabled val="1"/>
        </dgm:presLayoutVars>
      </dgm:prSet>
      <dgm:spPr bwMode="auto"/>
    </dgm:pt>
    <dgm:pt modelId="{814B6FE3-FA88-4B96-B65D-9C06EB1B3A00}" type="pres">
      <dgm:prSet presAssocID="{517E4F59-B1A0-4FEF-BF80-2A0E1644E95A}" presName="ThreeConn_1-2" presStyleLbl="fgAccFollowNode1" presStyleIdx="0" presStyleCnt="2">
        <dgm:presLayoutVars>
          <dgm:bulletEnabled val="1"/>
        </dgm:presLayoutVars>
      </dgm:prSet>
      <dgm:spPr bwMode="auto"/>
    </dgm:pt>
    <dgm:pt modelId="{19185C66-CF19-4EC6-BE79-1F7FDF2F2911}" type="pres">
      <dgm:prSet presAssocID="{517E4F59-B1A0-4FEF-BF80-2A0E1644E95A}" presName="ThreeConn_2-3" presStyleLbl="fgAccFollowNode1" presStyleIdx="1" presStyleCnt="2">
        <dgm:presLayoutVars>
          <dgm:bulletEnabled val="1"/>
        </dgm:presLayoutVars>
      </dgm:prSet>
      <dgm:spPr bwMode="auto"/>
    </dgm:pt>
    <dgm:pt modelId="{6AE8DE7B-29DB-4AE2-ACB1-09F43EF12DB6}" type="pres">
      <dgm:prSet presAssocID="{517E4F59-B1A0-4FEF-BF80-2A0E1644E95A}" presName="ThreeNodes_1_text" presStyleLbl="node1" presStyleIdx="2" presStyleCnt="3">
        <dgm:presLayoutVars>
          <dgm:bulletEnabled val="1"/>
        </dgm:presLayoutVars>
      </dgm:prSet>
      <dgm:spPr bwMode="auto"/>
    </dgm:pt>
    <dgm:pt modelId="{7A769E76-DFDA-4DC6-BFE9-9BBB0D5F1330}" type="pres">
      <dgm:prSet presAssocID="{517E4F59-B1A0-4FEF-BF80-2A0E1644E95A}" presName="ThreeNodes_2_text" presStyleLbl="node1" presStyleIdx="2" presStyleCnt="3">
        <dgm:presLayoutVars>
          <dgm:bulletEnabled val="1"/>
        </dgm:presLayoutVars>
      </dgm:prSet>
      <dgm:spPr bwMode="auto"/>
    </dgm:pt>
    <dgm:pt modelId="{ABF684AD-369C-438F-88BB-3E38EFDBD5AC}" type="pres">
      <dgm:prSet presAssocID="{517E4F59-B1A0-4FEF-BF80-2A0E1644E95A}" presName="ThreeNodes_3_text" presStyleLbl="node1" presStyleIdx="2" presStyleCnt="3">
        <dgm:presLayoutVars>
          <dgm:bulletEnabled val="1"/>
        </dgm:presLayoutVars>
      </dgm:prSet>
      <dgm:spPr bwMode="auto"/>
    </dgm:pt>
  </dgm:ptLst>
  <dgm:cxnLst>
    <dgm:cxn modelId="{F7CC0423-9B37-486E-B8ED-91ED8067B21B}" type="presOf" srcId="{6AA1FEF2-E20E-4E19-AA8A-D2C8F5C17EB0}" destId="{814B6FE3-FA88-4B96-B65D-9C06EB1B3A00}" srcOrd="0" destOrd="0" presId="urn:microsoft.com/office/officeart/2005/8/layout/vProcess5#1"/>
    <dgm:cxn modelId="{EF960E32-613B-46D6-A5EB-08657BC7956F}" srcId="{517E4F59-B1A0-4FEF-BF80-2A0E1644E95A}" destId="{2AA71956-E9A3-4DC3-9258-9D570DE5C8C2}" srcOrd="2" destOrd="0" parTransId="{574AE1B7-F303-412F-8ED1-983416005EE0}" sibTransId="{7D5B6C96-5ABF-4CD6-A1ED-FB57BC0EC9DC}"/>
    <dgm:cxn modelId="{641AE042-C164-4481-BA5F-109E38FF1CD3}" type="presOf" srcId="{2AA71956-E9A3-4DC3-9258-9D570DE5C8C2}" destId="{C957412A-2FE2-499D-B883-5AE7E6C613BC}" srcOrd="0" destOrd="0" presId="urn:microsoft.com/office/officeart/2005/8/layout/vProcess5#1"/>
    <dgm:cxn modelId="{74B19C6A-BEFA-4EC0-B18A-D9815F49B896}" type="presOf" srcId="{15416617-7834-440E-9EF2-B4D00FE81078}" destId="{19185C66-CF19-4EC6-BE79-1F7FDF2F2911}" srcOrd="0" destOrd="0" presId="urn:microsoft.com/office/officeart/2005/8/layout/vProcess5#1"/>
    <dgm:cxn modelId="{121B044F-EF03-4B5A-9471-A89E751303D1}" type="presOf" srcId="{3BDB0E3C-4237-4C14-B95F-2095E0B6592F}" destId="{6AE8DE7B-29DB-4AE2-ACB1-09F43EF12DB6}" srcOrd="1" destOrd="0" presId="urn:microsoft.com/office/officeart/2005/8/layout/vProcess5#1"/>
    <dgm:cxn modelId="{029D634F-8AB9-4C58-B5B6-05B73003584E}" type="presOf" srcId="{517E4F59-B1A0-4FEF-BF80-2A0E1644E95A}" destId="{D2A69D2B-A09B-4C7A-B816-6637B4613254}" srcOrd="0" destOrd="0" presId="urn:microsoft.com/office/officeart/2005/8/layout/vProcess5#1"/>
    <dgm:cxn modelId="{B4A3B370-6EDB-4BDE-BB97-2E18FB62C379}" type="presOf" srcId="{79936EE0-4C60-4F49-BC5E-405B751328B5}" destId="{0E614189-9406-4230-9669-1C68D2F3F438}" srcOrd="0" destOrd="0" presId="urn:microsoft.com/office/officeart/2005/8/layout/vProcess5#1"/>
    <dgm:cxn modelId="{01A7AC56-5C07-4C57-A317-726714BA1225}" srcId="{517E4F59-B1A0-4FEF-BF80-2A0E1644E95A}" destId="{79936EE0-4C60-4F49-BC5E-405B751328B5}" srcOrd="1" destOrd="0" parTransId="{2E2655B7-15A9-4189-9FB0-43AADE98867E}" sibTransId="{15416617-7834-440E-9EF2-B4D00FE81078}"/>
    <dgm:cxn modelId="{E965CD94-9764-4798-972C-4037A75A2EDB}" type="presOf" srcId="{2AA71956-E9A3-4DC3-9258-9D570DE5C8C2}" destId="{ABF684AD-369C-438F-88BB-3E38EFDBD5AC}" srcOrd="1" destOrd="0" presId="urn:microsoft.com/office/officeart/2005/8/layout/vProcess5#1"/>
    <dgm:cxn modelId="{686970B0-CE96-4492-83F5-C58D66FD5E6C}" type="presOf" srcId="{3BDB0E3C-4237-4C14-B95F-2095E0B6592F}" destId="{AEF63D40-4CCA-4478-A203-84FAE2DCF8CA}" srcOrd="0" destOrd="0" presId="urn:microsoft.com/office/officeart/2005/8/layout/vProcess5#1"/>
    <dgm:cxn modelId="{73D130EA-29D3-42C2-9A84-1CEAB8AEB67A}" srcId="{517E4F59-B1A0-4FEF-BF80-2A0E1644E95A}" destId="{3BDB0E3C-4237-4C14-B95F-2095E0B6592F}" srcOrd="0" destOrd="0" parTransId="{781BA854-7D03-46F3-8B0F-31FC761048A0}" sibTransId="{6AA1FEF2-E20E-4E19-AA8A-D2C8F5C17EB0}"/>
    <dgm:cxn modelId="{43DBAFF0-787B-4441-98AE-8D6AEA2B783E}" type="presOf" srcId="{79936EE0-4C60-4F49-BC5E-405B751328B5}" destId="{7A769E76-DFDA-4DC6-BFE9-9BBB0D5F1330}" srcOrd="1" destOrd="0" presId="urn:microsoft.com/office/officeart/2005/8/layout/vProcess5#1"/>
    <dgm:cxn modelId="{134831A8-3C36-4A17-BBCA-A15DEC6B9E20}" type="presParOf" srcId="{D2A69D2B-A09B-4C7A-B816-6637B4613254}" destId="{51473080-CED9-43FE-B244-FDD229BA8B99}" srcOrd="0" destOrd="0" presId="urn:microsoft.com/office/officeart/2005/8/layout/vProcess5#1"/>
    <dgm:cxn modelId="{F0D6EEAA-592C-4F3F-8E0D-280C16B43599}" type="presParOf" srcId="{D2A69D2B-A09B-4C7A-B816-6637B4613254}" destId="{AEF63D40-4CCA-4478-A203-84FAE2DCF8CA}" srcOrd="1" destOrd="0" presId="urn:microsoft.com/office/officeart/2005/8/layout/vProcess5#1"/>
    <dgm:cxn modelId="{32B7B9AF-EC4E-4463-8C0D-795BD5C4C218}" type="presParOf" srcId="{D2A69D2B-A09B-4C7A-B816-6637B4613254}" destId="{0E614189-9406-4230-9669-1C68D2F3F438}" srcOrd="2" destOrd="0" presId="urn:microsoft.com/office/officeart/2005/8/layout/vProcess5#1"/>
    <dgm:cxn modelId="{69240EFA-ECDD-4EC4-8F77-55DC974E88C5}" type="presParOf" srcId="{D2A69D2B-A09B-4C7A-B816-6637B4613254}" destId="{C957412A-2FE2-499D-B883-5AE7E6C613BC}" srcOrd="3" destOrd="0" presId="urn:microsoft.com/office/officeart/2005/8/layout/vProcess5#1"/>
    <dgm:cxn modelId="{36AC45F6-3600-4D96-B76E-A30545BCA1F4}" type="presParOf" srcId="{D2A69D2B-A09B-4C7A-B816-6637B4613254}" destId="{814B6FE3-FA88-4B96-B65D-9C06EB1B3A00}" srcOrd="4" destOrd="0" presId="urn:microsoft.com/office/officeart/2005/8/layout/vProcess5#1"/>
    <dgm:cxn modelId="{543BB2C0-74E2-4553-98FE-C56A7BFB9915}" type="presParOf" srcId="{D2A69D2B-A09B-4C7A-B816-6637B4613254}" destId="{19185C66-CF19-4EC6-BE79-1F7FDF2F2911}" srcOrd="5" destOrd="0" presId="urn:microsoft.com/office/officeart/2005/8/layout/vProcess5#1"/>
    <dgm:cxn modelId="{2C305EC6-C5B1-4F91-A9AA-F69FCB009D61}" type="presParOf" srcId="{D2A69D2B-A09B-4C7A-B816-6637B4613254}" destId="{6AE8DE7B-29DB-4AE2-ACB1-09F43EF12DB6}" srcOrd="6" destOrd="0" presId="urn:microsoft.com/office/officeart/2005/8/layout/vProcess5#1"/>
    <dgm:cxn modelId="{74D3A8D2-B113-43DC-985E-250CF252978E}" type="presParOf" srcId="{D2A69D2B-A09B-4C7A-B816-6637B4613254}" destId="{7A769E76-DFDA-4DC6-BFE9-9BBB0D5F1330}" srcOrd="7" destOrd="0" presId="urn:microsoft.com/office/officeart/2005/8/layout/vProcess5#1"/>
    <dgm:cxn modelId="{F17F5817-C49B-4F31-BC11-67BC0EAC5DEB}" type="presParOf" srcId="{D2A69D2B-A09B-4C7A-B816-6637B4613254}" destId="{ABF684AD-369C-438F-88BB-3E38EFDBD5AC}" srcOrd="8" destOrd="0" presId="urn:microsoft.com/office/officeart/2005/8/layout/vProcess5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DC76B8-1B59-0846-B28C-D51F7808A0FF}" type="doc">
      <dgm:prSet loTypeId="urn:microsoft.com/office/officeart/2005/8/layout/list1#1" loCatId="" qsTypeId="urn:microsoft.com/office/officeart/2005/8/quickstyle/simple1#2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2AFB8BC1-E99D-F047-9995-B79C69A772A3}">
      <dgm:prSet phldrT="[Text]" custT="1"/>
      <dgm:spPr bwMode="auto">
        <a:solidFill>
          <a:schemeClr val="tx1">
            <a:lumMod val="50000"/>
          </a:schemeClr>
        </a:solidFill>
      </dgm:spPr>
      <dgm:t>
        <a:bodyPr/>
        <a:lstStyle/>
        <a:p>
          <a:pPr algn="l">
            <a:lnSpc>
              <a:spcPct val="100000"/>
            </a:lnSpc>
            <a:buFont typeface="Arial"/>
            <a:buChar char="•"/>
            <a:defRPr/>
          </a:pPr>
          <a:r>
            <a:rPr lang="de-AT" sz="2800" b="1"/>
            <a:t>Reactive</a:t>
          </a:r>
          <a:r>
            <a:rPr lang="de-AT" sz="2800" b="0"/>
            <a:t> Fitness</a:t>
          </a:r>
          <a:endParaRPr lang="de-DE" sz="2800" b="0"/>
        </a:p>
      </dgm:t>
    </dgm:pt>
    <dgm:pt modelId="{2BD8C42C-4209-FA45-AD0B-3C32FB7D5EDA}" type="parTrans" cxnId="{2882E01D-DD0B-5E41-AC10-C324E27914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35F23C5-D42F-7E48-AD1B-8C588B04BC11}" type="sibTrans" cxnId="{2882E01D-DD0B-5E41-AC10-C324E27914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DA37E59-0536-9F42-A90E-F0EB0FF8DF40}">
      <dgm:prSet phldrT="[Text]" custT="1"/>
      <dgm:spPr bwMode="auto">
        <a:solidFill>
          <a:schemeClr val="tx1">
            <a:lumMod val="50000"/>
          </a:schemeClr>
        </a:solidFill>
      </dgm:spPr>
      <dgm:t>
        <a:bodyPr/>
        <a:lstStyle/>
        <a:p>
          <a:pPr algn="l">
            <a:lnSpc>
              <a:spcPct val="100000"/>
            </a:lnSpc>
            <a:buFont typeface="Arial"/>
            <a:buChar char="•"/>
            <a:defRPr/>
          </a:pPr>
          <a:r>
            <a:rPr lang="de-AT" sz="2800" b="1"/>
            <a:t>Adaptive</a:t>
          </a:r>
          <a:r>
            <a:rPr lang="de-AT" sz="2800" b="0"/>
            <a:t> Fitness</a:t>
          </a:r>
          <a:endParaRPr lang="de-DE" sz="2800" b="0"/>
        </a:p>
      </dgm:t>
    </dgm:pt>
    <dgm:pt modelId="{71E58426-69EB-6A4E-9B3E-FE2124646517}" type="parTrans" cxnId="{66EE77A5-121F-4B4D-974F-314D91087C58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A56606-35C6-C44A-BF29-C7D40A470175}" type="sibTrans" cxnId="{66EE77A5-121F-4B4D-974F-314D91087C58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163AD40-B842-2248-A5C4-9F676E72488C}">
      <dgm:prSet phldrT="[Text]" custT="1"/>
      <dgm:spPr bwMode="auto">
        <a:solidFill>
          <a:schemeClr val="tx1">
            <a:lumMod val="50000"/>
          </a:schemeClr>
        </a:solidFill>
      </dgm:spPr>
      <dgm:t>
        <a:bodyPr/>
        <a:lstStyle/>
        <a:p>
          <a:pPr algn="l">
            <a:lnSpc>
              <a:spcPct val="100000"/>
            </a:lnSpc>
            <a:buFont typeface="Arial"/>
            <a:buChar char="•"/>
            <a:defRPr/>
          </a:pPr>
          <a:r>
            <a:rPr lang="de-AT" sz="2800" b="1"/>
            <a:t>Proactive</a:t>
          </a:r>
          <a:r>
            <a:rPr lang="de-AT" sz="2800" b="0"/>
            <a:t> Fitness</a:t>
          </a:r>
          <a:endParaRPr lang="de-DE" sz="2800" b="0"/>
        </a:p>
      </dgm:t>
    </dgm:pt>
    <dgm:pt modelId="{45105A1C-EA76-ED40-AEE3-AEF2A894C621}" type="parTrans" cxnId="{CB7AFF7C-9435-7F47-A085-772DC1E4059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8D7489D-8B03-F746-AFEE-6CCA36DB1E60}" type="sibTrans" cxnId="{CB7AFF7C-9435-7F47-A085-772DC1E4059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3EF68BDB-19A9-BE4B-B7A0-F7542DD8EF02}">
      <dgm:prSet custT="1"/>
      <dgm:spPr bwMode="auto">
        <a:solidFill>
          <a:schemeClr val="tx1">
            <a:lumMod val="85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/>
            <a:buNone/>
            <a:defRPr/>
          </a:pPr>
          <a:r>
            <a:rPr lang="de-AT" sz="1800"/>
            <a:t>Can we respond effectively to ermerging threats?</a:t>
          </a:r>
          <a:endParaRPr lang="de-DE" sz="1800"/>
        </a:p>
      </dgm:t>
    </dgm:pt>
    <dgm:pt modelId="{5D289848-53F6-1346-9E1D-1EA90DDB9164}" type="parTrans" cxnId="{4E78C670-80BC-0240-A99D-6CD4DD8ACFCC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86873FB-CB4A-AA44-B3B8-FE9452BEE371}" type="sibTrans" cxnId="{4E78C670-80BC-0240-A99D-6CD4DD8ACFCC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65EAE8B6-EF96-664B-AB75-94C309AA7A87}">
      <dgm:prSet custT="1"/>
      <dgm:spPr bwMode="auto">
        <a:solidFill>
          <a:schemeClr val="tx1">
            <a:lumMod val="85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/>
            <a:buNone/>
            <a:defRPr/>
          </a:pPr>
          <a:r>
            <a:rPr lang="de-AT" sz="1800"/>
            <a:t>Can we adjust to evolving environments?</a:t>
          </a:r>
          <a:endParaRPr lang="de-DE" sz="1800"/>
        </a:p>
      </dgm:t>
    </dgm:pt>
    <dgm:pt modelId="{4502CF33-3597-854E-B07B-01B2BE3254CD}" type="parTrans" cxnId="{9BAC017C-BB29-C646-84E1-6454E4E8BA6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26B9650-4318-2041-9C3B-1671E72B37C4}" type="sibTrans" cxnId="{9BAC017C-BB29-C646-84E1-6454E4E8BA6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F7D40D4-4A83-7043-AAF9-6E6A1E9BFC8E}">
      <dgm:prSet custT="1"/>
      <dgm:spPr bwMode="auto">
        <a:solidFill>
          <a:schemeClr val="tx1">
            <a:lumMod val="85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/>
            <a:buNone/>
            <a:defRPr/>
          </a:pPr>
          <a:r>
            <a:rPr lang="de-AT" sz="1800"/>
            <a:t>Are we setting the terms for future warfare?</a:t>
          </a:r>
          <a:endParaRPr lang="de-DE" sz="1800"/>
        </a:p>
      </dgm:t>
    </dgm:pt>
    <dgm:pt modelId="{FAD050E3-B536-F24F-9604-A305C883CE2E}" type="parTrans" cxnId="{E1152F84-B9D4-2549-B0B9-B15E46EBD9D3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481B9F78-F803-C144-B7D9-22805634A718}" type="sibTrans" cxnId="{E1152F84-B9D4-2549-B0B9-B15E46EBD9D3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66C7976A-C79D-1546-92D4-339920ECF71B}" type="pres">
      <dgm:prSet presAssocID="{E1DC76B8-1B59-0846-B28C-D51F7808A0FF}" presName="linear" presStyleCnt="0">
        <dgm:presLayoutVars>
          <dgm:dir/>
          <dgm:animLvl val="lvl"/>
          <dgm:resizeHandles val="exact"/>
        </dgm:presLayoutVars>
      </dgm:prSet>
      <dgm:spPr bwMode="auto"/>
    </dgm:pt>
    <dgm:pt modelId="{F04BC972-94F4-8D42-AEA0-DF7DD93E404F}" type="pres">
      <dgm:prSet presAssocID="{2AFB8BC1-E99D-F047-9995-B79C69A772A3}" presName="parentLin" presStyleCnt="0"/>
      <dgm:spPr bwMode="auto"/>
    </dgm:pt>
    <dgm:pt modelId="{3BCCB028-F42F-6543-856E-16838D55914D}" type="pres">
      <dgm:prSet presAssocID="{2AFB8BC1-E99D-F047-9995-B79C69A772A3}" presName="parentLeftMargin" presStyleLbl="node1" presStyleIdx="0" presStyleCnt="3"/>
      <dgm:spPr bwMode="auto"/>
    </dgm:pt>
    <dgm:pt modelId="{AF7F3B10-8B79-F34B-889D-87CE9299FE57}" type="pres">
      <dgm:prSet presAssocID="{2AFB8BC1-E99D-F047-9995-B79C69A772A3}" presName="parentText" presStyleLbl="node1" presStyleIdx="0" presStyleCnt="3">
        <dgm:presLayoutVars>
          <dgm:chMax val="0"/>
          <dgm:bulletEnabled val="1"/>
        </dgm:presLayoutVars>
      </dgm:prSet>
      <dgm:spPr bwMode="auto"/>
    </dgm:pt>
    <dgm:pt modelId="{A23ED1F2-94C2-1944-8FF9-53B6BCB7EA0C}" type="pres">
      <dgm:prSet presAssocID="{2AFB8BC1-E99D-F047-9995-B79C69A772A3}" presName="negativeSpace" presStyleCnt="0"/>
      <dgm:spPr bwMode="auto"/>
    </dgm:pt>
    <dgm:pt modelId="{C4E46B1A-BEAB-3046-83BC-304929A68322}" type="pres">
      <dgm:prSet presAssocID="{2AFB8BC1-E99D-F047-9995-B79C69A772A3}" presName="childText" presStyleLbl="conFgAcc1" presStyleIdx="0" presStyleCnt="3">
        <dgm:presLayoutVars>
          <dgm:bulletEnabled val="1"/>
        </dgm:presLayoutVars>
      </dgm:prSet>
      <dgm:spPr bwMode="auto"/>
    </dgm:pt>
    <dgm:pt modelId="{103F5E19-2228-3742-A823-A3540FB4AAAC}" type="pres">
      <dgm:prSet presAssocID="{735F23C5-D42F-7E48-AD1B-8C588B04BC11}" presName="spaceBetweenRectangles" presStyleCnt="0"/>
      <dgm:spPr bwMode="auto"/>
    </dgm:pt>
    <dgm:pt modelId="{4F69E17E-AF5F-244F-AD8F-DA8F8388FCB9}" type="pres">
      <dgm:prSet presAssocID="{DDA37E59-0536-9F42-A90E-F0EB0FF8DF40}" presName="parentLin" presStyleCnt="0"/>
      <dgm:spPr bwMode="auto"/>
    </dgm:pt>
    <dgm:pt modelId="{396CE3F8-416B-E940-B620-12C1993320FA}" type="pres">
      <dgm:prSet presAssocID="{DDA37E59-0536-9F42-A90E-F0EB0FF8DF40}" presName="parentLeftMargin" presStyleLbl="node1" presStyleIdx="0" presStyleCnt="3"/>
      <dgm:spPr bwMode="auto"/>
    </dgm:pt>
    <dgm:pt modelId="{BF2F542D-BF74-474B-8134-724B1A6FD883}" type="pres">
      <dgm:prSet presAssocID="{DDA37E59-0536-9F42-A90E-F0EB0FF8DF40}" presName="parentText" presStyleLbl="node1" presStyleIdx="1" presStyleCnt="3">
        <dgm:presLayoutVars>
          <dgm:chMax val="0"/>
          <dgm:bulletEnabled val="1"/>
        </dgm:presLayoutVars>
      </dgm:prSet>
      <dgm:spPr bwMode="auto"/>
    </dgm:pt>
    <dgm:pt modelId="{22511164-F3F2-3A49-BE68-1A92F0A9F61B}" type="pres">
      <dgm:prSet presAssocID="{DDA37E59-0536-9F42-A90E-F0EB0FF8DF40}" presName="negativeSpace" presStyleCnt="0"/>
      <dgm:spPr bwMode="auto"/>
    </dgm:pt>
    <dgm:pt modelId="{B1CE4CF1-33DA-404A-AA69-E0C914446D66}" type="pres">
      <dgm:prSet presAssocID="{DDA37E59-0536-9F42-A90E-F0EB0FF8DF40}" presName="childText" presStyleLbl="conFgAcc1" presStyleIdx="1" presStyleCnt="3">
        <dgm:presLayoutVars>
          <dgm:bulletEnabled val="1"/>
        </dgm:presLayoutVars>
      </dgm:prSet>
      <dgm:spPr bwMode="auto"/>
    </dgm:pt>
    <dgm:pt modelId="{DBC31570-DF6D-7648-83DD-45B7DEA281B0}" type="pres">
      <dgm:prSet presAssocID="{0DA56606-35C6-C44A-BF29-C7D40A470175}" presName="spaceBetweenRectangles" presStyleCnt="0"/>
      <dgm:spPr bwMode="auto"/>
    </dgm:pt>
    <dgm:pt modelId="{507E2851-3D36-9846-866F-B2C08554E875}" type="pres">
      <dgm:prSet presAssocID="{0163AD40-B842-2248-A5C4-9F676E72488C}" presName="parentLin" presStyleCnt="0"/>
      <dgm:spPr bwMode="auto"/>
    </dgm:pt>
    <dgm:pt modelId="{7569F6D0-B4BE-6C49-AF2D-662740380F1D}" type="pres">
      <dgm:prSet presAssocID="{0163AD40-B842-2248-A5C4-9F676E72488C}" presName="parentLeftMargin" presStyleLbl="node1" presStyleIdx="1" presStyleCnt="3"/>
      <dgm:spPr bwMode="auto"/>
    </dgm:pt>
    <dgm:pt modelId="{6135EF9C-897C-5543-A104-023CE4B72B00}" type="pres">
      <dgm:prSet presAssocID="{0163AD40-B842-2248-A5C4-9F676E72488C}" presName="parentText" presStyleLbl="node1" presStyleIdx="2" presStyleCnt="3">
        <dgm:presLayoutVars>
          <dgm:chMax val="0"/>
          <dgm:bulletEnabled val="1"/>
        </dgm:presLayoutVars>
      </dgm:prSet>
      <dgm:spPr bwMode="auto"/>
    </dgm:pt>
    <dgm:pt modelId="{929185DB-547F-9045-AC6A-DE4BFE0B65EB}" type="pres">
      <dgm:prSet presAssocID="{0163AD40-B842-2248-A5C4-9F676E72488C}" presName="negativeSpace" presStyleCnt="0"/>
      <dgm:spPr bwMode="auto"/>
    </dgm:pt>
    <dgm:pt modelId="{6DC2A266-5E5F-F54E-8027-33F41FED8DA6}" type="pres">
      <dgm:prSet presAssocID="{0163AD40-B842-2248-A5C4-9F676E72488C}" presName="childText" presStyleLbl="conFgAcc1" presStyleIdx="2" presStyleCnt="3">
        <dgm:presLayoutVars>
          <dgm:bulletEnabled val="1"/>
        </dgm:presLayoutVars>
      </dgm:prSet>
      <dgm:spPr bwMode="auto"/>
    </dgm:pt>
  </dgm:ptLst>
  <dgm:cxnLst>
    <dgm:cxn modelId="{144B7301-16E7-4546-A498-E9C382A21BFA}" type="presOf" srcId="{2AFB8BC1-E99D-F047-9995-B79C69A772A3}" destId="{3BCCB028-F42F-6543-856E-16838D55914D}" srcOrd="0" destOrd="0" presId="urn:microsoft.com/office/officeart/2005/8/layout/list1#1"/>
    <dgm:cxn modelId="{9C03790C-0541-B54A-824A-D523C7F0684B}" type="presOf" srcId="{0163AD40-B842-2248-A5C4-9F676E72488C}" destId="{7569F6D0-B4BE-6C49-AF2D-662740380F1D}" srcOrd="0" destOrd="0" presId="urn:microsoft.com/office/officeart/2005/8/layout/list1#1"/>
    <dgm:cxn modelId="{2882E01D-DD0B-5E41-AC10-C324E279146F}" srcId="{E1DC76B8-1B59-0846-B28C-D51F7808A0FF}" destId="{2AFB8BC1-E99D-F047-9995-B79C69A772A3}" srcOrd="0" destOrd="0" parTransId="{2BD8C42C-4209-FA45-AD0B-3C32FB7D5EDA}" sibTransId="{735F23C5-D42F-7E48-AD1B-8C588B04BC11}"/>
    <dgm:cxn modelId="{3AFA6B22-A800-7E49-96B2-B11F9295F597}" type="presOf" srcId="{65EAE8B6-EF96-664B-AB75-94C309AA7A87}" destId="{B1CE4CF1-33DA-404A-AA69-E0C914446D66}" srcOrd="0" destOrd="0" presId="urn:microsoft.com/office/officeart/2005/8/layout/list1#1"/>
    <dgm:cxn modelId="{05142D2D-0F9E-384E-892D-21C8916F61DB}" type="presOf" srcId="{0163AD40-B842-2248-A5C4-9F676E72488C}" destId="{6135EF9C-897C-5543-A104-023CE4B72B00}" srcOrd="1" destOrd="0" presId="urn:microsoft.com/office/officeart/2005/8/layout/list1#1"/>
    <dgm:cxn modelId="{D0F80532-0E2E-6E43-AE09-EC9A834A5243}" type="presOf" srcId="{DDA37E59-0536-9F42-A90E-F0EB0FF8DF40}" destId="{BF2F542D-BF74-474B-8134-724B1A6FD883}" srcOrd="1" destOrd="0" presId="urn:microsoft.com/office/officeart/2005/8/layout/list1#1"/>
    <dgm:cxn modelId="{4E78C670-80BC-0240-A99D-6CD4DD8ACFCC}" srcId="{2AFB8BC1-E99D-F047-9995-B79C69A772A3}" destId="{3EF68BDB-19A9-BE4B-B7A0-F7542DD8EF02}" srcOrd="0" destOrd="0" parTransId="{5D289848-53F6-1346-9E1D-1EA90DDB9164}" sibTransId="{086873FB-CB4A-AA44-B3B8-FE9452BEE371}"/>
    <dgm:cxn modelId="{5EB12B55-886A-C44F-9D22-35A1857A8425}" type="presOf" srcId="{3EF68BDB-19A9-BE4B-B7A0-F7542DD8EF02}" destId="{C4E46B1A-BEAB-3046-83BC-304929A68322}" srcOrd="0" destOrd="0" presId="urn:microsoft.com/office/officeart/2005/8/layout/list1#1"/>
    <dgm:cxn modelId="{9BAC017C-BB29-C646-84E1-6454E4E8BA67}" srcId="{DDA37E59-0536-9F42-A90E-F0EB0FF8DF40}" destId="{65EAE8B6-EF96-664B-AB75-94C309AA7A87}" srcOrd="0" destOrd="0" parTransId="{4502CF33-3597-854E-B07B-01B2BE3254CD}" sibTransId="{C26B9650-4318-2041-9C3B-1671E72B37C4}"/>
    <dgm:cxn modelId="{CB7AFF7C-9435-7F47-A085-772DC1E40597}" srcId="{E1DC76B8-1B59-0846-B28C-D51F7808A0FF}" destId="{0163AD40-B842-2248-A5C4-9F676E72488C}" srcOrd="2" destOrd="0" parTransId="{45105A1C-EA76-ED40-AEE3-AEF2A894C621}" sibTransId="{58D7489D-8B03-F746-AFEE-6CCA36DB1E60}"/>
    <dgm:cxn modelId="{A7CEE182-2995-AE48-992A-CDCE6B1BA4C7}" type="presOf" srcId="{2AFB8BC1-E99D-F047-9995-B79C69A772A3}" destId="{AF7F3B10-8B79-F34B-889D-87CE9299FE57}" srcOrd="1" destOrd="0" presId="urn:microsoft.com/office/officeart/2005/8/layout/list1#1"/>
    <dgm:cxn modelId="{E1152F84-B9D4-2549-B0B9-B15E46EBD9D3}" srcId="{0163AD40-B842-2248-A5C4-9F676E72488C}" destId="{CF7D40D4-4A83-7043-AAF9-6E6A1E9BFC8E}" srcOrd="0" destOrd="0" parTransId="{FAD050E3-B536-F24F-9604-A305C883CE2E}" sibTransId="{481B9F78-F803-C144-B7D9-22805634A718}"/>
    <dgm:cxn modelId="{402A9E9D-9666-204B-BCF6-E517AE74272C}" type="presOf" srcId="{CF7D40D4-4A83-7043-AAF9-6E6A1E9BFC8E}" destId="{6DC2A266-5E5F-F54E-8027-33F41FED8DA6}" srcOrd="0" destOrd="0" presId="urn:microsoft.com/office/officeart/2005/8/layout/list1#1"/>
    <dgm:cxn modelId="{66EE77A5-121F-4B4D-974F-314D91087C58}" srcId="{E1DC76B8-1B59-0846-B28C-D51F7808A0FF}" destId="{DDA37E59-0536-9F42-A90E-F0EB0FF8DF40}" srcOrd="1" destOrd="0" parTransId="{71E58426-69EB-6A4E-9B3E-FE2124646517}" sibTransId="{0DA56606-35C6-C44A-BF29-C7D40A470175}"/>
    <dgm:cxn modelId="{6B5C21D6-5DA9-084C-B610-1FB213E7963F}" type="presOf" srcId="{DDA37E59-0536-9F42-A90E-F0EB0FF8DF40}" destId="{396CE3F8-416B-E940-B620-12C1993320FA}" srcOrd="0" destOrd="0" presId="urn:microsoft.com/office/officeart/2005/8/layout/list1#1"/>
    <dgm:cxn modelId="{10C232F0-9840-364C-922C-27AC0DC64FB1}" type="presOf" srcId="{E1DC76B8-1B59-0846-B28C-D51F7808A0FF}" destId="{66C7976A-C79D-1546-92D4-339920ECF71B}" srcOrd="0" destOrd="0" presId="urn:microsoft.com/office/officeart/2005/8/layout/list1#1"/>
    <dgm:cxn modelId="{9DF381F2-6777-2C4E-9906-8212E8B93D5F}" type="presParOf" srcId="{66C7976A-C79D-1546-92D4-339920ECF71B}" destId="{F04BC972-94F4-8D42-AEA0-DF7DD93E404F}" srcOrd="0" destOrd="0" presId="urn:microsoft.com/office/officeart/2005/8/layout/list1#1"/>
    <dgm:cxn modelId="{603A40DE-D639-3344-AD74-28A8E76B519C}" type="presParOf" srcId="{F04BC972-94F4-8D42-AEA0-DF7DD93E404F}" destId="{3BCCB028-F42F-6543-856E-16838D55914D}" srcOrd="0" destOrd="0" presId="urn:microsoft.com/office/officeart/2005/8/layout/list1#1"/>
    <dgm:cxn modelId="{D23C3148-2D16-4A48-9277-D4215DF7747E}" type="presParOf" srcId="{F04BC972-94F4-8D42-AEA0-DF7DD93E404F}" destId="{AF7F3B10-8B79-F34B-889D-87CE9299FE57}" srcOrd="1" destOrd="0" presId="urn:microsoft.com/office/officeart/2005/8/layout/list1#1"/>
    <dgm:cxn modelId="{45E5FBEA-65B9-ED4A-A169-CF55A463E702}" type="presParOf" srcId="{66C7976A-C79D-1546-92D4-339920ECF71B}" destId="{A23ED1F2-94C2-1944-8FF9-53B6BCB7EA0C}" srcOrd="1" destOrd="0" presId="urn:microsoft.com/office/officeart/2005/8/layout/list1#1"/>
    <dgm:cxn modelId="{F4C888AF-D05B-F64F-9E45-F5559B4E0921}" type="presParOf" srcId="{66C7976A-C79D-1546-92D4-339920ECF71B}" destId="{C4E46B1A-BEAB-3046-83BC-304929A68322}" srcOrd="2" destOrd="0" presId="urn:microsoft.com/office/officeart/2005/8/layout/list1#1"/>
    <dgm:cxn modelId="{04F5E3AB-64A6-1D4B-AF8D-3D677926CBF0}" type="presParOf" srcId="{66C7976A-C79D-1546-92D4-339920ECF71B}" destId="{103F5E19-2228-3742-A823-A3540FB4AAAC}" srcOrd="3" destOrd="0" presId="urn:microsoft.com/office/officeart/2005/8/layout/list1#1"/>
    <dgm:cxn modelId="{CEC60C2E-2B71-E44C-B54A-DF8E4C2BC113}" type="presParOf" srcId="{66C7976A-C79D-1546-92D4-339920ECF71B}" destId="{4F69E17E-AF5F-244F-AD8F-DA8F8388FCB9}" srcOrd="4" destOrd="0" presId="urn:microsoft.com/office/officeart/2005/8/layout/list1#1"/>
    <dgm:cxn modelId="{5723B1D2-A9E3-E747-8DE6-3144F9312123}" type="presParOf" srcId="{4F69E17E-AF5F-244F-AD8F-DA8F8388FCB9}" destId="{396CE3F8-416B-E940-B620-12C1993320FA}" srcOrd="0" destOrd="0" presId="urn:microsoft.com/office/officeart/2005/8/layout/list1#1"/>
    <dgm:cxn modelId="{338D7D39-41B5-4A45-AA71-D4AB36C5B089}" type="presParOf" srcId="{4F69E17E-AF5F-244F-AD8F-DA8F8388FCB9}" destId="{BF2F542D-BF74-474B-8134-724B1A6FD883}" srcOrd="1" destOrd="0" presId="urn:microsoft.com/office/officeart/2005/8/layout/list1#1"/>
    <dgm:cxn modelId="{DC1F9737-B2E0-4C4E-8DEB-40ECDE6A930E}" type="presParOf" srcId="{66C7976A-C79D-1546-92D4-339920ECF71B}" destId="{22511164-F3F2-3A49-BE68-1A92F0A9F61B}" srcOrd="5" destOrd="0" presId="urn:microsoft.com/office/officeart/2005/8/layout/list1#1"/>
    <dgm:cxn modelId="{FFB1753B-8903-E947-B95A-F8157C5182E7}" type="presParOf" srcId="{66C7976A-C79D-1546-92D4-339920ECF71B}" destId="{B1CE4CF1-33DA-404A-AA69-E0C914446D66}" srcOrd="6" destOrd="0" presId="urn:microsoft.com/office/officeart/2005/8/layout/list1#1"/>
    <dgm:cxn modelId="{B559B12F-FDD2-914C-9402-A45E1C796B2F}" type="presParOf" srcId="{66C7976A-C79D-1546-92D4-339920ECF71B}" destId="{DBC31570-DF6D-7648-83DD-45B7DEA281B0}" srcOrd="7" destOrd="0" presId="urn:microsoft.com/office/officeart/2005/8/layout/list1#1"/>
    <dgm:cxn modelId="{EE0C4FA1-4974-1D41-9A8C-86A764B37CC9}" type="presParOf" srcId="{66C7976A-C79D-1546-92D4-339920ECF71B}" destId="{507E2851-3D36-9846-866F-B2C08554E875}" srcOrd="8" destOrd="0" presId="urn:microsoft.com/office/officeart/2005/8/layout/list1#1"/>
    <dgm:cxn modelId="{703E0D2C-DE36-CE40-B443-74A5BADA2948}" type="presParOf" srcId="{507E2851-3D36-9846-866F-B2C08554E875}" destId="{7569F6D0-B4BE-6C49-AF2D-662740380F1D}" srcOrd="0" destOrd="0" presId="urn:microsoft.com/office/officeart/2005/8/layout/list1#1"/>
    <dgm:cxn modelId="{369ED8DF-842D-034E-8DAA-CE5CC8985035}" type="presParOf" srcId="{507E2851-3D36-9846-866F-B2C08554E875}" destId="{6135EF9C-897C-5543-A104-023CE4B72B00}" srcOrd="1" destOrd="0" presId="urn:microsoft.com/office/officeart/2005/8/layout/list1#1"/>
    <dgm:cxn modelId="{2687745D-0AAC-1A47-8603-1CB003485305}" type="presParOf" srcId="{66C7976A-C79D-1546-92D4-339920ECF71B}" destId="{929185DB-547F-9045-AC6A-DE4BFE0B65EB}" srcOrd="9" destOrd="0" presId="urn:microsoft.com/office/officeart/2005/8/layout/list1#1"/>
    <dgm:cxn modelId="{31C66E8F-FAF4-B442-9C09-FDD64CB679AE}" type="presParOf" srcId="{66C7976A-C79D-1546-92D4-339920ECF71B}" destId="{6DC2A266-5E5F-F54E-8027-33F41FED8DA6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F21A06-B64C-4B94-B901-CD0427CB9CD6}" type="doc">
      <dgm:prSet loTypeId="urn:microsoft.com/office/officeart/2005/8/layout/vList4#1" loCatId="list" qsTypeId="urn:microsoft.com/office/officeart/2005/8/quickstyle/simple4#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de-AT"/>
        </a:p>
      </dgm:t>
    </dgm:pt>
    <dgm:pt modelId="{FAB3D9F9-653D-4C95-9EFF-64503CCB9A14}">
      <dgm:prSet phldrT="[Text]"/>
      <dgm:spPr bwMode="auto">
        <a:solidFill>
          <a:schemeClr val="bg2">
            <a:lumMod val="50000"/>
          </a:schemeClr>
        </a:solidFill>
      </dgm:spPr>
      <dgm:t>
        <a:bodyPr/>
        <a:lstStyle/>
        <a:p>
          <a:pPr>
            <a:defRPr/>
          </a:pPr>
          <a:r>
            <a:rPr lang="en-US" b="1"/>
            <a:t>Organizational Agility </a:t>
          </a:r>
          <a:r>
            <a:rPr lang="en-US"/>
            <a:t>– a network of agile, interconnected Teams</a:t>
          </a:r>
          <a:endParaRPr lang="de-AT"/>
        </a:p>
      </dgm:t>
    </dgm:pt>
    <dgm:pt modelId="{8DE7B405-D548-465A-9D95-214ED3839344}" type="parTrans" cxnId="{0C5369D6-F044-4F50-B75C-3F4596EE5383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EEE96344-D43E-4DE5-84F5-A5D5C2988736}" type="sibTrans" cxnId="{0C5369D6-F044-4F50-B75C-3F4596EE5383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BD48B305-43A3-4500-98F2-87DDDD03ACBE}">
      <dgm:prSet phldrT="[Text]"/>
      <dgm:spPr bwMode="auto">
        <a:solidFill>
          <a:schemeClr val="bg2">
            <a:lumMod val="50000"/>
          </a:schemeClr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en-US" b="1"/>
            <a:t>Phased adoption of innovations </a:t>
          </a:r>
          <a:r>
            <a:rPr lang="en-US"/>
            <a:t>– systematic exploration, piloting and integration</a:t>
          </a:r>
          <a:endParaRPr lang="de-AT"/>
        </a:p>
        <a:p>
          <a:pPr marL="0" lvl="0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de-AT"/>
        </a:p>
      </dgm:t>
    </dgm:pt>
    <dgm:pt modelId="{056BF6A2-03FB-49CC-A8E8-63EECFE04435}" type="parTrans" cxnId="{E9850F87-62BD-4525-84ED-FF848FEE7B53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7C29270A-F2C8-4E16-9B28-7037631497C6}" type="sibTrans" cxnId="{E9850F87-62BD-4525-84ED-FF848FEE7B53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87E351CC-9179-4B78-9EA0-ADD3407FF6BE}">
      <dgm:prSet phldrT="[Text]"/>
      <dgm:spPr bwMode="auto">
        <a:solidFill>
          <a:schemeClr val="bg2">
            <a:lumMod val="50000"/>
          </a:schemeClr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en-US" sz="1800" b="1"/>
            <a:t>Cultural Transformation Programs </a:t>
          </a:r>
          <a:r>
            <a:rPr lang="en-US" sz="1800"/>
            <a:t>– learning to think and act differently</a:t>
          </a:r>
          <a:endParaRPr/>
        </a:p>
        <a:p>
          <a:pPr marL="0" defTabSz="577849">
            <a:spcBef>
              <a:spcPts val="0"/>
            </a:spcBef>
            <a:spcAft>
              <a:spcPts val="0"/>
            </a:spcAft>
            <a:buNone/>
            <a:defRPr/>
          </a:pPr>
          <a:endParaRPr lang="de-AT"/>
        </a:p>
      </dgm:t>
    </dgm:pt>
    <dgm:pt modelId="{46E221ED-3CAA-4565-A083-07E3271808B6}" type="parTrans" cxnId="{C7FD0E55-1B43-46AB-B609-56A623A106DE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FE6E90B4-2CA2-4363-AB66-563B4DBF2EED}" type="sibTrans" cxnId="{C7FD0E55-1B43-46AB-B609-56A623A106DE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7097BB67-5D9D-4F8B-8722-4776F96F7DA4}">
      <dgm:prSet/>
      <dgm:spPr bwMode="auto">
        <a:solidFill>
          <a:schemeClr val="bg2">
            <a:lumMod val="50000"/>
          </a:schemeClr>
        </a:solidFill>
      </dgm:spPr>
      <dgm:t>
        <a:bodyPr/>
        <a:lstStyle/>
        <a:p>
          <a:pPr>
            <a:defRPr/>
          </a:pPr>
          <a:r>
            <a:rPr lang="en-US" b="1"/>
            <a:t>Strengthened and structural civil-military cooperation </a:t>
          </a:r>
          <a:r>
            <a:rPr lang="en-US"/>
            <a:t>(Public Private Partnerships)</a:t>
          </a:r>
          <a:endParaRPr lang="de-AT"/>
        </a:p>
      </dgm:t>
    </dgm:pt>
    <dgm:pt modelId="{C61F4D68-EE80-408B-9E68-10CC3573EB3D}" type="parTrans" cxnId="{802C3A6F-8BA7-46AD-859A-A9BAD09A6C44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1DEF6AAF-BAE4-4059-A50F-0B1A5E88E36B}" type="sibTrans" cxnId="{802C3A6F-8BA7-46AD-859A-A9BAD09A6C44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BB90BCAE-ED68-49B1-B99F-9D2AF8545536}" type="pres">
      <dgm:prSet presAssocID="{0BF21A06-B64C-4B94-B901-CD0427CB9CD6}" presName="linear" presStyleCnt="0">
        <dgm:presLayoutVars>
          <dgm:dir/>
          <dgm:resizeHandles val="exact"/>
        </dgm:presLayoutVars>
      </dgm:prSet>
      <dgm:spPr bwMode="auto"/>
    </dgm:pt>
    <dgm:pt modelId="{295320CE-49B8-46BB-B0B3-E5CB2A014F74}" type="pres">
      <dgm:prSet presAssocID="{FAB3D9F9-653D-4C95-9EFF-64503CCB9A14}" presName="comp" presStyleCnt="0"/>
      <dgm:spPr bwMode="auto"/>
    </dgm:pt>
    <dgm:pt modelId="{8446243B-D04F-40DA-AE81-0ED5A34E12E4}" type="pres">
      <dgm:prSet presAssocID="{FAB3D9F9-653D-4C95-9EFF-64503CCB9A14}" presName="box" presStyleLbl="node1" presStyleIdx="0" presStyleCnt="4" custLinFactNeighborX="577" custLinFactNeighborY="663"/>
      <dgm:spPr bwMode="auto"/>
    </dgm:pt>
    <dgm:pt modelId="{1F60A50F-B222-4E8F-86EC-B19E7B9F5744}" type="pres">
      <dgm:prSet presAssocID="{FAB3D9F9-653D-4C95-9EFF-64503CCB9A14}" presName="img" presStyleLbl="fgImgPlace1" presStyleIdx="0" presStyleCnt="4" custScaleX="87060"/>
      <dgm:spPr bwMode="auto">
        <a:blipFill>
          <a:blip xmlns:r="http://schemas.openxmlformats.org/officeDocument/2006/relationships" r:embed="rId1"/>
          <a:srcRect t="32269" b="32269"/>
          <a:stretch/>
        </a:blipFill>
      </dgm:spPr>
    </dgm:pt>
    <dgm:pt modelId="{B8D2ADCD-B72B-4D04-AAA4-643A5C067ACF}" type="pres">
      <dgm:prSet presAssocID="{FAB3D9F9-653D-4C95-9EFF-64503CCB9A14}" presName="text" presStyleLbl="node1" presStyleIdx="0" presStyleCnt="4">
        <dgm:presLayoutVars>
          <dgm:bulletEnabled val="1"/>
        </dgm:presLayoutVars>
      </dgm:prSet>
      <dgm:spPr bwMode="auto"/>
    </dgm:pt>
    <dgm:pt modelId="{16C8BC9F-7596-41D1-A403-CA6B72043FB1}" type="pres">
      <dgm:prSet presAssocID="{EEE96344-D43E-4DE5-84F5-A5D5C2988736}" presName="spacer" presStyleCnt="0"/>
      <dgm:spPr bwMode="auto"/>
    </dgm:pt>
    <dgm:pt modelId="{F2E45527-2588-4CDD-869A-54EB9F569904}" type="pres">
      <dgm:prSet presAssocID="{BD48B305-43A3-4500-98F2-87DDDD03ACBE}" presName="comp" presStyleCnt="0"/>
      <dgm:spPr bwMode="auto"/>
    </dgm:pt>
    <dgm:pt modelId="{B5439F7B-14BE-43FC-A234-5BA4797545C7}" type="pres">
      <dgm:prSet presAssocID="{BD48B305-43A3-4500-98F2-87DDDD03ACBE}" presName="box" presStyleLbl="node1" presStyleIdx="1" presStyleCnt="4" custLinFactNeighborX="-1308" custLinFactNeighborY="1049"/>
      <dgm:spPr bwMode="auto"/>
    </dgm:pt>
    <dgm:pt modelId="{3F5F153B-CB7B-47E1-AC5E-0C908BAC4DF4}" type="pres">
      <dgm:prSet presAssocID="{BD48B305-43A3-4500-98F2-87DDDD03ACBE}" presName="img" presStyleLbl="fgImgPlace1" presStyleIdx="1" presStyleCnt="4" custScaleX="84492"/>
      <dgm:spPr bwMode="auto">
        <a:blipFill>
          <a:blip xmlns:r="http://schemas.openxmlformats.org/officeDocument/2006/relationships" r:embed="rId2"/>
          <a:srcRect t="32269" b="32269"/>
          <a:stretch/>
        </a:blipFill>
      </dgm:spPr>
    </dgm:pt>
    <dgm:pt modelId="{EDA918D5-6C73-4BA7-9CFC-FEA2C87513A0}" type="pres">
      <dgm:prSet presAssocID="{BD48B305-43A3-4500-98F2-87DDDD03ACBE}" presName="text" presStyleLbl="node1" presStyleIdx="1" presStyleCnt="4">
        <dgm:presLayoutVars>
          <dgm:bulletEnabled val="1"/>
        </dgm:presLayoutVars>
      </dgm:prSet>
      <dgm:spPr bwMode="auto"/>
    </dgm:pt>
    <dgm:pt modelId="{BA01A5FE-09D1-487D-B73F-993F92B9FD67}" type="pres">
      <dgm:prSet presAssocID="{7C29270A-F2C8-4E16-9B28-7037631497C6}" presName="spacer" presStyleCnt="0"/>
      <dgm:spPr bwMode="auto"/>
    </dgm:pt>
    <dgm:pt modelId="{3BAC64AE-A40F-44D5-B5D9-CA484930D6DF}" type="pres">
      <dgm:prSet presAssocID="{87E351CC-9179-4B78-9EA0-ADD3407FF6BE}" presName="comp" presStyleCnt="0"/>
      <dgm:spPr bwMode="auto"/>
    </dgm:pt>
    <dgm:pt modelId="{6743DF70-4701-42F1-9262-5D58EFAB6D3E}" type="pres">
      <dgm:prSet presAssocID="{87E351CC-9179-4B78-9EA0-ADD3407FF6BE}" presName="box" presStyleLbl="node1" presStyleIdx="2" presStyleCnt="4"/>
      <dgm:spPr bwMode="auto"/>
    </dgm:pt>
    <dgm:pt modelId="{AAA65834-FAFF-4592-A6D3-937D1F3DB8E6}" type="pres">
      <dgm:prSet presAssocID="{87E351CC-9179-4B78-9EA0-ADD3407FF6BE}" presName="img" presStyleLbl="fgImgPlace1" presStyleIdx="2" presStyleCnt="4" custScaleX="79710" custLinFactNeighborX="464" custLinFactNeighborY="-1074"/>
      <dgm:spPr bwMode="auto">
        <a:blipFill>
          <a:blip xmlns:r="http://schemas.openxmlformats.org/officeDocument/2006/relationships" r:embed="rId3"/>
          <a:srcRect t="28260" b="28260"/>
          <a:stretch/>
        </a:blipFill>
      </dgm:spPr>
    </dgm:pt>
    <dgm:pt modelId="{4698D20E-D010-42FD-ADEF-DBB8B5068A81}" type="pres">
      <dgm:prSet presAssocID="{87E351CC-9179-4B78-9EA0-ADD3407FF6BE}" presName="text" presStyleLbl="node1" presStyleIdx="2" presStyleCnt="4">
        <dgm:presLayoutVars>
          <dgm:bulletEnabled val="1"/>
        </dgm:presLayoutVars>
      </dgm:prSet>
      <dgm:spPr bwMode="auto"/>
    </dgm:pt>
    <dgm:pt modelId="{C084AED9-D8B5-498C-8981-CDE913B823FF}" type="pres">
      <dgm:prSet presAssocID="{FE6E90B4-2CA2-4363-AB66-563B4DBF2EED}" presName="spacer" presStyleCnt="0"/>
      <dgm:spPr bwMode="auto"/>
    </dgm:pt>
    <dgm:pt modelId="{63678B51-FE7A-4837-AAFD-2DC21B6E8143}" type="pres">
      <dgm:prSet presAssocID="{7097BB67-5D9D-4F8B-8722-4776F96F7DA4}" presName="comp" presStyleCnt="0"/>
      <dgm:spPr bwMode="auto"/>
    </dgm:pt>
    <dgm:pt modelId="{0A2EB896-7792-45CD-9290-FDF63C5ECEA5}" type="pres">
      <dgm:prSet presAssocID="{7097BB67-5D9D-4F8B-8722-4776F96F7DA4}" presName="box" presStyleLbl="node1" presStyleIdx="3" presStyleCnt="4"/>
      <dgm:spPr bwMode="auto"/>
    </dgm:pt>
    <dgm:pt modelId="{84E0D8ED-5EFC-424C-A2DB-60F2939EE201}" type="pres">
      <dgm:prSet presAssocID="{7097BB67-5D9D-4F8B-8722-4776F96F7DA4}" presName="img" presStyleLbl="fgImgPlace1" presStyleIdx="3" presStyleCnt="4" custScaleX="81924"/>
      <dgm:spPr bwMode="auto">
        <a:blipFill>
          <a:blip xmlns:r="http://schemas.openxmlformats.org/officeDocument/2006/relationships" r:embed="rId4"/>
          <a:srcRect t="28260" b="28260"/>
          <a:stretch/>
        </a:blipFill>
      </dgm:spPr>
    </dgm:pt>
    <dgm:pt modelId="{BACE359E-0A48-488E-A29E-560B2F8B7D01}" type="pres">
      <dgm:prSet presAssocID="{7097BB67-5D9D-4F8B-8722-4776F96F7DA4}" presName="text" presStyleLbl="node1" presStyleIdx="3" presStyleCnt="4">
        <dgm:presLayoutVars>
          <dgm:bulletEnabled val="1"/>
        </dgm:presLayoutVars>
      </dgm:prSet>
      <dgm:spPr bwMode="auto"/>
    </dgm:pt>
  </dgm:ptLst>
  <dgm:cxnLst>
    <dgm:cxn modelId="{8641E726-B770-4493-8794-A9DDD25BBC38}" type="presOf" srcId="{BD48B305-43A3-4500-98F2-87DDDD03ACBE}" destId="{EDA918D5-6C73-4BA7-9CFC-FEA2C87513A0}" srcOrd="1" destOrd="0" presId="urn:microsoft.com/office/officeart/2005/8/layout/vList4#1"/>
    <dgm:cxn modelId="{4B81842B-125A-4E1A-A22D-6612BAE4FA1F}" type="presOf" srcId="{87E351CC-9179-4B78-9EA0-ADD3407FF6BE}" destId="{4698D20E-D010-42FD-ADEF-DBB8B5068A81}" srcOrd="1" destOrd="0" presId="urn:microsoft.com/office/officeart/2005/8/layout/vList4#1"/>
    <dgm:cxn modelId="{84CD905F-516C-44D3-9D65-9BBEEA33A86E}" type="presOf" srcId="{BD48B305-43A3-4500-98F2-87DDDD03ACBE}" destId="{B5439F7B-14BE-43FC-A234-5BA4797545C7}" srcOrd="0" destOrd="0" presId="urn:microsoft.com/office/officeart/2005/8/layout/vList4#1"/>
    <dgm:cxn modelId="{A2F85242-5193-4A29-9778-0DF8A75E4DCD}" type="presOf" srcId="{FAB3D9F9-653D-4C95-9EFF-64503CCB9A14}" destId="{B8D2ADCD-B72B-4D04-AAA4-643A5C067ACF}" srcOrd="1" destOrd="0" presId="urn:microsoft.com/office/officeart/2005/8/layout/vList4#1"/>
    <dgm:cxn modelId="{33B5EF43-EFDC-4111-A590-BF29C029B5C1}" type="presOf" srcId="{7097BB67-5D9D-4F8B-8722-4776F96F7DA4}" destId="{BACE359E-0A48-488E-A29E-560B2F8B7D01}" srcOrd="1" destOrd="0" presId="urn:microsoft.com/office/officeart/2005/8/layout/vList4#1"/>
    <dgm:cxn modelId="{61643345-D2B0-4BF9-A34C-6F49FB156DE0}" type="presOf" srcId="{FAB3D9F9-653D-4C95-9EFF-64503CCB9A14}" destId="{8446243B-D04F-40DA-AE81-0ED5A34E12E4}" srcOrd="0" destOrd="0" presId="urn:microsoft.com/office/officeart/2005/8/layout/vList4#1"/>
    <dgm:cxn modelId="{802C3A6F-8BA7-46AD-859A-A9BAD09A6C44}" srcId="{0BF21A06-B64C-4B94-B901-CD0427CB9CD6}" destId="{7097BB67-5D9D-4F8B-8722-4776F96F7DA4}" srcOrd="3" destOrd="0" parTransId="{C61F4D68-EE80-408B-9E68-10CC3573EB3D}" sibTransId="{1DEF6AAF-BAE4-4059-A50F-0B1A5E88E36B}"/>
    <dgm:cxn modelId="{C7FD0E55-1B43-46AB-B609-56A623A106DE}" srcId="{0BF21A06-B64C-4B94-B901-CD0427CB9CD6}" destId="{87E351CC-9179-4B78-9EA0-ADD3407FF6BE}" srcOrd="2" destOrd="0" parTransId="{46E221ED-3CAA-4565-A083-07E3271808B6}" sibTransId="{FE6E90B4-2CA2-4363-AB66-563B4DBF2EED}"/>
    <dgm:cxn modelId="{3B109F59-BBF9-48B1-8CC0-A1E60C1D71D8}" type="presOf" srcId="{0BF21A06-B64C-4B94-B901-CD0427CB9CD6}" destId="{BB90BCAE-ED68-49B1-B99F-9D2AF8545536}" srcOrd="0" destOrd="0" presId="urn:microsoft.com/office/officeart/2005/8/layout/vList4#1"/>
    <dgm:cxn modelId="{1B372E7F-94E0-457D-A3C2-E243A5E7BBFF}" type="presOf" srcId="{87E351CC-9179-4B78-9EA0-ADD3407FF6BE}" destId="{6743DF70-4701-42F1-9262-5D58EFAB6D3E}" srcOrd="0" destOrd="0" presId="urn:microsoft.com/office/officeart/2005/8/layout/vList4#1"/>
    <dgm:cxn modelId="{E9850F87-62BD-4525-84ED-FF848FEE7B53}" srcId="{0BF21A06-B64C-4B94-B901-CD0427CB9CD6}" destId="{BD48B305-43A3-4500-98F2-87DDDD03ACBE}" srcOrd="1" destOrd="0" parTransId="{056BF6A2-03FB-49CC-A8E8-63EECFE04435}" sibTransId="{7C29270A-F2C8-4E16-9B28-7037631497C6}"/>
    <dgm:cxn modelId="{19BEBA91-F0F8-4A24-92E4-EFB1B325A61E}" type="presOf" srcId="{7097BB67-5D9D-4F8B-8722-4776F96F7DA4}" destId="{0A2EB896-7792-45CD-9290-FDF63C5ECEA5}" srcOrd="0" destOrd="0" presId="urn:microsoft.com/office/officeart/2005/8/layout/vList4#1"/>
    <dgm:cxn modelId="{0C5369D6-F044-4F50-B75C-3F4596EE5383}" srcId="{0BF21A06-B64C-4B94-B901-CD0427CB9CD6}" destId="{FAB3D9F9-653D-4C95-9EFF-64503CCB9A14}" srcOrd="0" destOrd="0" parTransId="{8DE7B405-D548-465A-9D95-214ED3839344}" sibTransId="{EEE96344-D43E-4DE5-84F5-A5D5C2988736}"/>
    <dgm:cxn modelId="{0A92E162-41A9-427D-85E2-A2261233E752}" type="presParOf" srcId="{BB90BCAE-ED68-49B1-B99F-9D2AF8545536}" destId="{295320CE-49B8-46BB-B0B3-E5CB2A014F74}" srcOrd="0" destOrd="0" presId="urn:microsoft.com/office/officeart/2005/8/layout/vList4#1"/>
    <dgm:cxn modelId="{8985000D-B847-49BC-97BF-1C2BB973F8B0}" type="presParOf" srcId="{295320CE-49B8-46BB-B0B3-E5CB2A014F74}" destId="{8446243B-D04F-40DA-AE81-0ED5A34E12E4}" srcOrd="0" destOrd="0" presId="urn:microsoft.com/office/officeart/2005/8/layout/vList4#1"/>
    <dgm:cxn modelId="{6E063777-C246-4FE4-94B4-E7F0BDB73A63}" type="presParOf" srcId="{295320CE-49B8-46BB-B0B3-E5CB2A014F74}" destId="{1F60A50F-B222-4E8F-86EC-B19E7B9F5744}" srcOrd="1" destOrd="0" presId="urn:microsoft.com/office/officeart/2005/8/layout/vList4#1"/>
    <dgm:cxn modelId="{357063F7-1E9C-4560-B3CD-D5E5205F9D21}" type="presParOf" srcId="{295320CE-49B8-46BB-B0B3-E5CB2A014F74}" destId="{B8D2ADCD-B72B-4D04-AAA4-643A5C067ACF}" srcOrd="2" destOrd="0" presId="urn:microsoft.com/office/officeart/2005/8/layout/vList4#1"/>
    <dgm:cxn modelId="{A527C5EE-4DE3-465E-920B-32DA97784D72}" type="presParOf" srcId="{BB90BCAE-ED68-49B1-B99F-9D2AF8545536}" destId="{16C8BC9F-7596-41D1-A403-CA6B72043FB1}" srcOrd="1" destOrd="0" presId="urn:microsoft.com/office/officeart/2005/8/layout/vList4#1"/>
    <dgm:cxn modelId="{C9A8C6E1-204D-43B9-A756-B4BB2AF168AF}" type="presParOf" srcId="{BB90BCAE-ED68-49B1-B99F-9D2AF8545536}" destId="{F2E45527-2588-4CDD-869A-54EB9F569904}" srcOrd="2" destOrd="0" presId="urn:microsoft.com/office/officeart/2005/8/layout/vList4#1"/>
    <dgm:cxn modelId="{7550EBCA-A88A-43A9-B19C-DB11BB9C7B04}" type="presParOf" srcId="{F2E45527-2588-4CDD-869A-54EB9F569904}" destId="{B5439F7B-14BE-43FC-A234-5BA4797545C7}" srcOrd="0" destOrd="0" presId="urn:microsoft.com/office/officeart/2005/8/layout/vList4#1"/>
    <dgm:cxn modelId="{2A9397A3-58DC-4934-A32D-990A331EF465}" type="presParOf" srcId="{F2E45527-2588-4CDD-869A-54EB9F569904}" destId="{3F5F153B-CB7B-47E1-AC5E-0C908BAC4DF4}" srcOrd="1" destOrd="0" presId="urn:microsoft.com/office/officeart/2005/8/layout/vList4#1"/>
    <dgm:cxn modelId="{9A0B3470-6F95-4575-855C-587F4099C8E8}" type="presParOf" srcId="{F2E45527-2588-4CDD-869A-54EB9F569904}" destId="{EDA918D5-6C73-4BA7-9CFC-FEA2C87513A0}" srcOrd="2" destOrd="0" presId="urn:microsoft.com/office/officeart/2005/8/layout/vList4#1"/>
    <dgm:cxn modelId="{7A566286-5442-4EC2-B28A-FE6394343FF4}" type="presParOf" srcId="{BB90BCAE-ED68-49B1-B99F-9D2AF8545536}" destId="{BA01A5FE-09D1-487D-B73F-993F92B9FD67}" srcOrd="3" destOrd="0" presId="urn:microsoft.com/office/officeart/2005/8/layout/vList4#1"/>
    <dgm:cxn modelId="{4CD7B64B-B73F-4D2C-9FF4-120DA3C6A53B}" type="presParOf" srcId="{BB90BCAE-ED68-49B1-B99F-9D2AF8545536}" destId="{3BAC64AE-A40F-44D5-B5D9-CA484930D6DF}" srcOrd="4" destOrd="0" presId="urn:microsoft.com/office/officeart/2005/8/layout/vList4#1"/>
    <dgm:cxn modelId="{713561DD-0ED5-4143-86B1-8EF3B0EE7E64}" type="presParOf" srcId="{3BAC64AE-A40F-44D5-B5D9-CA484930D6DF}" destId="{6743DF70-4701-42F1-9262-5D58EFAB6D3E}" srcOrd="0" destOrd="0" presId="urn:microsoft.com/office/officeart/2005/8/layout/vList4#1"/>
    <dgm:cxn modelId="{DFB5B7D0-ACF2-4877-A149-C7D884A2DA3E}" type="presParOf" srcId="{3BAC64AE-A40F-44D5-B5D9-CA484930D6DF}" destId="{AAA65834-FAFF-4592-A6D3-937D1F3DB8E6}" srcOrd="1" destOrd="0" presId="urn:microsoft.com/office/officeart/2005/8/layout/vList4#1"/>
    <dgm:cxn modelId="{BB40542A-9E2F-49C9-BEB1-60C559579A13}" type="presParOf" srcId="{3BAC64AE-A40F-44D5-B5D9-CA484930D6DF}" destId="{4698D20E-D010-42FD-ADEF-DBB8B5068A81}" srcOrd="2" destOrd="0" presId="urn:microsoft.com/office/officeart/2005/8/layout/vList4#1"/>
    <dgm:cxn modelId="{F0A0DF76-0F3B-4F91-94D6-A526CB22F811}" type="presParOf" srcId="{BB90BCAE-ED68-49B1-B99F-9D2AF8545536}" destId="{C084AED9-D8B5-498C-8981-CDE913B823FF}" srcOrd="5" destOrd="0" presId="urn:microsoft.com/office/officeart/2005/8/layout/vList4#1"/>
    <dgm:cxn modelId="{934B2EFB-4127-4B5D-B434-23798F81ACB8}" type="presParOf" srcId="{BB90BCAE-ED68-49B1-B99F-9D2AF8545536}" destId="{63678B51-FE7A-4837-AAFD-2DC21B6E8143}" srcOrd="6" destOrd="0" presId="urn:microsoft.com/office/officeart/2005/8/layout/vList4#1"/>
    <dgm:cxn modelId="{1B41475D-1BF3-41C2-9D22-7FFF5383514F}" type="presParOf" srcId="{63678B51-FE7A-4837-AAFD-2DC21B6E8143}" destId="{0A2EB896-7792-45CD-9290-FDF63C5ECEA5}" srcOrd="0" destOrd="0" presId="urn:microsoft.com/office/officeart/2005/8/layout/vList4#1"/>
    <dgm:cxn modelId="{DAE7CF07-C0CA-403E-B34B-0D6C4CB86F5C}" type="presParOf" srcId="{63678B51-FE7A-4837-AAFD-2DC21B6E8143}" destId="{84E0D8ED-5EFC-424C-A2DB-60F2939EE201}" srcOrd="1" destOrd="0" presId="urn:microsoft.com/office/officeart/2005/8/layout/vList4#1"/>
    <dgm:cxn modelId="{3CDE1387-4FB7-40A1-B925-610B03F9839D}" type="presParOf" srcId="{63678B51-FE7A-4837-AAFD-2DC21B6E8143}" destId="{BACE359E-0A48-488E-A29E-560B2F8B7D0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C52F9D-69FF-43C0-A07C-10632DBFB6FE}" type="doc">
      <dgm:prSet loTypeId="urn:microsoft.com/office/officeart/2009/3/layout/StepUpProcess#1" loCatId="process" qsTypeId="urn:microsoft.com/office/officeart/2005/8/quickstyle/simple1#3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de-AT"/>
        </a:p>
      </dgm:t>
    </dgm:pt>
    <dgm:pt modelId="{22EAB00E-4213-43FD-9CED-FF8E17D132A9}">
      <dgm:prSet phldrT="[Text]"/>
      <dgm:spPr bwMode="auto"/>
      <dgm:t>
        <a:bodyPr/>
        <a:lstStyle/>
        <a:p>
          <a:pPr>
            <a:defRPr/>
          </a:pPr>
          <a:r>
            <a:rPr lang="de-AT" b="1"/>
            <a:t>Exploration</a:t>
          </a:r>
          <a:endParaRPr/>
        </a:p>
        <a:p>
          <a:pPr>
            <a:defRPr/>
          </a:pPr>
          <a:r>
            <a:rPr lang="de-AT"/>
            <a:t>What?</a:t>
          </a:r>
          <a:endParaRPr/>
        </a:p>
      </dgm:t>
    </dgm:pt>
    <dgm:pt modelId="{1285CCC8-6CFB-40B1-B759-783F662673B0}" type="parTrans" cxnId="{6B9CD80B-9581-47BF-8337-21455A0C75DA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CEE1BB07-04B4-47BF-BB89-3627F39214B9}" type="sibTrans" cxnId="{6B9CD80B-9581-47BF-8337-21455A0C75DA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E13CAFC5-77C6-4C2F-9A8B-0582172A61AB}">
      <dgm:prSet phldrT="[Text]"/>
      <dgm:spPr bwMode="auto"/>
      <dgm:t>
        <a:bodyPr/>
        <a:lstStyle/>
        <a:p>
          <a:pPr>
            <a:defRPr/>
          </a:pPr>
          <a:r>
            <a:rPr lang="de-AT" b="1"/>
            <a:t>Pilot Programs</a:t>
          </a:r>
        </a:p>
        <a:p>
          <a:pPr>
            <a:defRPr/>
          </a:pPr>
          <a:r>
            <a:rPr lang="de-AT" i="1"/>
            <a:t>Testing and Learning</a:t>
          </a:r>
          <a:endParaRPr/>
        </a:p>
      </dgm:t>
    </dgm:pt>
    <dgm:pt modelId="{53C652F0-5C2F-448D-AF11-D75D546795DC}" type="parTrans" cxnId="{BC120A54-A657-4213-BCA3-449300DDE904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307996B2-0D25-4564-93EF-08B2ED424349}" type="sibTrans" cxnId="{BC120A54-A657-4213-BCA3-449300DDE904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720A8EF7-5A6F-4A69-9DB7-B6F0C0B3BB30}">
      <dgm:prSet phldrT="[Text]"/>
      <dgm:spPr bwMode="auto"/>
      <dgm:t>
        <a:bodyPr/>
        <a:lstStyle/>
        <a:p>
          <a:pPr>
            <a:defRPr/>
          </a:pPr>
          <a:r>
            <a:rPr lang="de-AT" b="1"/>
            <a:t>Scaling</a:t>
          </a:r>
        </a:p>
        <a:p>
          <a:pPr>
            <a:defRPr/>
          </a:pPr>
          <a:r>
            <a:rPr lang="de-AT" i="1"/>
            <a:t>Thoughtful integration</a:t>
          </a:r>
        </a:p>
      </dgm:t>
    </dgm:pt>
    <dgm:pt modelId="{84C60ED5-4CC8-4467-9E29-842E0C12E792}" type="parTrans" cxnId="{9BFDAFE8-8E5E-4A3F-BA03-E7600CE5DEFF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AC3EE739-7728-4A61-9557-46505CFBD89E}" type="sibTrans" cxnId="{9BFDAFE8-8E5E-4A3F-BA03-E7600CE5DEFF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E2F49889-CC86-464A-B960-CCFCA04458C2}">
      <dgm:prSet phldrT="[Text]"/>
      <dgm:spPr bwMode="auto"/>
      <dgm:t>
        <a:bodyPr/>
        <a:lstStyle/>
        <a:p>
          <a:pPr>
            <a:defRPr/>
          </a:pPr>
          <a:r>
            <a:rPr lang="de-AT" b="1"/>
            <a:t>Full integration</a:t>
          </a:r>
        </a:p>
      </dgm:t>
    </dgm:pt>
    <dgm:pt modelId="{DCF8CDFC-AA56-40EF-A25F-BB23A3E1998C}" type="parTrans" cxnId="{6668820F-6708-45D4-874E-81954E1D6CF5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7A1D3FAD-F873-4F8C-B028-77AA9B3A8B1A}" type="sibTrans" cxnId="{6668820F-6708-45D4-874E-81954E1D6CF5}">
      <dgm:prSet/>
      <dgm:spPr bwMode="auto"/>
      <dgm:t>
        <a:bodyPr/>
        <a:lstStyle/>
        <a:p>
          <a:pPr>
            <a:defRPr/>
          </a:pPr>
          <a:endParaRPr lang="de-AT"/>
        </a:p>
      </dgm:t>
    </dgm:pt>
    <dgm:pt modelId="{910B5273-0171-4002-9E24-4DF1F109B933}" type="pres">
      <dgm:prSet presAssocID="{65C52F9D-69FF-43C0-A07C-10632DBFB6FE}" presName="rootnode" presStyleCnt="0">
        <dgm:presLayoutVars>
          <dgm:chMax val="0"/>
          <dgm:chPref val="0"/>
          <dgm:dir/>
          <dgm:animLvl val="lvl"/>
        </dgm:presLayoutVars>
      </dgm:prSet>
      <dgm:spPr bwMode="auto"/>
    </dgm:pt>
    <dgm:pt modelId="{D9BF775A-BD50-4C00-BB6B-6ED6D7EF1B46}" type="pres">
      <dgm:prSet presAssocID="{22EAB00E-4213-43FD-9CED-FF8E17D132A9}" presName="composite" presStyleCnt="0"/>
      <dgm:spPr bwMode="auto"/>
    </dgm:pt>
    <dgm:pt modelId="{700751A3-CDCC-439F-8688-96FFA0B0B393}" type="pres">
      <dgm:prSet presAssocID="{22EAB00E-4213-43FD-9CED-FF8E17D132A9}" presName="LShape" presStyleLbl="alignNode1" presStyleIdx="0" presStyleCnt="7"/>
      <dgm:spPr bwMode="auto"/>
    </dgm:pt>
    <dgm:pt modelId="{B6D07007-755D-40D7-8A91-55E1B34F2CE0}" type="pres">
      <dgm:prSet presAssocID="{22EAB00E-4213-43FD-9CED-FF8E17D132A9}" presName="ParentText" presStyleLbl="revTx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453F5AC5-26E9-4DF7-AE2B-BDD9545DE042}" type="pres">
      <dgm:prSet presAssocID="{22EAB00E-4213-43FD-9CED-FF8E17D132A9}" presName="Triangle" presStyleLbl="alignNode1" presStyleIdx="1" presStyleCnt="7"/>
      <dgm:spPr bwMode="auto"/>
    </dgm:pt>
    <dgm:pt modelId="{EE60C43F-5DCF-4612-A00C-2684BF71AF96}" type="pres">
      <dgm:prSet presAssocID="{CEE1BB07-04B4-47BF-BB89-3627F39214B9}" presName="sibTrans" presStyleCnt="0"/>
      <dgm:spPr bwMode="auto"/>
    </dgm:pt>
    <dgm:pt modelId="{3013DDF1-26ED-42B2-8852-B072174378F5}" type="pres">
      <dgm:prSet presAssocID="{CEE1BB07-04B4-47BF-BB89-3627F39214B9}" presName="space" presStyleCnt="0"/>
      <dgm:spPr bwMode="auto"/>
    </dgm:pt>
    <dgm:pt modelId="{5277F5D3-B346-470F-8C91-83634BE45C90}" type="pres">
      <dgm:prSet presAssocID="{E13CAFC5-77C6-4C2F-9A8B-0582172A61AB}" presName="composite" presStyleCnt="0"/>
      <dgm:spPr bwMode="auto"/>
    </dgm:pt>
    <dgm:pt modelId="{8B2F44E2-CFA2-4D0C-8665-DC124819DC2E}" type="pres">
      <dgm:prSet presAssocID="{E13CAFC5-77C6-4C2F-9A8B-0582172A61AB}" presName="LShape" presStyleLbl="alignNode1" presStyleIdx="2" presStyleCnt="7"/>
      <dgm:spPr bwMode="auto"/>
    </dgm:pt>
    <dgm:pt modelId="{ABB6677A-AB4B-4C7A-AD8A-9E690A043A06}" type="pres">
      <dgm:prSet presAssocID="{E13CAFC5-77C6-4C2F-9A8B-0582172A61AB}" presName="ParentText" presStyleLbl="revTx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393EE06A-BF61-414F-8875-F7AFB4A1EFF3}" type="pres">
      <dgm:prSet presAssocID="{E13CAFC5-77C6-4C2F-9A8B-0582172A61AB}" presName="Triangle" presStyleLbl="alignNode1" presStyleIdx="3" presStyleCnt="7"/>
      <dgm:spPr bwMode="auto"/>
    </dgm:pt>
    <dgm:pt modelId="{29A22411-04AB-421F-8C0B-3C4BDF54D548}" type="pres">
      <dgm:prSet presAssocID="{307996B2-0D25-4564-93EF-08B2ED424349}" presName="sibTrans" presStyleCnt="0"/>
      <dgm:spPr bwMode="auto"/>
    </dgm:pt>
    <dgm:pt modelId="{1619BF29-6D99-4BDA-BE1A-17C2C7715378}" type="pres">
      <dgm:prSet presAssocID="{307996B2-0D25-4564-93EF-08B2ED424349}" presName="space" presStyleCnt="0"/>
      <dgm:spPr bwMode="auto"/>
    </dgm:pt>
    <dgm:pt modelId="{46547A0E-E971-418E-A8C4-923F6FD415C2}" type="pres">
      <dgm:prSet presAssocID="{720A8EF7-5A6F-4A69-9DB7-B6F0C0B3BB30}" presName="composite" presStyleCnt="0"/>
      <dgm:spPr bwMode="auto"/>
    </dgm:pt>
    <dgm:pt modelId="{91488AC0-F706-4C77-9E0B-81F2DFA88EB1}" type="pres">
      <dgm:prSet presAssocID="{720A8EF7-5A6F-4A69-9DB7-B6F0C0B3BB30}" presName="LShape" presStyleLbl="alignNode1" presStyleIdx="4" presStyleCnt="7"/>
      <dgm:spPr bwMode="auto"/>
    </dgm:pt>
    <dgm:pt modelId="{6D5FCC8F-EC54-456A-B15E-2DD7ABD3E493}" type="pres">
      <dgm:prSet presAssocID="{720A8EF7-5A6F-4A69-9DB7-B6F0C0B3BB30}" presName="ParentText" presStyleLbl="revTx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343EC73B-A62A-4DC4-8CB5-EF805FB9D7A8}" type="pres">
      <dgm:prSet presAssocID="{720A8EF7-5A6F-4A69-9DB7-B6F0C0B3BB30}" presName="Triangle" presStyleLbl="alignNode1" presStyleIdx="5" presStyleCnt="7"/>
      <dgm:spPr bwMode="auto"/>
    </dgm:pt>
    <dgm:pt modelId="{F01B044D-AEE5-487E-8924-99A74C1550BD}" type="pres">
      <dgm:prSet presAssocID="{AC3EE739-7728-4A61-9557-46505CFBD89E}" presName="sibTrans" presStyleCnt="0"/>
      <dgm:spPr bwMode="auto"/>
    </dgm:pt>
    <dgm:pt modelId="{F1587F70-5BCF-4345-9FBF-25888BE7D851}" type="pres">
      <dgm:prSet presAssocID="{AC3EE739-7728-4A61-9557-46505CFBD89E}" presName="space" presStyleCnt="0"/>
      <dgm:spPr bwMode="auto"/>
    </dgm:pt>
    <dgm:pt modelId="{3EED0AD0-B4BB-4CC5-A82B-9BD2A1B313BC}" type="pres">
      <dgm:prSet presAssocID="{E2F49889-CC86-464A-B960-CCFCA04458C2}" presName="composite" presStyleCnt="0"/>
      <dgm:spPr bwMode="auto"/>
    </dgm:pt>
    <dgm:pt modelId="{9102AB9C-7A75-4711-BB9A-D1D037836C63}" type="pres">
      <dgm:prSet presAssocID="{E2F49889-CC86-464A-B960-CCFCA04458C2}" presName="LShape" presStyleLbl="alignNode1" presStyleIdx="6" presStyleCnt="7"/>
      <dgm:spPr bwMode="auto"/>
    </dgm:pt>
    <dgm:pt modelId="{B3951FBE-EF03-4F15-B05B-9AD15E7FDA95}" type="pres">
      <dgm:prSet presAssocID="{E2F49889-CC86-464A-B960-CCFCA04458C2}" presName="ParentText" presStyleLbl="revTx" presStyleIdx="3" presStyleCnt="4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6B9CD80B-9581-47BF-8337-21455A0C75DA}" srcId="{65C52F9D-69FF-43C0-A07C-10632DBFB6FE}" destId="{22EAB00E-4213-43FD-9CED-FF8E17D132A9}" srcOrd="0" destOrd="0" parTransId="{1285CCC8-6CFB-40B1-B759-783F662673B0}" sibTransId="{CEE1BB07-04B4-47BF-BB89-3627F39214B9}"/>
    <dgm:cxn modelId="{6668820F-6708-45D4-874E-81954E1D6CF5}" srcId="{65C52F9D-69FF-43C0-A07C-10632DBFB6FE}" destId="{E2F49889-CC86-464A-B960-CCFCA04458C2}" srcOrd="3" destOrd="0" parTransId="{DCF8CDFC-AA56-40EF-A25F-BB23A3E1998C}" sibTransId="{7A1D3FAD-F873-4F8C-B028-77AA9B3A8B1A}"/>
    <dgm:cxn modelId="{29392470-B9D9-4226-A60B-4275DA90ADC9}" type="presOf" srcId="{720A8EF7-5A6F-4A69-9DB7-B6F0C0B3BB30}" destId="{6D5FCC8F-EC54-456A-B15E-2DD7ABD3E493}" srcOrd="0" destOrd="0" presId="urn:microsoft.com/office/officeart/2009/3/layout/StepUpProcess#1"/>
    <dgm:cxn modelId="{BC120A54-A657-4213-BCA3-449300DDE904}" srcId="{65C52F9D-69FF-43C0-A07C-10632DBFB6FE}" destId="{E13CAFC5-77C6-4C2F-9A8B-0582172A61AB}" srcOrd="1" destOrd="0" parTransId="{53C652F0-5C2F-448D-AF11-D75D546795DC}" sibTransId="{307996B2-0D25-4564-93EF-08B2ED424349}"/>
    <dgm:cxn modelId="{B32F0DA4-A052-4CEC-8616-B5BB1A0B37AA}" type="presOf" srcId="{22EAB00E-4213-43FD-9CED-FF8E17D132A9}" destId="{B6D07007-755D-40D7-8A91-55E1B34F2CE0}" srcOrd="0" destOrd="0" presId="urn:microsoft.com/office/officeart/2009/3/layout/StepUpProcess#1"/>
    <dgm:cxn modelId="{DC738AA4-C70C-4B47-B2C2-6540A27BE270}" type="presOf" srcId="{E2F49889-CC86-464A-B960-CCFCA04458C2}" destId="{B3951FBE-EF03-4F15-B05B-9AD15E7FDA95}" srcOrd="0" destOrd="0" presId="urn:microsoft.com/office/officeart/2009/3/layout/StepUpProcess#1"/>
    <dgm:cxn modelId="{93F586BE-4744-4CD5-A2E8-4C8F0E91205F}" type="presOf" srcId="{E13CAFC5-77C6-4C2F-9A8B-0582172A61AB}" destId="{ABB6677A-AB4B-4C7A-AD8A-9E690A043A06}" srcOrd="0" destOrd="0" presId="urn:microsoft.com/office/officeart/2009/3/layout/StepUpProcess#1"/>
    <dgm:cxn modelId="{2144E1CA-29CB-4A88-850B-1F757732E915}" type="presOf" srcId="{65C52F9D-69FF-43C0-A07C-10632DBFB6FE}" destId="{910B5273-0171-4002-9E24-4DF1F109B933}" srcOrd="0" destOrd="0" presId="urn:microsoft.com/office/officeart/2009/3/layout/StepUpProcess#1"/>
    <dgm:cxn modelId="{9BFDAFE8-8E5E-4A3F-BA03-E7600CE5DEFF}" srcId="{65C52F9D-69FF-43C0-A07C-10632DBFB6FE}" destId="{720A8EF7-5A6F-4A69-9DB7-B6F0C0B3BB30}" srcOrd="2" destOrd="0" parTransId="{84C60ED5-4CC8-4467-9E29-842E0C12E792}" sibTransId="{AC3EE739-7728-4A61-9557-46505CFBD89E}"/>
    <dgm:cxn modelId="{ADFC72CD-FB07-4B89-A4A1-CE5D372BF8B4}" type="presParOf" srcId="{910B5273-0171-4002-9E24-4DF1F109B933}" destId="{D9BF775A-BD50-4C00-BB6B-6ED6D7EF1B46}" srcOrd="0" destOrd="0" presId="urn:microsoft.com/office/officeart/2009/3/layout/StepUpProcess#1"/>
    <dgm:cxn modelId="{363528F0-5768-49EC-93D1-EFABBE58679A}" type="presParOf" srcId="{D9BF775A-BD50-4C00-BB6B-6ED6D7EF1B46}" destId="{700751A3-CDCC-439F-8688-96FFA0B0B393}" srcOrd="0" destOrd="0" presId="urn:microsoft.com/office/officeart/2009/3/layout/StepUpProcess#1"/>
    <dgm:cxn modelId="{DA518BA9-149E-45F0-97B2-11B6C07ABEE0}" type="presParOf" srcId="{D9BF775A-BD50-4C00-BB6B-6ED6D7EF1B46}" destId="{B6D07007-755D-40D7-8A91-55E1B34F2CE0}" srcOrd="1" destOrd="0" presId="urn:microsoft.com/office/officeart/2009/3/layout/StepUpProcess#1"/>
    <dgm:cxn modelId="{D019DB1B-A3C7-4BC9-9DAF-443DB508BEDD}" type="presParOf" srcId="{D9BF775A-BD50-4C00-BB6B-6ED6D7EF1B46}" destId="{453F5AC5-26E9-4DF7-AE2B-BDD9545DE042}" srcOrd="2" destOrd="0" presId="urn:microsoft.com/office/officeart/2009/3/layout/StepUpProcess#1"/>
    <dgm:cxn modelId="{3AA3F517-62C8-490E-B35C-04EA669D5F7B}" type="presParOf" srcId="{910B5273-0171-4002-9E24-4DF1F109B933}" destId="{EE60C43F-5DCF-4612-A00C-2684BF71AF96}" srcOrd="1" destOrd="0" presId="urn:microsoft.com/office/officeart/2009/3/layout/StepUpProcess#1"/>
    <dgm:cxn modelId="{A78C4AA2-6F02-4822-AB7A-B9266BE6CD59}" type="presParOf" srcId="{EE60C43F-5DCF-4612-A00C-2684BF71AF96}" destId="{3013DDF1-26ED-42B2-8852-B072174378F5}" srcOrd="0" destOrd="0" presId="urn:microsoft.com/office/officeart/2009/3/layout/StepUpProcess#1"/>
    <dgm:cxn modelId="{1BF27C01-639F-47F3-B233-1E32E72E2171}" type="presParOf" srcId="{910B5273-0171-4002-9E24-4DF1F109B933}" destId="{5277F5D3-B346-470F-8C91-83634BE45C90}" srcOrd="2" destOrd="0" presId="urn:microsoft.com/office/officeart/2009/3/layout/StepUpProcess#1"/>
    <dgm:cxn modelId="{D7297F84-FBCF-4983-B464-C40EA1B73938}" type="presParOf" srcId="{5277F5D3-B346-470F-8C91-83634BE45C90}" destId="{8B2F44E2-CFA2-4D0C-8665-DC124819DC2E}" srcOrd="0" destOrd="0" presId="urn:microsoft.com/office/officeart/2009/3/layout/StepUpProcess#1"/>
    <dgm:cxn modelId="{FFAE902D-393B-4AE8-9D4E-14346E6CD61C}" type="presParOf" srcId="{5277F5D3-B346-470F-8C91-83634BE45C90}" destId="{ABB6677A-AB4B-4C7A-AD8A-9E690A043A06}" srcOrd="1" destOrd="0" presId="urn:microsoft.com/office/officeart/2009/3/layout/StepUpProcess#1"/>
    <dgm:cxn modelId="{91ACCF0F-FB34-4F86-8155-7FE842189AE4}" type="presParOf" srcId="{5277F5D3-B346-470F-8C91-83634BE45C90}" destId="{393EE06A-BF61-414F-8875-F7AFB4A1EFF3}" srcOrd="2" destOrd="0" presId="urn:microsoft.com/office/officeart/2009/3/layout/StepUpProcess#1"/>
    <dgm:cxn modelId="{597009EC-1A69-406B-B1CF-2E181187FA02}" type="presParOf" srcId="{910B5273-0171-4002-9E24-4DF1F109B933}" destId="{29A22411-04AB-421F-8C0B-3C4BDF54D548}" srcOrd="3" destOrd="0" presId="urn:microsoft.com/office/officeart/2009/3/layout/StepUpProcess#1"/>
    <dgm:cxn modelId="{DECEA4D3-038C-4156-8027-29DF761B23BE}" type="presParOf" srcId="{29A22411-04AB-421F-8C0B-3C4BDF54D548}" destId="{1619BF29-6D99-4BDA-BE1A-17C2C7715378}" srcOrd="0" destOrd="0" presId="urn:microsoft.com/office/officeart/2009/3/layout/StepUpProcess#1"/>
    <dgm:cxn modelId="{5A517D61-48DF-417C-A34F-8E6B37F047F2}" type="presParOf" srcId="{910B5273-0171-4002-9E24-4DF1F109B933}" destId="{46547A0E-E971-418E-A8C4-923F6FD415C2}" srcOrd="4" destOrd="0" presId="urn:microsoft.com/office/officeart/2009/3/layout/StepUpProcess#1"/>
    <dgm:cxn modelId="{E0AB3E61-164B-47A5-8E22-FC8AAD774599}" type="presParOf" srcId="{46547A0E-E971-418E-A8C4-923F6FD415C2}" destId="{91488AC0-F706-4C77-9E0B-81F2DFA88EB1}" srcOrd="0" destOrd="0" presId="urn:microsoft.com/office/officeart/2009/3/layout/StepUpProcess#1"/>
    <dgm:cxn modelId="{81945AA1-1B8F-4575-81D2-A5CD580D4332}" type="presParOf" srcId="{46547A0E-E971-418E-A8C4-923F6FD415C2}" destId="{6D5FCC8F-EC54-456A-B15E-2DD7ABD3E493}" srcOrd="1" destOrd="0" presId="urn:microsoft.com/office/officeart/2009/3/layout/StepUpProcess#1"/>
    <dgm:cxn modelId="{7F675E18-5520-44B9-B8EE-159CAD036470}" type="presParOf" srcId="{46547A0E-E971-418E-A8C4-923F6FD415C2}" destId="{343EC73B-A62A-4DC4-8CB5-EF805FB9D7A8}" srcOrd="2" destOrd="0" presId="urn:microsoft.com/office/officeart/2009/3/layout/StepUpProcess#1"/>
    <dgm:cxn modelId="{0D9B7B0A-EEC9-46A9-BC7D-869F57269AA8}" type="presParOf" srcId="{910B5273-0171-4002-9E24-4DF1F109B933}" destId="{F01B044D-AEE5-487E-8924-99A74C1550BD}" srcOrd="5" destOrd="0" presId="urn:microsoft.com/office/officeart/2009/3/layout/StepUpProcess#1"/>
    <dgm:cxn modelId="{8C521399-D2EE-4B26-8FC0-9E6EB1ACFFA5}" type="presParOf" srcId="{F01B044D-AEE5-487E-8924-99A74C1550BD}" destId="{F1587F70-5BCF-4345-9FBF-25888BE7D851}" srcOrd="0" destOrd="0" presId="urn:microsoft.com/office/officeart/2009/3/layout/StepUpProcess#1"/>
    <dgm:cxn modelId="{698A248B-86C5-46DF-AAFE-FD106B205309}" type="presParOf" srcId="{910B5273-0171-4002-9E24-4DF1F109B933}" destId="{3EED0AD0-B4BB-4CC5-A82B-9BD2A1B313BC}" srcOrd="6" destOrd="0" presId="urn:microsoft.com/office/officeart/2009/3/layout/StepUpProcess#1"/>
    <dgm:cxn modelId="{F514269F-68F4-4899-A9F8-11DE43774636}" type="presParOf" srcId="{3EED0AD0-B4BB-4CC5-A82B-9BD2A1B313BC}" destId="{9102AB9C-7A75-4711-BB9A-D1D037836C63}" srcOrd="0" destOrd="0" presId="urn:microsoft.com/office/officeart/2009/3/layout/StepUpProcess#1"/>
    <dgm:cxn modelId="{88DD17F3-12FA-494A-B872-E9A0C7A2ECF2}" type="presParOf" srcId="{3EED0AD0-B4BB-4CC5-A82B-9BD2A1B313BC}" destId="{B3951FBE-EF03-4F15-B05B-9AD15E7FDA95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63D40-4CCA-4478-A203-84FAE2DCF8CA}">
      <dsp:nvSpPr>
        <dsp:cNvPr id="0" name=""/>
        <dsp:cNvSpPr/>
      </dsp:nvSpPr>
      <dsp:spPr bwMode="auto">
        <a:xfrm>
          <a:off x="0" y="0"/>
          <a:ext cx="9261064" cy="102128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GB" sz="2600" b="1" i="0" kern="1200"/>
            <a:t>Part 1: </a:t>
          </a:r>
          <a:r>
            <a:rPr lang="en-GB" sz="2600" b="0" i="0" kern="1200"/>
            <a:t>The Innovation Readiness Gap &amp; Organizational Fitness</a:t>
          </a:r>
          <a:endParaRPr lang="en-US" sz="2600" kern="1200"/>
        </a:p>
      </dsp:txBody>
      <dsp:txXfrm>
        <a:off x="29912" y="29912"/>
        <a:ext cx="8159021" cy="961459"/>
      </dsp:txXfrm>
    </dsp:sp>
    <dsp:sp modelId="{0E614189-9406-4230-9669-1C68D2F3F438}">
      <dsp:nvSpPr>
        <dsp:cNvPr id="0" name=""/>
        <dsp:cNvSpPr/>
      </dsp:nvSpPr>
      <dsp:spPr bwMode="auto">
        <a:xfrm>
          <a:off x="817152" y="1191496"/>
          <a:ext cx="9261064" cy="1021283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GB" sz="2600" b="1" i="0" kern="1200"/>
            <a:t>Part 2: </a:t>
          </a:r>
          <a:r>
            <a:rPr lang="en-GB" sz="2600" b="0" i="0" kern="1200"/>
            <a:t>Transformation to an Innovative Military Organization</a:t>
          </a:r>
          <a:endParaRPr lang="en-US" sz="2600" kern="1200"/>
        </a:p>
      </dsp:txBody>
      <dsp:txXfrm>
        <a:off x="847064" y="1221408"/>
        <a:ext cx="7720253" cy="961459"/>
      </dsp:txXfrm>
    </dsp:sp>
    <dsp:sp modelId="{C957412A-2FE2-499D-B883-5AE7E6C613BC}">
      <dsp:nvSpPr>
        <dsp:cNvPr id="0" name=""/>
        <dsp:cNvSpPr/>
      </dsp:nvSpPr>
      <dsp:spPr bwMode="auto">
        <a:xfrm>
          <a:off x="1634305" y="2382993"/>
          <a:ext cx="9261064" cy="1021283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GB" sz="2600" b="1" i="0" kern="1200"/>
            <a:t>Part 3: </a:t>
          </a:r>
          <a:r>
            <a:rPr lang="en-GB" sz="2600" b="0" i="0" kern="1200"/>
            <a:t>Technology as a Catalyst</a:t>
          </a:r>
          <a:endParaRPr lang="en-US" sz="2600" kern="1200"/>
        </a:p>
      </dsp:txBody>
      <dsp:txXfrm>
        <a:off x="1664217" y="2412905"/>
        <a:ext cx="7720253" cy="961459"/>
      </dsp:txXfrm>
    </dsp:sp>
    <dsp:sp modelId="{814B6FE3-FA88-4B96-B65D-9C06EB1B3A00}">
      <dsp:nvSpPr>
        <dsp:cNvPr id="0" name=""/>
        <dsp:cNvSpPr/>
      </dsp:nvSpPr>
      <dsp:spPr bwMode="auto">
        <a:xfrm>
          <a:off x="8597230" y="774473"/>
          <a:ext cx="663834" cy="6638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en-US" sz="3000" kern="1200"/>
        </a:p>
      </dsp:txBody>
      <dsp:txXfrm>
        <a:off x="8746593" y="774473"/>
        <a:ext cx="365108" cy="499535"/>
      </dsp:txXfrm>
    </dsp:sp>
    <dsp:sp modelId="{19185C66-CF19-4EC6-BE79-1F7FDF2F2911}">
      <dsp:nvSpPr>
        <dsp:cNvPr id="0" name=""/>
        <dsp:cNvSpPr/>
      </dsp:nvSpPr>
      <dsp:spPr bwMode="auto">
        <a:xfrm>
          <a:off x="9414383" y="1959161"/>
          <a:ext cx="663834" cy="6638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29769"/>
            <a:satOff val="-4713"/>
            <a:lumOff val="-10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629769"/>
              <a:satOff val="-4713"/>
              <a:lumOff val="-10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en-US" sz="3000" kern="1200"/>
        </a:p>
      </dsp:txBody>
      <dsp:txXfrm>
        <a:off x="9563746" y="1959161"/>
        <a:ext cx="365108" cy="499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46B1A-BEAB-3046-83BC-304929A68322}">
      <dsp:nvSpPr>
        <dsp:cNvPr id="0" name=""/>
        <dsp:cNvSpPr/>
      </dsp:nvSpPr>
      <dsp:spPr bwMode="auto">
        <a:xfrm>
          <a:off x="0" y="390327"/>
          <a:ext cx="10068393" cy="869400"/>
        </a:xfrm>
        <a:prstGeom prst="rect">
          <a:avLst/>
        </a:prstGeom>
        <a:solidFill>
          <a:schemeClr val="tx1">
            <a:lumMod val="85000"/>
            <a:alpha val="9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419" tIns="479044" rIns="78141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None/>
            <a:defRPr/>
          </a:pPr>
          <a:r>
            <a:rPr lang="de-AT" sz="1800" kern="1200"/>
            <a:t>Can we respond effectively to ermerging threats?</a:t>
          </a:r>
          <a:endParaRPr lang="de-DE" sz="1800" kern="1200"/>
        </a:p>
      </dsp:txBody>
      <dsp:txXfrm>
        <a:off x="0" y="390327"/>
        <a:ext cx="10068393" cy="869400"/>
      </dsp:txXfrm>
    </dsp:sp>
    <dsp:sp modelId="{AF7F3B10-8B79-F34B-889D-87CE9299FE57}">
      <dsp:nvSpPr>
        <dsp:cNvPr id="0" name=""/>
        <dsp:cNvSpPr/>
      </dsp:nvSpPr>
      <dsp:spPr bwMode="auto">
        <a:xfrm>
          <a:off x="503419" y="50847"/>
          <a:ext cx="7047875" cy="678960"/>
        </a:xfrm>
        <a:prstGeom prst="roundRect">
          <a:avLst/>
        </a:prstGeom>
        <a:solidFill>
          <a:schemeClr val="tx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66393" tIns="0" rIns="266393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/>
            <a:buNone/>
            <a:defRPr/>
          </a:pPr>
          <a:r>
            <a:rPr lang="de-AT" sz="2800" b="1" kern="1200"/>
            <a:t>Reactive</a:t>
          </a:r>
          <a:r>
            <a:rPr lang="de-AT" sz="2800" b="0" kern="1200"/>
            <a:t> Fitness</a:t>
          </a:r>
          <a:endParaRPr lang="de-DE" sz="2800" b="0" kern="1200"/>
        </a:p>
      </dsp:txBody>
      <dsp:txXfrm>
        <a:off x="536563" y="83991"/>
        <a:ext cx="6981587" cy="612672"/>
      </dsp:txXfrm>
    </dsp:sp>
    <dsp:sp modelId="{B1CE4CF1-33DA-404A-AA69-E0C914446D66}">
      <dsp:nvSpPr>
        <dsp:cNvPr id="0" name=""/>
        <dsp:cNvSpPr/>
      </dsp:nvSpPr>
      <dsp:spPr bwMode="auto">
        <a:xfrm>
          <a:off x="0" y="1723408"/>
          <a:ext cx="10068393" cy="869400"/>
        </a:xfrm>
        <a:prstGeom prst="rect">
          <a:avLst/>
        </a:prstGeom>
        <a:solidFill>
          <a:schemeClr val="tx1">
            <a:lumMod val="85000"/>
            <a:alpha val="9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419" tIns="479044" rIns="78141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None/>
            <a:defRPr/>
          </a:pPr>
          <a:r>
            <a:rPr lang="de-AT" sz="1800" kern="1200"/>
            <a:t>Can we adjust to evolving environments?</a:t>
          </a:r>
          <a:endParaRPr lang="de-DE" sz="1800" kern="1200"/>
        </a:p>
      </dsp:txBody>
      <dsp:txXfrm>
        <a:off x="0" y="1723408"/>
        <a:ext cx="10068393" cy="869400"/>
      </dsp:txXfrm>
    </dsp:sp>
    <dsp:sp modelId="{BF2F542D-BF74-474B-8134-724B1A6FD883}">
      <dsp:nvSpPr>
        <dsp:cNvPr id="0" name=""/>
        <dsp:cNvSpPr/>
      </dsp:nvSpPr>
      <dsp:spPr bwMode="auto">
        <a:xfrm>
          <a:off x="503419" y="1383928"/>
          <a:ext cx="7047875" cy="678960"/>
        </a:xfrm>
        <a:prstGeom prst="roundRect">
          <a:avLst/>
        </a:prstGeom>
        <a:solidFill>
          <a:schemeClr val="tx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66393" tIns="0" rIns="266393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/>
            <a:buNone/>
            <a:defRPr/>
          </a:pPr>
          <a:r>
            <a:rPr lang="de-AT" sz="2800" b="1" kern="1200"/>
            <a:t>Adaptive</a:t>
          </a:r>
          <a:r>
            <a:rPr lang="de-AT" sz="2800" b="0" kern="1200"/>
            <a:t> Fitness</a:t>
          </a:r>
          <a:endParaRPr lang="de-DE" sz="2800" b="0" kern="1200"/>
        </a:p>
      </dsp:txBody>
      <dsp:txXfrm>
        <a:off x="536563" y="1417072"/>
        <a:ext cx="6981587" cy="612672"/>
      </dsp:txXfrm>
    </dsp:sp>
    <dsp:sp modelId="{6DC2A266-5E5F-F54E-8027-33F41FED8DA6}">
      <dsp:nvSpPr>
        <dsp:cNvPr id="0" name=""/>
        <dsp:cNvSpPr/>
      </dsp:nvSpPr>
      <dsp:spPr bwMode="auto">
        <a:xfrm>
          <a:off x="0" y="3056488"/>
          <a:ext cx="10068393" cy="869400"/>
        </a:xfrm>
        <a:prstGeom prst="rect">
          <a:avLst/>
        </a:prstGeom>
        <a:solidFill>
          <a:schemeClr val="tx1">
            <a:lumMod val="85000"/>
            <a:alpha val="9000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419" tIns="479044" rIns="78141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/>
            <a:buNone/>
            <a:defRPr/>
          </a:pPr>
          <a:r>
            <a:rPr lang="de-AT" sz="1800" kern="1200"/>
            <a:t>Are we setting the terms for future warfare?</a:t>
          </a:r>
          <a:endParaRPr lang="de-DE" sz="1800" kern="1200"/>
        </a:p>
      </dsp:txBody>
      <dsp:txXfrm>
        <a:off x="0" y="3056488"/>
        <a:ext cx="10068393" cy="869400"/>
      </dsp:txXfrm>
    </dsp:sp>
    <dsp:sp modelId="{6135EF9C-897C-5543-A104-023CE4B72B00}">
      <dsp:nvSpPr>
        <dsp:cNvPr id="0" name=""/>
        <dsp:cNvSpPr/>
      </dsp:nvSpPr>
      <dsp:spPr bwMode="auto">
        <a:xfrm>
          <a:off x="503419" y="2717008"/>
          <a:ext cx="7047875" cy="678960"/>
        </a:xfrm>
        <a:prstGeom prst="roundRect">
          <a:avLst/>
        </a:prstGeom>
        <a:solidFill>
          <a:schemeClr val="tx1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66393" tIns="0" rIns="266393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/>
            <a:buNone/>
            <a:defRPr/>
          </a:pPr>
          <a:r>
            <a:rPr lang="de-AT" sz="2800" b="1" kern="1200"/>
            <a:t>Proactive</a:t>
          </a:r>
          <a:r>
            <a:rPr lang="de-AT" sz="2800" b="0" kern="1200"/>
            <a:t> Fitness</a:t>
          </a:r>
          <a:endParaRPr lang="de-DE" sz="2800" b="0" kern="1200"/>
        </a:p>
      </dsp:txBody>
      <dsp:txXfrm>
        <a:off x="536563" y="2750152"/>
        <a:ext cx="6981587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6243B-D04F-40DA-AE81-0ED5A34E12E4}">
      <dsp:nvSpPr>
        <dsp:cNvPr id="0" name=""/>
        <dsp:cNvSpPr/>
      </dsp:nvSpPr>
      <dsp:spPr bwMode="auto">
        <a:xfrm>
          <a:off x="0" y="5960"/>
          <a:ext cx="10472944" cy="89899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Organizational Agility </a:t>
          </a:r>
          <a:r>
            <a:rPr lang="en-US" sz="1700" kern="1200"/>
            <a:t>– a network of agile, interconnected Teams</a:t>
          </a:r>
          <a:endParaRPr lang="de-AT" sz="1700" kern="1200"/>
        </a:p>
      </dsp:txBody>
      <dsp:txXfrm>
        <a:off x="2184488" y="5960"/>
        <a:ext cx="8288455" cy="898993"/>
      </dsp:txXfrm>
    </dsp:sp>
    <dsp:sp modelId="{1F60A50F-B222-4E8F-86EC-B19E7B9F5744}">
      <dsp:nvSpPr>
        <dsp:cNvPr id="0" name=""/>
        <dsp:cNvSpPr/>
      </dsp:nvSpPr>
      <dsp:spPr bwMode="auto">
        <a:xfrm>
          <a:off x="225419" y="89899"/>
          <a:ext cx="1823549" cy="719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 t="32269" b="32269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B5439F7B-14BE-43FC-A234-5BA4797545C7}">
      <dsp:nvSpPr>
        <dsp:cNvPr id="0" name=""/>
        <dsp:cNvSpPr/>
      </dsp:nvSpPr>
      <dsp:spPr bwMode="auto">
        <a:xfrm>
          <a:off x="0" y="998322"/>
          <a:ext cx="10472944" cy="89899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en-US" sz="1700" b="1" kern="1200"/>
            <a:t>Phased adoption of innovations </a:t>
          </a:r>
          <a:r>
            <a:rPr lang="en-US" sz="1700" kern="1200"/>
            <a:t>– systematic exploration, piloting and integration</a:t>
          </a:r>
          <a:endParaRPr lang="de-AT" sz="1700" kern="1200"/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endParaRPr lang="de-AT" sz="1700" kern="1200"/>
        </a:p>
      </dsp:txBody>
      <dsp:txXfrm>
        <a:off x="2184488" y="998322"/>
        <a:ext cx="8288455" cy="898993"/>
      </dsp:txXfrm>
    </dsp:sp>
    <dsp:sp modelId="{3F5F153B-CB7B-47E1-AC5E-0C908BAC4DF4}">
      <dsp:nvSpPr>
        <dsp:cNvPr id="0" name=""/>
        <dsp:cNvSpPr/>
      </dsp:nvSpPr>
      <dsp:spPr bwMode="auto">
        <a:xfrm>
          <a:off x="252313" y="1078791"/>
          <a:ext cx="1769759" cy="719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 t="32269" b="32269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6743DF70-4701-42F1-9262-5D58EFAB6D3E}">
      <dsp:nvSpPr>
        <dsp:cNvPr id="0" name=""/>
        <dsp:cNvSpPr/>
      </dsp:nvSpPr>
      <dsp:spPr bwMode="auto">
        <a:xfrm>
          <a:off x="0" y="1977784"/>
          <a:ext cx="10472944" cy="89899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en-US" sz="1700" b="1" kern="1200"/>
            <a:t>Cultural Transformation Programs </a:t>
          </a:r>
          <a:r>
            <a:rPr lang="en-US" sz="1700" kern="1200"/>
            <a:t>– learning to think and act differently</a:t>
          </a:r>
          <a:endParaRPr sz="1700" kern="1200"/>
        </a:p>
        <a:p>
          <a:pPr marL="0" algn="l" defTabSz="577849">
            <a:spcBef>
              <a:spcPct val="0"/>
            </a:spcBef>
            <a:spcAft>
              <a:spcPts val="0"/>
            </a:spcAft>
            <a:buNone/>
            <a:defRPr/>
          </a:pPr>
          <a:endParaRPr lang="de-AT" sz="1700" kern="1200"/>
        </a:p>
      </dsp:txBody>
      <dsp:txXfrm>
        <a:off x="2184488" y="1977784"/>
        <a:ext cx="8288455" cy="898993"/>
      </dsp:txXfrm>
    </dsp:sp>
    <dsp:sp modelId="{AAA65834-FAFF-4592-A6D3-937D1F3DB8E6}">
      <dsp:nvSpPr>
        <dsp:cNvPr id="0" name=""/>
        <dsp:cNvSpPr/>
      </dsp:nvSpPr>
      <dsp:spPr bwMode="auto">
        <a:xfrm>
          <a:off x="312114" y="2059960"/>
          <a:ext cx="1669596" cy="719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 t="28260" b="28260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0A2EB896-7792-45CD-9290-FDF63C5ECEA5}">
      <dsp:nvSpPr>
        <dsp:cNvPr id="0" name=""/>
        <dsp:cNvSpPr/>
      </dsp:nvSpPr>
      <dsp:spPr bwMode="auto">
        <a:xfrm>
          <a:off x="0" y="2966677"/>
          <a:ext cx="10472944" cy="898993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n-US" sz="1700" b="1" kern="1200"/>
            <a:t>Strengthened and structural civil-military cooperation </a:t>
          </a:r>
          <a:r>
            <a:rPr lang="en-US" sz="1700" kern="1200"/>
            <a:t>(Public Private Partnerships)</a:t>
          </a:r>
          <a:endParaRPr lang="de-AT" sz="1700" kern="1200"/>
        </a:p>
      </dsp:txBody>
      <dsp:txXfrm>
        <a:off x="2184488" y="2966677"/>
        <a:ext cx="8288455" cy="898993"/>
      </dsp:txXfrm>
    </dsp:sp>
    <dsp:sp modelId="{84E0D8ED-5EFC-424C-A2DB-60F2939EE201}">
      <dsp:nvSpPr>
        <dsp:cNvPr id="0" name=""/>
        <dsp:cNvSpPr/>
      </dsp:nvSpPr>
      <dsp:spPr bwMode="auto">
        <a:xfrm>
          <a:off x="279208" y="3056576"/>
          <a:ext cx="1715970" cy="719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 t="28260" b="28260"/>
          <a:stretch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51A3-CDCC-439F-8688-96FFA0B0B393}">
      <dsp:nvSpPr>
        <dsp:cNvPr id="0" name=""/>
        <dsp:cNvSpPr/>
      </dsp:nvSpPr>
      <dsp:spPr bwMode="auto">
        <a:xfrm rot="5400000">
          <a:off x="1552129" y="1235692"/>
          <a:ext cx="1194869" cy="198823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6D07007-755D-40D7-8A91-55E1B34F2CE0}">
      <dsp:nvSpPr>
        <dsp:cNvPr id="0" name=""/>
        <dsp:cNvSpPr/>
      </dsp:nvSpPr>
      <dsp:spPr bwMode="auto">
        <a:xfrm>
          <a:off x="1352676" y="1829747"/>
          <a:ext cx="1794990" cy="1573414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b="1" kern="1200"/>
            <a:t>Exploration</a:t>
          </a:r>
          <a:endParaRPr sz="2200" kern="120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kern="1200"/>
            <a:t>What?</a:t>
          </a:r>
          <a:endParaRPr sz="2200" kern="1200"/>
        </a:p>
      </dsp:txBody>
      <dsp:txXfrm>
        <a:off x="1352676" y="1829747"/>
        <a:ext cx="1794990" cy="1573414"/>
      </dsp:txXfrm>
    </dsp:sp>
    <dsp:sp modelId="{453F5AC5-26E9-4DF7-AE2B-BDD9545DE042}">
      <dsp:nvSpPr>
        <dsp:cNvPr id="0" name=""/>
        <dsp:cNvSpPr/>
      </dsp:nvSpPr>
      <dsp:spPr bwMode="auto">
        <a:xfrm>
          <a:off x="2808989" y="1089316"/>
          <a:ext cx="338677" cy="338677"/>
        </a:xfrm>
        <a:prstGeom prst="triangle">
          <a:avLst>
            <a:gd name="adj" fmla="val 100000"/>
          </a:avLst>
        </a:prstGeom>
        <a:solidFill>
          <a:schemeClr val="accent5">
            <a:hueOff val="1039540"/>
            <a:satOff val="-669"/>
            <a:lumOff val="457"/>
            <a:alphaOff val="0"/>
          </a:schemeClr>
        </a:solidFill>
        <a:ln w="19050" cap="rnd" cmpd="sng" algn="ctr">
          <a:solidFill>
            <a:schemeClr val="accent5">
              <a:hueOff val="1039540"/>
              <a:satOff val="-669"/>
              <a:lumOff val="4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B2F44E2-CFA2-4D0C-8665-DC124819DC2E}">
      <dsp:nvSpPr>
        <dsp:cNvPr id="0" name=""/>
        <dsp:cNvSpPr/>
      </dsp:nvSpPr>
      <dsp:spPr bwMode="auto">
        <a:xfrm rot="5400000">
          <a:off x="3749548" y="691939"/>
          <a:ext cx="1194869" cy="198823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2079079"/>
            <a:satOff val="-1338"/>
            <a:lumOff val="915"/>
            <a:alphaOff val="0"/>
          </a:schemeClr>
        </a:solidFill>
        <a:ln w="19050" cap="rnd" cmpd="sng" algn="ctr">
          <a:solidFill>
            <a:schemeClr val="accent5">
              <a:hueOff val="2079079"/>
              <a:satOff val="-1338"/>
              <a:lumOff val="915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ABB6677A-AB4B-4C7A-AD8A-9E690A043A06}">
      <dsp:nvSpPr>
        <dsp:cNvPr id="0" name=""/>
        <dsp:cNvSpPr/>
      </dsp:nvSpPr>
      <dsp:spPr bwMode="auto">
        <a:xfrm>
          <a:off x="3550095" y="1285993"/>
          <a:ext cx="1794990" cy="1573414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b="1" kern="1200"/>
            <a:t>Pilot Programs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i="1" kern="1200"/>
            <a:t>Testing and Learning</a:t>
          </a:r>
          <a:endParaRPr sz="2200" kern="1200"/>
        </a:p>
      </dsp:txBody>
      <dsp:txXfrm>
        <a:off x="3550095" y="1285993"/>
        <a:ext cx="1794990" cy="1573414"/>
      </dsp:txXfrm>
    </dsp:sp>
    <dsp:sp modelId="{393EE06A-BF61-414F-8875-F7AFB4A1EFF3}">
      <dsp:nvSpPr>
        <dsp:cNvPr id="0" name=""/>
        <dsp:cNvSpPr/>
      </dsp:nvSpPr>
      <dsp:spPr bwMode="auto">
        <a:xfrm>
          <a:off x="5006408" y="545563"/>
          <a:ext cx="338677" cy="338677"/>
        </a:xfrm>
        <a:prstGeom prst="triangle">
          <a:avLst>
            <a:gd name="adj" fmla="val 100000"/>
          </a:avLst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1488AC0-F706-4C77-9E0B-81F2DFA88EB1}">
      <dsp:nvSpPr>
        <dsp:cNvPr id="0" name=""/>
        <dsp:cNvSpPr/>
      </dsp:nvSpPr>
      <dsp:spPr bwMode="auto">
        <a:xfrm rot="5400000">
          <a:off x="5946967" y="148185"/>
          <a:ext cx="1194869" cy="198823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4158159"/>
            <a:satOff val="-2675"/>
            <a:lumOff val="1829"/>
            <a:alphaOff val="0"/>
          </a:schemeClr>
        </a:solidFill>
        <a:ln w="19050" cap="rnd" cmpd="sng" algn="ctr">
          <a:solidFill>
            <a:schemeClr val="accent5">
              <a:hueOff val="4158159"/>
              <a:satOff val="-2675"/>
              <a:lumOff val="1829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D5FCC8F-EC54-456A-B15E-2DD7ABD3E493}">
      <dsp:nvSpPr>
        <dsp:cNvPr id="0" name=""/>
        <dsp:cNvSpPr/>
      </dsp:nvSpPr>
      <dsp:spPr bwMode="auto">
        <a:xfrm>
          <a:off x="5747514" y="742240"/>
          <a:ext cx="1794990" cy="1573414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b="1" kern="1200"/>
            <a:t>Scaling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i="1" kern="1200"/>
            <a:t>Thoughtful integration</a:t>
          </a:r>
        </a:p>
      </dsp:txBody>
      <dsp:txXfrm>
        <a:off x="5747514" y="742240"/>
        <a:ext cx="1794990" cy="1573414"/>
      </dsp:txXfrm>
    </dsp:sp>
    <dsp:sp modelId="{343EC73B-A62A-4DC4-8CB5-EF805FB9D7A8}">
      <dsp:nvSpPr>
        <dsp:cNvPr id="0" name=""/>
        <dsp:cNvSpPr/>
      </dsp:nvSpPr>
      <dsp:spPr bwMode="auto">
        <a:xfrm>
          <a:off x="7203827" y="1809"/>
          <a:ext cx="338677" cy="338677"/>
        </a:xfrm>
        <a:prstGeom prst="triangle">
          <a:avLst>
            <a:gd name="adj" fmla="val 100000"/>
          </a:avLst>
        </a:prstGeom>
        <a:solidFill>
          <a:schemeClr val="accent5">
            <a:hueOff val="5197698"/>
            <a:satOff val="-3344"/>
            <a:lumOff val="2287"/>
            <a:alphaOff val="0"/>
          </a:schemeClr>
        </a:solidFill>
        <a:ln w="19050" cap="rnd" cmpd="sng" algn="ctr">
          <a:solidFill>
            <a:schemeClr val="accent5">
              <a:hueOff val="5197698"/>
              <a:satOff val="-3344"/>
              <a:lumOff val="228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9102AB9C-7A75-4711-BB9A-D1D037836C63}">
      <dsp:nvSpPr>
        <dsp:cNvPr id="0" name=""/>
        <dsp:cNvSpPr/>
      </dsp:nvSpPr>
      <dsp:spPr bwMode="auto">
        <a:xfrm rot="5400000">
          <a:off x="8144386" y="-395567"/>
          <a:ext cx="1194869" cy="1988235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3951FBE-EF03-4F15-B05B-9AD15E7FDA95}">
      <dsp:nvSpPr>
        <dsp:cNvPr id="0" name=""/>
        <dsp:cNvSpPr/>
      </dsp:nvSpPr>
      <dsp:spPr bwMode="auto">
        <a:xfrm>
          <a:off x="7944932" y="198486"/>
          <a:ext cx="1794990" cy="1573414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AT" sz="2200" b="1" kern="1200"/>
            <a:t>Full integration</a:t>
          </a:r>
        </a:p>
      </dsp:txBody>
      <dsp:txXfrm>
        <a:off x="7944932" y="198486"/>
        <a:ext cx="1794990" cy="1573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#1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alg type="composite"/>
    <dgm:shape xmlns:r="http://schemas.openxmlformats.org/officeDocument/2006/relationships" r:blip="">
      <dgm:adjLst/>
    </dgm:shape>
    <dgm:presOf/>
    <dgm:ruleLst/>
    <dgm:varLst>
      <dgm:chMax val="5"/>
      <dgm:dir/>
      <dgm:resizeHandles val="exact"/>
    </dgm:varLst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  <dgm:varLst/>
    </dgm:layoutNode>
    <dgm:choose name="Name3">
      <dgm:if name="Name4" axis="ch" ptType="node" func="cnt" op="equ" val="1">
        <dgm:layoutNode name="OneNode_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  <dgm:varLst>
            <dgm:bulletEnabled val="1"/>
          </dgm:varLst>
        </dgm:layoutNode>
      </dgm:if>
      <dgm:else name="Name5">
        <dgm:choose name="Name6">
          <dgm:if name="Name7" axis="ch" ptType="node" func="cnt" op="equ" val="2">
            <dgm:layoutNode name="TwoNodes_1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  <dgm:varLst>
                <dgm:bulletEnabled val="1"/>
              </dgm:varLst>
            </dgm:layoutNode>
            <dgm:layoutNode name="TwoNodes_2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  <dgm:varLst>
                <dgm:bulletEnabled val="1"/>
              </dgm:varLst>
            </dgm:layoutNode>
            <dgm:layoutNode name="TwoConn_1-2" styleLbl="fgAccFollowNode1"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  <dgm:varLst>
                <dgm:bulletEnabled val="1"/>
              </dgm:varLst>
            </dgm:layoutNode>
            <dgm:layoutNode name="TwoNodes_1_text"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  <dgm:varLst>
                <dgm:bulletEnabled val="1"/>
              </dgm:varLst>
            </dgm:layoutNode>
            <dgm:layoutNode name="TwoNodes_2_text"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  <dgm:varLst>
                <dgm:bulletEnabled val="1"/>
              </dgm:var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  <dgm:varLst>
                    <dgm:bulletEnabled val="1"/>
                  </dgm:varLst>
                </dgm:layoutNode>
                <dgm:layoutNode name="ThreeNodes_2"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  <dgm:varLst>
                    <dgm:bulletEnabled val="1"/>
                  </dgm:varLst>
                </dgm:layoutNode>
                <dgm:layoutNode name="ThreeNodes_3"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  <dgm:varLst>
                    <dgm:bulletEnabled val="1"/>
                  </dgm:varLst>
                </dgm:layoutNode>
                <dgm:layoutNode name="ThreeConn_1-2" styleLbl="fgAccFollowNode1"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  <dgm:varLst>
                    <dgm:bulletEnabled val="1"/>
                  </dgm:varLst>
                </dgm:layoutNode>
                <dgm:layoutNode name="ThreeConn_2-3" styleLbl="fgAccFollowNode1"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  <dgm:varLst>
                    <dgm:bulletEnabled val="1"/>
                  </dgm:varLst>
                </dgm:layoutNode>
                <dgm:layoutNode name="ThreeNodes_1_text"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  <dgm:varLst>
                    <dgm:bulletEnabled val="1"/>
                  </dgm:varLst>
                </dgm:layoutNode>
                <dgm:layoutNode name="ThreeNodes_2_text"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  <dgm:varLst>
                    <dgm:bulletEnabled val="1"/>
                  </dgm:varLst>
                </dgm:layoutNode>
                <dgm:layoutNode name="ThreeNodes_3_text"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  <dgm:varLst>
                    <dgm:bulletEnabled val="1"/>
                  </dgm:var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3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Nodes_4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  <dgm:varLst>
                        <dgm:bulletEnabled val="1"/>
                      </dgm:varLst>
                    </dgm:layoutNode>
                    <dgm:layoutNode name="FourConn_1-2" styleLbl="fgAccFollowNode1"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Conn_2-3" styleLbl="fgAccFollowNode1"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Conn_3-4" styleLbl="fgAccFollowNode1"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1_text"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2_text"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3_text"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  <dgm:layoutNode name="FourNodes_4_text"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  <dgm:varLst>
                        <dgm:bulletEnabled val="1"/>
                      </dgm:var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2"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3"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4"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Nodes_5"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  <dgm:varLst>
                            <dgm:bulletEnabled val="1"/>
                          </dgm:varLst>
                        </dgm:layoutNode>
                        <dgm:layoutNode name="FiveConn_1-2" styleLbl="fgAccFollowNode1"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2-3" styleLbl="fgAccFollowNode1"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3-4" styleLbl="fgAccFollowNode1"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Conn_4-5" styleLbl="fgAccFollowNode1"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1_text"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2_text"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3_text"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4_text"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  <dgm:layoutNode name="FiveNodes_5_text"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  <dgm:varLst>
                            <dgm:bulletEnabled val="1"/>
                          </dgm:var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forEach name="Name3" axis="ch" ptType="node">
      <dgm:layoutNode name="parentLin">
        <dgm:shape xmlns:r="http://schemas.openxmlformats.org/officeDocument/2006/relationships" r:blip="">
          <dgm:adjLst/>
        </dgm:shape>
        <dgm:presOf/>
        <dgm:constrLst/>
        <dgm:ruleLst/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  <dgm:varLst>
          <dgm:bulletEnabled val="1"/>
        </dgm:var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varLst>
      <dgm:dir/>
      <dgm:resizeHandles val="exact"/>
    </dgm:varLst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ruleLst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  <dgm:varLst>
            <dgm:bulletEnabled val="1"/>
          </dgm:var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varLst>
      <dgm:chMax val="0"/>
      <dgm:chPref val="0"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presOf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</dgm:layoutNode>
        <dgm:layoutNode name="ParentText" styleLbl="revTx"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  <dgm:varLst>
            <dgm:chMax val="0"/>
            <dgm:chPref val="0"/>
            <dgm:bulletEnabled val="1"/>
          </dgm:varLst>
        </dgm:layoutNode>
        <dgm:choose name="Name9">
          <dgm:if name="Name10" axis="followSib" ptType="node" func="cnt" op="gte" val="1">
            <dgm:layoutNode name="Triangle" styleLbl="alignNode1">
              <dgm:alg type="sp"/>
              <dgm:presOf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041918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5514622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250E8-52B0-1C4C-A36F-758D71E873E1}" type="datetimeFigureOut">
              <a:rPr lang="de-DE"/>
              <a:t>06.05.2025</a:t>
            </a:fld>
            <a:endParaRPr lang="de-DE"/>
          </a:p>
        </p:txBody>
      </p:sp>
      <p:sp>
        <p:nvSpPr>
          <p:cNvPr id="1790918955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264849643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20094392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13921506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7A8213-F80C-7A49-9904-C52172005D0B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4512167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76421381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12394637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427077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99513591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  <a:defRPr/>
            </a:pPr>
            <a:endParaRPr lang="de-DE" sz="1000">
              <a:latin typeface="+mj-lt"/>
            </a:endParaRPr>
          </a:p>
        </p:txBody>
      </p:sp>
      <p:sp>
        <p:nvSpPr>
          <p:cNvPr id="676792632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CCAE963-55E5-1C5E-E33C-5C7C12A654F5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3153753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9935320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  <a:defRPr/>
            </a:pPr>
            <a:endParaRPr lang="de-AT" sz="1000">
              <a:latin typeface="+mj-lt"/>
            </a:endParaRPr>
          </a:p>
        </p:txBody>
      </p:sp>
      <p:sp>
        <p:nvSpPr>
          <p:cNvPr id="119531162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655396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8787508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sz="1000">
              <a:latin typeface="+mj-lt"/>
            </a:endParaRPr>
          </a:p>
        </p:txBody>
      </p:sp>
      <p:sp>
        <p:nvSpPr>
          <p:cNvPr id="1071739001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14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9688210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4768884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09342816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3224800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4070233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543942087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B0A7D0-554D-B404-72DF-D8E095D3CBE3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4567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6650438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6825233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8D64B8-ED08-CF99-E01F-42F4FEEE5259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893807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1439662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25175213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7154149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48419190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91890488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BFBB1B-53CB-2F57-8808-2DD1235BCA5A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4541168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20796537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420346037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D60DBA-3C48-22FD-89E6-0A07E3603DCB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2262636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3341688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92254265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942953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10738802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715057745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D0AF59-1ED1-9694-3B85-F3F8E2444E54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63916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8532078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1000">
                <a:latin typeface="+mj-lt"/>
              </a:rPr>
              <a:t>Narrativ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AT" sz="1000">
              <a:latin typeface="+mj-lt"/>
            </a:endParaRPr>
          </a:p>
          <a:p>
            <a:pPr>
              <a:defRPr/>
            </a:pPr>
            <a:r>
              <a:rPr lang="de-AT" sz="1000">
                <a:latin typeface="+mj-lt"/>
              </a:rPr>
              <a:t>The U.S. investment in stealth bombers was revolutionary in product, but only transformative after process changes in targeting and strategy shifts in air dominance doctrine.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AT" sz="1000">
              <a:latin typeface="+mj-lt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AT" sz="1000">
              <a:latin typeface="+mj-lt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1000">
                <a:latin typeface="+mj-lt"/>
              </a:rPr>
              <a:t>https://www.wolverton-mountain.com/articles/rearranging-deck-chairs-on-the-titanic.html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AT" sz="1000">
              <a:latin typeface="+mj-lt"/>
            </a:endParaRPr>
          </a:p>
          <a:p>
            <a:pPr algn="l">
              <a:buNone/>
              <a:defRPr/>
            </a:pPr>
            <a:r>
              <a:rPr lang="de-AT" sz="1000" b="0" i="0">
                <a:solidFill>
                  <a:srgbClr val="8A8D96"/>
                </a:solidFill>
                <a:latin typeface="+mj-lt"/>
              </a:rPr>
              <a:t>https://www.psychologytoday.com/us/blog/psychoanalysis-unplugged/202110/are-you-rearranging-deck-chairs-on-your-very-own-titanic</a:t>
            </a:r>
            <a:endParaRPr/>
          </a:p>
          <a:p>
            <a:pPr algn="l">
              <a:buNone/>
              <a:defRPr/>
            </a:pPr>
            <a:r>
              <a:rPr lang="de-AT" sz="1000" b="0" i="0">
                <a:solidFill>
                  <a:srgbClr val="8A8D96"/>
                </a:solidFill>
                <a:latin typeface="+mj-lt"/>
              </a:rPr>
              <a:t>In the face of a crisis, "rearranging deck chairs" is a futile act of denial.</a:t>
            </a:r>
            <a:endParaRPr/>
          </a:p>
          <a:p>
            <a:pPr algn="l">
              <a:defRPr/>
            </a:pPr>
            <a:r>
              <a:rPr lang="de-AT" sz="1000" b="0" i="0">
                <a:solidFill>
                  <a:srgbClr val="8A8D96"/>
                </a:solidFill>
                <a:latin typeface="+mj-lt"/>
              </a:rPr>
              <a:t>Source: The Everett Collection via Canva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AT" sz="1000">
              <a:latin typeface="+mj-lt"/>
            </a:endParaRPr>
          </a:p>
          <a:p>
            <a:pPr>
              <a:defRPr/>
            </a:pPr>
            <a:endParaRPr lang="de-DE" sz="1000">
              <a:latin typeface="+mj-lt"/>
            </a:endParaRPr>
          </a:p>
        </p:txBody>
      </p:sp>
      <p:sp>
        <p:nvSpPr>
          <p:cNvPr id="538411729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8D85B79-C819-7E79-19F6-8BB3B75CDB76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259FCA-1F5E-A859-571D-296C08C89741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29F248-C0DE-378D-DD57-F846D98A19AA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2063046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31372630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6904990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7A8213-F80C-7A49-9904-C52172005D0B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07B6CC-947E-F6EA-CC6A-E938B900C011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486736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87153697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52755667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6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901880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73574039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>
              <a:latin typeface="+mj-lt"/>
              <a:cs typeface="Arial"/>
            </a:endParaRPr>
          </a:p>
        </p:txBody>
      </p:sp>
      <p:sp>
        <p:nvSpPr>
          <p:cNvPr id="1912369715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7077688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10848621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sz="1000">
              <a:latin typeface="+mj-lt"/>
            </a:endParaRPr>
          </a:p>
        </p:txBody>
      </p:sp>
      <p:sp>
        <p:nvSpPr>
          <p:cNvPr id="45442230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8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170625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21415257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  <a:defRPr/>
            </a:pPr>
            <a:endParaRPr lang="de-DE" sz="1000">
              <a:latin typeface="+mj-lt"/>
            </a:endParaRPr>
          </a:p>
        </p:txBody>
      </p:sp>
      <p:sp>
        <p:nvSpPr>
          <p:cNvPr id="46212142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0273535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840704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  <a:defRPr/>
            </a:pPr>
            <a:endParaRPr lang="de-AT" sz="1000" b="1">
              <a:latin typeface="+mj-lt"/>
            </a:endParaRPr>
          </a:p>
        </p:txBody>
      </p:sp>
      <p:sp>
        <p:nvSpPr>
          <p:cNvPr id="59409995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7A8213-F80C-7A49-9904-C52172005D0B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3802656" name="Title 1"/>
          <p:cNvSpPr>
            <a:spLocks noGrp="1"/>
          </p:cNvSpPr>
          <p:nvPr>
            <p:ph type="ctrTitle"/>
          </p:nvPr>
        </p:nvSpPr>
        <p:spPr bwMode="auto"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491369595" name="Subtitle 2"/>
          <p:cNvSpPr>
            <a:spLocks noGrp="1"/>
          </p:cNvSpPr>
          <p:nvPr>
            <p:ph type="subTitle" idx="1"/>
          </p:nvPr>
        </p:nvSpPr>
        <p:spPr bwMode="auto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5758600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016143-E03C-4CFD-AFDC-14E5BDEA754C}" type="datetimeFigureOut">
              <a:rPr lang="en-US"/>
              <a:t>5/6/2025</a:t>
            </a:fld>
            <a:endParaRPr lang="en-US"/>
          </a:p>
        </p:txBody>
      </p:sp>
      <p:sp>
        <p:nvSpPr>
          <p:cNvPr id="54401435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0577735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noramabild mit Beschrift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5624408" name="Title 1"/>
          <p:cNvSpPr>
            <a:spLocks noGrp="1"/>
          </p:cNvSpPr>
          <p:nvPr>
            <p:ph type="title"/>
          </p:nvPr>
        </p:nvSpPr>
        <p:spPr bwMode="auto"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733040194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942466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76738299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164268781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762288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Beschrift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212843" name="Title 1"/>
          <p:cNvSpPr>
            <a:spLocks noGrp="1"/>
          </p:cNvSpPr>
          <p:nvPr>
            <p:ph type="title"/>
          </p:nvPr>
        </p:nvSpPr>
        <p:spPr bwMode="auto"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3921469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54954" y="3657600"/>
            <a:ext cx="8825659" cy="23621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0410167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190675361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7061423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itat mit Beschrift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0465521" name="Title 1"/>
          <p:cNvSpPr>
            <a:spLocks noGrp="1"/>
          </p:cNvSpPr>
          <p:nvPr>
            <p:ph type="title"/>
          </p:nvPr>
        </p:nvSpPr>
        <p:spPr bwMode="auto"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368039675" name="Text Placeholder 3"/>
          <p:cNvSpPr>
            <a:spLocks noGrp="1"/>
          </p:cNvSpPr>
          <p:nvPr>
            <p:ph type="body" sz="half" idx="14"/>
          </p:nvPr>
        </p:nvSpPr>
        <p:spPr bwMode="auto"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cap="sm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88357093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5939022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69059096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84959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  <p:sp>
        <p:nvSpPr>
          <p:cNvPr id="666999849" name="TextBox 11"/>
          <p:cNvSpPr txBox="1"/>
          <p:nvPr/>
        </p:nvSpPr>
        <p:spPr bwMode="auto"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/>
              <a:t>“</a:t>
            </a:r>
            <a:endParaRPr/>
          </a:p>
        </p:txBody>
      </p:sp>
      <p:sp>
        <p:nvSpPr>
          <p:cNvPr id="60474451" name="TextBox 14"/>
          <p:cNvSpPr txBox="1"/>
          <p:nvPr/>
        </p:nvSpPr>
        <p:spPr bwMode="auto"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/>
              <a:t>”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amenskar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1267129" name="Title 1"/>
          <p:cNvSpPr>
            <a:spLocks noGrp="1"/>
          </p:cNvSpPr>
          <p:nvPr>
            <p:ph type="title"/>
          </p:nvPr>
        </p:nvSpPr>
        <p:spPr bwMode="auto"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6409049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9152177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168940002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722996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Sp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40697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4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5488583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3115303" name="Text Placeholder 3"/>
          <p:cNvSpPr>
            <a:spLocks noGrp="1"/>
          </p:cNvSpPr>
          <p:nvPr>
            <p:ph type="body" sz="half" idx="15"/>
          </p:nvPr>
        </p:nvSpPr>
        <p:spPr bwMode="auto"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57497240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35539606" name="Text Placeholder 3"/>
          <p:cNvSpPr>
            <a:spLocks noGrp="1"/>
          </p:cNvSpPr>
          <p:nvPr>
            <p:ph type="body" sz="half" idx="16"/>
          </p:nvPr>
        </p:nvSpPr>
        <p:spPr bwMode="auto">
          <a:xfrm>
            <a:off x="3873106" y="2667000"/>
            <a:ext cx="294679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436347650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754851686" name="Text Placeholder 3"/>
          <p:cNvSpPr>
            <a:spLocks noGrp="1"/>
          </p:cNvSpPr>
          <p:nvPr>
            <p:ph type="body" sz="half" idx="17"/>
          </p:nvPr>
        </p:nvSpPr>
        <p:spPr bwMode="auto"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cxnSp>
        <p:nvCxnSpPr>
          <p:cNvPr id="899610765" name="Straight Connector 16"/>
          <p:cNvCxnSpPr/>
          <p:nvPr/>
        </p:nvCxnSpPr>
        <p:spPr bwMode="auto"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4831477" name="Straight Connector 17"/>
          <p:cNvCxnSpPr/>
          <p:nvPr/>
        </p:nvCxnSpPr>
        <p:spPr bwMode="auto"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76376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201722800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095090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Bildsp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93380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4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8506382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82322082" name="Picture Placeholder 2"/>
          <p:cNvSpPr>
            <a:spLocks noGrp="1" noChangeAspect="1"/>
          </p:cNvSpPr>
          <p:nvPr>
            <p:ph type="pic" idx="15"/>
          </p:nvPr>
        </p:nvSpPr>
        <p:spPr bwMode="auto"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54076561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652463" y="4827211"/>
            <a:ext cx="2940050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5154733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512716484" name="Picture Placeholder 2"/>
          <p:cNvSpPr>
            <a:spLocks noGrp="1" noChangeAspect="1"/>
          </p:cNvSpPr>
          <p:nvPr>
            <p:ph type="pic" idx="21"/>
          </p:nvPr>
        </p:nvSpPr>
        <p:spPr bwMode="auto"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826031584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3888022" y="4827210"/>
            <a:ext cx="2934406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71478919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94549456" name="Picture Placeholder 2"/>
          <p:cNvSpPr>
            <a:spLocks noGrp="1" noChangeAspect="1"/>
          </p:cNvSpPr>
          <p:nvPr>
            <p:ph type="pic" idx="22"/>
          </p:nvPr>
        </p:nvSpPr>
        <p:spPr bwMode="auto"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50632621" name="Text Placeholder 3"/>
          <p:cNvSpPr>
            <a:spLocks noGrp="1"/>
          </p:cNvSpPr>
          <p:nvPr>
            <p:ph type="body" sz="half" idx="20"/>
          </p:nvPr>
        </p:nvSpPr>
        <p:spPr bwMode="auto">
          <a:xfrm>
            <a:off x="7124575" y="4827208"/>
            <a:ext cx="2935997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cxnSp>
        <p:nvCxnSpPr>
          <p:cNvPr id="116380944" name="Straight Connector 18"/>
          <p:cNvCxnSpPr/>
          <p:nvPr/>
        </p:nvCxnSpPr>
        <p:spPr bwMode="auto"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129904" name="Straight Connector 19"/>
          <p:cNvCxnSpPr/>
          <p:nvPr/>
        </p:nvCxnSpPr>
        <p:spPr bwMode="auto"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863825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126822429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5846988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717309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242101954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 anchor="t" anchorCtr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7547485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033E54A-A8CA-48C1-9504-691B58049D29}" type="datetimeFigureOut">
              <a:rPr lang="en-US"/>
              <a:t>5/6/2025</a:t>
            </a:fld>
            <a:endParaRPr lang="en-US"/>
          </a:p>
        </p:txBody>
      </p:sp>
      <p:sp>
        <p:nvSpPr>
          <p:cNvPr id="35654748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989021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6227070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320817211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52463" y="887414"/>
            <a:ext cx="7423149" cy="5368924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9455174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5F6C806-BBF7-471C-9527-881CE2266695}" type="datetimeFigureOut">
              <a:rPr lang="en-US"/>
              <a:t>5/6/2025</a:t>
            </a:fld>
            <a:endParaRPr lang="en-US"/>
          </a:p>
        </p:txBody>
      </p:sp>
      <p:sp>
        <p:nvSpPr>
          <p:cNvPr id="181914765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3961910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52" y="-1704268"/>
            <a:ext cx="13410938" cy="89585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21" y="328114"/>
            <a:ext cx="2391757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8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79935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95436266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07343221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8C94063-DF36-4330-A365-08DA1FA5B7D6}" type="datetimeFigureOut">
              <a:rPr lang="en-US"/>
              <a:t>5/6/2025</a:t>
            </a:fld>
            <a:endParaRPr lang="en-US"/>
          </a:p>
        </p:txBody>
      </p:sp>
      <p:sp>
        <p:nvSpPr>
          <p:cNvPr id="201646190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760764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17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38CAE-85B7-4E73-BC51-2FACEC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CA0D2-D1E8-42FF-9690-F42AD021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7122A-8DF4-4F89-93BB-75A8488F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74E21-DB00-4418-B5E5-2B48F859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139C7-44A6-44FB-98B2-358EC028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664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1922-E999-4427-A7C7-726A4F9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1348C9-26A5-4D9D-ADAB-53E193C4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69712-C130-4A1E-A7E9-8446787A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52077-288B-45C2-B1CB-44B3CA74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2B62E-A733-4806-A670-E2EFDAF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771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BD672-C4A6-4F11-887B-3B6781C7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88033-CB60-4C69-B610-3D927F33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958B86-3767-436B-A24A-A94383E0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F5526-6146-4F8E-8C44-D8BE25AB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7B4A8A-322D-472A-9D4F-B7064AB1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CE72FE-5FCF-4700-B728-072B93D9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964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6B8A-E2C7-4DF3-8680-F7A8C32C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5A80A-FF48-46E8-99F6-0AC00EB7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1CF1DC-86C2-41B4-B9D5-A747332ED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EAAB0A-79E1-4B34-AAB0-B640296D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EDF6A1-8642-4FB7-BAC5-AEA05BF5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4C9600-1E69-4115-8912-FAF13FDD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93FCD-3075-40F5-9B1B-80BD4F18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CE442F-B768-4C28-BDB5-B1F3CA2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513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C941-62FC-4228-AE46-0C7EA1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3BA955-450C-45F8-A0A8-BC10ACE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CD8EE-8D9E-4BA8-AE5F-C0D9F4F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2B712-3EA0-46F9-856B-1D8C446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738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F209D5-44DF-42B4-8239-72AC0EFD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EBD8E-AAC7-4701-A9A2-6B920E3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7FEEB-66ED-4058-9DC5-3712E181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659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D774-C183-4AB8-8A5E-55331C3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43404-DD7D-4D65-827D-A5BCC1B3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9F9A8-8D0B-4F3F-AB80-340B53DF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0CE7B-09E6-4D59-B6DF-5CF708A5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1BBDE3-AA88-4EC1-9AF7-98BD103A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322402-C8C3-4C1D-971B-06D0E9FC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885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FD78E-A703-470D-A078-59F46ED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82B1C-6B65-4F35-A5CF-565E374E2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A199-1E0B-43DE-B2DA-17BA3D2EF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6DDF7-2D98-4C65-A55C-D5F1D74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B538D-0C54-43B9-BA5E-F396FFB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F49F3-D0DB-4101-8668-C64C1CB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237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D288-0888-4DF7-BBD5-624933C9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3A60E-A079-4A12-A8CF-6C2DC009A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562D4-E2B6-4947-8876-C612A17E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E978E-F604-434E-BD05-28993286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D9627-762A-49DE-9561-83D354A4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10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0700974" name="Title 1"/>
          <p:cNvSpPr>
            <a:spLocks noGrp="1"/>
          </p:cNvSpPr>
          <p:nvPr>
            <p:ph type="title"/>
          </p:nvPr>
        </p:nvSpPr>
        <p:spPr bwMode="auto"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7617781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3838219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8A7C6C-0F39-4D70-8E8D-FE5B9C95FA73}" type="datetimeFigureOut">
              <a:rPr lang="en-US"/>
              <a:t>5/6/2025</a:t>
            </a:fld>
            <a:endParaRPr lang="en-US"/>
          </a:p>
        </p:txBody>
      </p:sp>
      <p:sp>
        <p:nvSpPr>
          <p:cNvPr id="30734658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794534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DEB0C6-2068-4614-A367-BEE5CF2C4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6E807-FE42-4104-9F41-77C2DC143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74C28-E917-4D18-80E2-F0E9DC0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AE3A0-6A43-42AC-8C92-F94184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BCA52-D876-4137-930F-368A15E0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72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640964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41900294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11268240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22492461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FCFA4AC-08CC-42CE-BD01-C191750A04EC}" type="datetimeFigureOut">
              <a:rPr lang="en-US"/>
              <a:t>5/6/2025</a:t>
            </a:fld>
            <a:endParaRPr lang="en-US"/>
          </a:p>
        </p:txBody>
      </p:sp>
      <p:sp>
        <p:nvSpPr>
          <p:cNvPr id="79836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233116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07366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2964383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45125239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575261671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45457278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31594472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A7A723-92A7-435B-B681-F25B092FEFEB}" type="datetimeFigureOut">
              <a:rPr lang="en-US"/>
              <a:t>5/6/2025</a:t>
            </a:fld>
            <a:endParaRPr lang="en-US"/>
          </a:p>
        </p:txBody>
      </p:sp>
      <p:sp>
        <p:nvSpPr>
          <p:cNvPr id="20623431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25266736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24777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78973898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F170639-886C-4FCF-9EAB-ABB5DA3F3F4A}" type="datetimeFigureOut">
              <a:rPr lang="en-US"/>
              <a:t>5/6/2025</a:t>
            </a:fld>
            <a:endParaRPr lang="en-US"/>
          </a:p>
        </p:txBody>
      </p:sp>
      <p:sp>
        <p:nvSpPr>
          <p:cNvPr id="962713722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08946294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7266986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230651-31F4-45D2-98AE-A2108F41BC07}" type="datetimeFigureOut">
              <a:rPr lang="en-US"/>
              <a:t>5/6/2025</a:t>
            </a:fld>
            <a:endParaRPr lang="en-US"/>
          </a:p>
        </p:txBody>
      </p:sp>
      <p:sp>
        <p:nvSpPr>
          <p:cNvPr id="656172560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65128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3991804" name="Title 1"/>
          <p:cNvSpPr>
            <a:spLocks noGrp="1"/>
          </p:cNvSpPr>
          <p:nvPr>
            <p:ph type="title"/>
          </p:nvPr>
        </p:nvSpPr>
        <p:spPr bwMode="auto"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2143004625" name="Content Placeholder 2"/>
          <p:cNvSpPr>
            <a:spLocks noGrp="1"/>
          </p:cNvSpPr>
          <p:nvPr>
            <p:ph idx="1"/>
          </p:nvPr>
        </p:nvSpPr>
        <p:spPr bwMode="auto"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815983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54953" y="3129280"/>
            <a:ext cx="3401062" cy="28955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4254792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53789A-C914-4DB1-8815-80B5EC7335C5}" type="datetimeFigureOut">
              <a:rPr lang="en-US"/>
              <a:t>5/6/2025</a:t>
            </a:fld>
            <a:endParaRPr lang="en-US"/>
          </a:p>
        </p:txBody>
      </p:sp>
      <p:sp>
        <p:nvSpPr>
          <p:cNvPr id="68602336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005444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2656586" name="Title 1"/>
          <p:cNvSpPr>
            <a:spLocks noGrp="1"/>
          </p:cNvSpPr>
          <p:nvPr>
            <p:ph type="title"/>
          </p:nvPr>
        </p:nvSpPr>
        <p:spPr bwMode="auto"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94852653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80630410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72894757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E6440AA-91A0-436F-8FDB-C0F939DCAE21}" type="datetimeFigureOut">
              <a:rPr lang="en-US"/>
              <a:t>5/6/2025</a:t>
            </a:fld>
            <a:endParaRPr lang="en-US"/>
          </a:p>
        </p:txBody>
      </p:sp>
      <p:sp>
        <p:nvSpPr>
          <p:cNvPr id="28846485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713176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54169185" name="Picture 7"/>
          <p:cNvPicPr>
            <a:picLocks noChangeAspect="1"/>
          </p:cNvPicPr>
          <p:nvPr/>
        </p:nvPicPr>
        <p:blipFill>
          <a:blip r:embed="rId19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990999251" name="Picture 6"/>
          <p:cNvPicPr>
            <a:picLocks noChangeAspect="1"/>
          </p:cNvPicPr>
          <p:nvPr/>
        </p:nvPicPr>
        <p:blipFill>
          <a:blip r:embed="rId20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616770749" name="Oval 15"/>
          <p:cNvSpPr/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1893469" name="Picture 8"/>
          <p:cNvPicPr>
            <a:picLocks noChangeAspect="1"/>
          </p:cNvPicPr>
          <p:nvPr/>
        </p:nvPicPr>
        <p:blipFill>
          <a:blip r:embed="rId21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15944956" name="Picture 9"/>
          <p:cNvPicPr>
            <a:picLocks noChangeAspect="1"/>
          </p:cNvPicPr>
          <p:nvPr/>
        </p:nvPicPr>
        <p:blipFill>
          <a:blip r:embed="rId22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251869349" name="Rectangle 13"/>
          <p:cNvSpPr/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07499817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2828569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92793376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10155639" y="179070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0E59FD0C-5451-4CA0-86AF-E70AE3279989}" type="datetimeFigureOut">
              <a:rPr lang="en-US"/>
              <a:t>5/6/2025</a:t>
            </a:fld>
            <a:endParaRPr lang="en-US"/>
          </a:p>
        </p:txBody>
      </p:sp>
      <p:sp>
        <p:nvSpPr>
          <p:cNvPr id="286758253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9363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39" y="295728"/>
            <a:ext cx="83819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AB73BC-B049-4115-A692-8D63A059BFB8}" type="slidenum">
              <a:rPr lang="en-US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>
        <a:spcBef>
          <a:spcPts val="0"/>
        </a:spcBef>
        <a:buNone/>
        <a:defRPr sz="4200" b="0" i="0">
          <a:solidFill>
            <a:schemeClr val="tx2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2000" b="0" i="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800" b="0" i="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600" b="0" i="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/>
        <a:buChar char=""/>
        <a:defRPr sz="1400" b="0" i="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6C79DE-2748-4B49-871C-5DFD669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9E9A0-E185-45E5-9CAA-A4EBCC96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D4FC3-C741-49AA-9242-A731C9BB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3F18-C07E-43D9-9531-6E7D2E8DBD16}" type="datetimeFigureOut">
              <a:rPr lang="de-DE" smtClean="0"/>
              <a:t>06.05.2025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B44B9-EBE7-41A7-817B-5E3276162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8F927-8BB3-4B2D-B7CE-3C0BD77D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53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eaugordon.medium.com/key-takeaways-from-team-of-teams-by-general-stanley-mcchrystal-eac0b37520b9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a.europa.eu/news-and-events/news/2023/10/23/beyond-2040---eda-analysis-warns-on-future-warfare-trends-and-technology-imperatives-for-european-defence" TargetMode="External"/><Relationship Id="rId4" Type="http://schemas.openxmlformats.org/officeDocument/2006/relationships/hyperlink" Target="https://www.truppendienst.com/themen/beitraege/artikel/der-einsatz-von-drohnen-im-ukraine-kri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543133" y="1995853"/>
            <a:ext cx="111057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WarTech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Nexus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Military Structures Fit Enough?</a:t>
            </a:r>
            <a:endParaRPr kumimoji="0" lang="de-D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2759188" y="4605669"/>
            <a:ext cx="66736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b="1" dirty="0"/>
              <a:t>SCHULYOK Bernhard, MA</a:t>
            </a:r>
            <a:endParaRPr lang="en-US" dirty="0"/>
          </a:p>
          <a:p>
            <a:pPr lvl="1" algn="l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Ministry of Defence, Military Strategy Division</a:t>
            </a:r>
            <a:endParaRPr lang="en-US" dirty="0"/>
          </a:p>
          <a:p>
            <a:pPr algn="l">
              <a:defRPr/>
            </a:pPr>
            <a:r>
              <a:rPr lang="en-US" b="1" dirty="0"/>
              <a:t>Dr. GRANGL Lukas</a:t>
            </a:r>
            <a:endParaRPr lang="en-US" dirty="0"/>
          </a:p>
          <a:p>
            <a:pPr lvl="1" algn="l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Member of the Austrian Armed Reserve Forces, Military Expert</a:t>
            </a:r>
            <a:endParaRPr lang="en-US" dirty="0"/>
          </a:p>
          <a:p>
            <a:pPr algn="l">
              <a:defRPr/>
            </a:pPr>
            <a:r>
              <a:rPr lang="en-US" b="1" dirty="0"/>
              <a:t>Dr. GRUBER Markus</a:t>
            </a:r>
            <a:endParaRPr lang="en-US" dirty="0"/>
          </a:p>
          <a:p>
            <a:pPr lvl="1" algn="l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Member of the Austrian Armed Reserve Forces, Military Expert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3494691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Innovate or Be Outpaced.</a:t>
            </a:r>
            <a:br>
              <a:rPr lang="de-AT"/>
            </a:br>
            <a:r>
              <a:rPr lang="de-AT"/>
              <a:t>Or: How Slow Innovation Kills</a:t>
            </a:r>
            <a:br>
              <a:rPr lang="de-AT">
                <a:latin typeface="Helvetica Neue"/>
              </a:rPr>
            </a:br>
            <a:br>
              <a:rPr lang="de-AT">
                <a:latin typeface="Helvetica Neue"/>
              </a:rPr>
            </a:br>
            <a:endParaRPr lang="de-AT"/>
          </a:p>
        </p:txBody>
      </p:sp>
      <p:sp>
        <p:nvSpPr>
          <p:cNvPr id="1611749628" name="Inhaltsplatzhalter 11"/>
          <p:cNvSpPr>
            <a:spLocks noGrp="1"/>
          </p:cNvSpPr>
          <p:nvPr>
            <p:ph idx="1"/>
          </p:nvPr>
        </p:nvSpPr>
        <p:spPr bwMode="auto">
          <a:xfrm>
            <a:off x="646111" y="3090334"/>
            <a:ext cx="5449889" cy="29762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Inaction </a:t>
            </a:r>
            <a:r>
              <a:rPr lang="de-AT" b="1"/>
              <a:t>is </a:t>
            </a:r>
            <a:r>
              <a:rPr lang="de-AT" b="1">
                <a:solidFill>
                  <a:srgbClr val="FFFF00"/>
                </a:solidFill>
              </a:rPr>
              <a:t>not neutral</a:t>
            </a:r>
            <a:r>
              <a:rPr lang="de-AT"/>
              <a:t>—it’s deadly. Outdated systems have slow response times</a:t>
            </a:r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Rigid </a:t>
            </a:r>
            <a:r>
              <a:rPr lang="de-AT" b="1"/>
              <a:t>doctrines </a:t>
            </a:r>
            <a:r>
              <a:rPr lang="de-AT" b="1">
                <a:solidFill>
                  <a:srgbClr val="FFFF00"/>
                </a:solidFill>
              </a:rPr>
              <a:t>fail in dynamic environments</a:t>
            </a:r>
            <a:r>
              <a:rPr lang="de-AT" b="1"/>
              <a:t> </a:t>
            </a:r>
            <a:r>
              <a:rPr lang="de-AT"/>
              <a:t>(Russia vs. Ukraine’s digital warfare)</a:t>
            </a:r>
            <a:endParaRPr/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Disrupt </a:t>
            </a:r>
            <a:r>
              <a:rPr lang="de-AT" b="1"/>
              <a:t>yourself before the enemy does</a:t>
            </a:r>
            <a:r>
              <a:rPr lang="de-AT"/>
              <a:t>.</a:t>
            </a:r>
            <a:endParaRPr/>
          </a:p>
          <a:p>
            <a:pPr marL="0" indent="0">
              <a:buNone/>
              <a:defRPr/>
            </a:pPr>
            <a:endParaRPr lang="de-AT"/>
          </a:p>
          <a:p>
            <a:pPr>
              <a:defRPr/>
            </a:pPr>
            <a:endParaRPr lang="de-AT"/>
          </a:p>
          <a:p>
            <a:pPr>
              <a:defRPr/>
            </a:pPr>
            <a:endParaRPr lang="de-AT"/>
          </a:p>
        </p:txBody>
      </p:sp>
      <p:sp>
        <p:nvSpPr>
          <p:cNvPr id="514014297" name="Textfeld 1"/>
          <p:cNvSpPr txBox="1"/>
          <p:nvPr/>
        </p:nvSpPr>
        <p:spPr bwMode="auto">
          <a:xfrm>
            <a:off x="646111" y="1853248"/>
            <a:ext cx="953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2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Innovation delays do not only reduce efficiency but result in strategic and operational failure.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9836414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49178" y="3987904"/>
            <a:ext cx="3203448" cy="2621471"/>
          </a:xfrm>
          <a:prstGeom prst="rect">
            <a:avLst/>
          </a:prstGeom>
        </p:spPr>
      </p:pic>
      <p:pic>
        <p:nvPicPr>
          <p:cNvPr id="1874327112" name="Grafik 13" descr="Ein Bild, das Kleidung, Menschliches Gesicht, Person, Person bei der Armee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28313" y="2375747"/>
            <a:ext cx="2412762" cy="1959671"/>
          </a:xfrm>
          <a:prstGeom prst="rect">
            <a:avLst/>
          </a:prstGeom>
        </p:spPr>
      </p:pic>
      <p:sp>
        <p:nvSpPr>
          <p:cNvPr id="1597020923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The Different Types of Military Innovation</a:t>
            </a:r>
            <a:endParaRPr/>
          </a:p>
        </p:txBody>
      </p:sp>
      <p:sp>
        <p:nvSpPr>
          <p:cNvPr id="2034520991" name="Inhaltsplatzhalter 11"/>
          <p:cNvSpPr>
            <a:spLocks noGrp="1"/>
          </p:cNvSpPr>
          <p:nvPr>
            <p:ph idx="1"/>
          </p:nvPr>
        </p:nvSpPr>
        <p:spPr bwMode="auto">
          <a:xfrm>
            <a:off x="646111" y="2819400"/>
            <a:ext cx="5002365" cy="4195481"/>
          </a:xfrm>
        </p:spPr>
        <p:txBody>
          <a:bodyPr/>
          <a:lstStyle/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Product </a:t>
            </a:r>
            <a:r>
              <a:rPr lang="de-AT" b="1"/>
              <a:t>Innovation</a:t>
            </a:r>
            <a:r>
              <a:rPr lang="de-AT"/>
              <a:t>: New technologies like AI, drones, and autonomous systems.</a:t>
            </a:r>
            <a:endParaRPr/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Process </a:t>
            </a:r>
            <a:r>
              <a:rPr lang="de-AT" b="1"/>
              <a:t>Innovation</a:t>
            </a:r>
            <a:r>
              <a:rPr lang="de-AT"/>
              <a:t>: Evolving logistics, decision-making, and training.</a:t>
            </a:r>
            <a:endParaRPr/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Strategic </a:t>
            </a:r>
            <a:r>
              <a:rPr lang="de-AT" b="1"/>
              <a:t>Innovation</a:t>
            </a:r>
            <a:r>
              <a:rPr lang="de-AT"/>
              <a:t>: Shifting doctrines, network-centric operations, hybrid warfare.</a:t>
            </a:r>
            <a:endParaRPr/>
          </a:p>
        </p:txBody>
      </p:sp>
      <p:sp>
        <p:nvSpPr>
          <p:cNvPr id="604811576" name="Textfeld 1"/>
          <p:cNvSpPr txBox="1"/>
          <p:nvPr/>
        </p:nvSpPr>
        <p:spPr bwMode="auto">
          <a:xfrm>
            <a:off x="646111" y="1853248"/>
            <a:ext cx="953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2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Military innovation occurs on three levels: product, process, and strategy. Each demands distinct organizational responses.</a:t>
            </a:r>
            <a:endParaRPr/>
          </a:p>
        </p:txBody>
      </p:sp>
      <p:grpSp>
        <p:nvGrpSpPr>
          <p:cNvPr id="1661348086" name="Gruppieren 10"/>
          <p:cNvGrpSpPr/>
          <p:nvPr/>
        </p:nvGrpSpPr>
        <p:grpSpPr bwMode="auto">
          <a:xfrm>
            <a:off x="4878395" y="2704786"/>
            <a:ext cx="5013434" cy="3657600"/>
            <a:chOff x="6573487" y="2382155"/>
            <a:chExt cx="5013434" cy="3657600"/>
          </a:xfrm>
        </p:grpSpPr>
        <p:sp>
          <p:nvSpPr>
            <p:cNvPr id="3" name="Dreieck 2"/>
            <p:cNvSpPr/>
            <p:nvPr/>
          </p:nvSpPr>
          <p:spPr bwMode="auto">
            <a:xfrm>
              <a:off x="7817829" y="2382155"/>
              <a:ext cx="2506717" cy="1828800"/>
            </a:xfrm>
            <a:prstGeom prst="triangle">
              <a:avLst>
                <a:gd name="adj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" name="Dreieck 3"/>
            <p:cNvSpPr/>
            <p:nvPr/>
          </p:nvSpPr>
          <p:spPr bwMode="auto">
            <a:xfrm>
              <a:off x="6573487" y="4210955"/>
              <a:ext cx="2506717" cy="1828800"/>
            </a:xfrm>
            <a:prstGeom prst="triangle">
              <a:avLst>
                <a:gd name="adj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Dreieck 4"/>
            <p:cNvSpPr/>
            <p:nvPr/>
          </p:nvSpPr>
          <p:spPr bwMode="auto">
            <a:xfrm>
              <a:off x="9080204" y="4210955"/>
              <a:ext cx="2506717" cy="1828800"/>
            </a:xfrm>
            <a:prstGeom prst="triangle">
              <a:avLst>
                <a:gd name="adj" fmla="val 5000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8537225" y="3429000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8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" name="Textfeld 7"/>
            <p:cNvSpPr txBox="1"/>
            <p:nvPr/>
          </p:nvSpPr>
          <p:spPr bwMode="auto">
            <a:xfrm>
              <a:off x="7246308" y="5125355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8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Process</a:t>
              </a:r>
            </a:p>
          </p:txBody>
        </p:sp>
        <p:sp>
          <p:nvSpPr>
            <p:cNvPr id="9" name="Textfeld 8"/>
            <p:cNvSpPr txBox="1"/>
            <p:nvPr/>
          </p:nvSpPr>
          <p:spPr bwMode="auto">
            <a:xfrm>
              <a:off x="9772952" y="5125355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18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Strategy</a:t>
              </a: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8393269" y="4479023"/>
              <a:ext cx="135583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AT" sz="1800" b="1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Military Innovation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02899120" name="Bildplatzhalter 902899119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596" t="10720" r="4865" b="10857"/>
          <a:stretch/>
        </p:blipFill>
        <p:spPr bwMode="auto">
          <a:xfrm>
            <a:off x="-7324" y="-28574"/>
            <a:ext cx="12206649" cy="70487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Ref idx="1003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96036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Three Levels of Organizational Fitness</a:t>
            </a:r>
            <a:br>
              <a:rPr lang="de-AT" b="1"/>
            </a:br>
            <a:br>
              <a:rPr lang="de-AT"/>
            </a:br>
            <a:endParaRPr lang="de-AT"/>
          </a:p>
        </p:txBody>
      </p:sp>
      <p:sp>
        <p:nvSpPr>
          <p:cNvPr id="1323086504" name="Textfeld 1"/>
          <p:cNvSpPr txBox="1"/>
          <p:nvPr/>
        </p:nvSpPr>
        <p:spPr bwMode="auto">
          <a:xfrm>
            <a:off x="646111" y="1853248"/>
            <a:ext cx="953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2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Military organizations must be reactive, adaptive, and proactive to stay competitive.</a:t>
            </a:r>
            <a:endParaRPr/>
          </a:p>
        </p:txBody>
      </p:sp>
      <p:graphicFrame>
        <p:nvGraphicFramePr>
          <p:cNvPr id="604796148" name="Inhaltsplatzhalter 16"/>
          <p:cNvGraphicFramePr>
            <a:graphicFrameLocks noGrp="1"/>
          </p:cNvGraphicFramePr>
          <p:nvPr>
            <p:ph idx="1"/>
          </p:nvPr>
        </p:nvGraphicFramePr>
        <p:xfrm>
          <a:off x="768940" y="2593397"/>
          <a:ext cx="10068393" cy="3976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2087822" name="Grafik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853476" y="4415687"/>
            <a:ext cx="653553" cy="653553"/>
          </a:xfrm>
          <a:prstGeom prst="rect">
            <a:avLst/>
          </a:prstGeom>
        </p:spPr>
      </p:pic>
      <p:pic>
        <p:nvPicPr>
          <p:cNvPr id="69339641" name="Grafik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803421" y="3029590"/>
            <a:ext cx="703608" cy="703608"/>
          </a:xfrm>
          <a:prstGeom prst="rect">
            <a:avLst/>
          </a:prstGeom>
        </p:spPr>
      </p:pic>
      <p:pic>
        <p:nvPicPr>
          <p:cNvPr id="1309901154" name="Grafik 2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853479" y="5751730"/>
            <a:ext cx="653552" cy="65355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12918632" name="Grafik 2" descr="Ein Bild, das Gelände, Pflanze, Natur, drauße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55306673" name="Textfeld 9"/>
          <p:cNvSpPr txBox="1"/>
          <p:nvPr/>
        </p:nvSpPr>
        <p:spPr bwMode="auto">
          <a:xfrm>
            <a:off x="620770" y="1198483"/>
            <a:ext cx="48090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Introducing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innovation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into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a rigid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system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is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like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planting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a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seed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in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concrete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—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it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won’t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200" b="1" i="0" u="none" strike="noStrike" cap="none" spc="0" dirty="0" err="1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grow</a:t>
            </a:r>
            <a:r>
              <a:rPr lang="de-AT" sz="42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.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5529494" name="Picture 4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21546842" name="Picture 4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1337806715" name="Oval 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165667906" name="Picture 5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05495130" name="Picture 5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1948583211" name="Rectangle 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869173747" name="Titel 3"/>
          <p:cNvSpPr>
            <a:spLocks noGrp="1"/>
          </p:cNvSpPr>
          <p:nvPr>
            <p:ph type="title"/>
          </p:nvPr>
        </p:nvSpPr>
        <p:spPr bwMode="auto">
          <a:xfrm>
            <a:off x="647701" y="1454964"/>
            <a:ext cx="3722593" cy="33088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en-US" b="1"/>
              <a:t>Part II</a:t>
            </a:r>
            <a:br>
              <a:rPr lang="en-US" sz="3300" b="1"/>
            </a:br>
            <a:br>
              <a:rPr lang="en-US" sz="3300"/>
            </a:br>
            <a:r>
              <a:rPr lang="en-US" b="1"/>
              <a:t>Building Blocks of Innovation in an Organisation</a:t>
            </a:r>
            <a:endParaRPr lang="en-US" sz="3300" b="1"/>
          </a:p>
        </p:txBody>
      </p:sp>
      <p:pic>
        <p:nvPicPr>
          <p:cNvPr id="911204347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4634682" y="10"/>
            <a:ext cx="7557319" cy="6857990"/>
          </a:xfrm>
          <a:prstGeom prst="rect">
            <a:avLst/>
          </a:prstGeom>
          <a:noFill/>
        </p:spPr>
      </p:pic>
      <p:sp>
        <p:nvSpPr>
          <p:cNvPr id="2124481800" name="Rectangle 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3010564" name="Titel 3"/>
          <p:cNvSpPr>
            <a:spLocks noGrp="1"/>
          </p:cNvSpPr>
          <p:nvPr>
            <p:ph type="title"/>
          </p:nvPr>
        </p:nvSpPr>
        <p:spPr bwMode="auto">
          <a:xfrm>
            <a:off x="650668" y="221187"/>
            <a:ext cx="6828512" cy="16419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AT" b="1" dirty="0"/>
              <a:t>Organisational Models</a:t>
            </a:r>
            <a:endParaRPr b="1" dirty="0"/>
          </a:p>
        </p:txBody>
      </p:sp>
      <p:sp>
        <p:nvSpPr>
          <p:cNvPr id="37270752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657990656" name="Inhaltsplatzhalter 4"/>
          <p:cNvSpPr>
            <a:spLocks noGrp="1"/>
          </p:cNvSpPr>
          <p:nvPr>
            <p:ph idx="1"/>
          </p:nvPr>
        </p:nvSpPr>
        <p:spPr bwMode="auto">
          <a:xfrm>
            <a:off x="650668" y="1060315"/>
            <a:ext cx="10890664" cy="50822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FF00"/>
                </a:solidFill>
              </a:rPr>
              <a:t>Effective applicability </a:t>
            </a:r>
            <a:r>
              <a:rPr lang="en-US" sz="1800" dirty="0"/>
              <a:t>as an enhancer of Innovation depends on the </a:t>
            </a:r>
            <a:r>
              <a:rPr lang="en-US" sz="1800" b="1" dirty="0">
                <a:solidFill>
                  <a:srgbClr val="FFFF00"/>
                </a:solidFill>
              </a:rPr>
              <a:t>situation</a:t>
            </a:r>
            <a:r>
              <a:rPr lang="en-US" sz="1800" dirty="0"/>
              <a:t>, the </a:t>
            </a:r>
            <a:r>
              <a:rPr lang="en-US" sz="1800" b="1" dirty="0">
                <a:solidFill>
                  <a:srgbClr val="FFFF00"/>
                </a:solidFill>
              </a:rPr>
              <a:t>organization</a:t>
            </a:r>
            <a:r>
              <a:rPr lang="en-US" sz="1800" dirty="0"/>
              <a:t> and its </a:t>
            </a:r>
            <a:r>
              <a:rPr lang="en-US" sz="1800" b="1" dirty="0">
                <a:solidFill>
                  <a:srgbClr val="FFFF00"/>
                </a:solidFill>
              </a:rPr>
              <a:t>essential conditions</a:t>
            </a:r>
            <a:endParaRPr sz="2400" dirty="0"/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Alternatives to the bureaucratic model of organizational control</a:t>
            </a:r>
            <a:endParaRPr sz="2400" dirty="0"/>
          </a:p>
          <a:p>
            <a:pPr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FFFF00"/>
                </a:solidFill>
              </a:rPr>
              <a:t>Four building blocks </a:t>
            </a:r>
            <a:r>
              <a:rPr lang="en-US" sz="1800" dirty="0"/>
              <a:t>to enhance innovation in large </a:t>
            </a:r>
            <a:r>
              <a:rPr lang="en-US" sz="1800" dirty="0" err="1"/>
              <a:t>organisations</a:t>
            </a:r>
            <a:r>
              <a:rPr lang="en-US" sz="1800" dirty="0"/>
              <a:t> (not exhaustive!):</a:t>
            </a:r>
            <a:endParaRPr sz="24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1600" b="1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defRPr/>
            </a:pPr>
            <a:endParaRPr lang="de-AT" sz="1400" dirty="0"/>
          </a:p>
        </p:txBody>
      </p:sp>
      <p:graphicFrame>
        <p:nvGraphicFramePr>
          <p:cNvPr id="914390985" name="Diagramm 2"/>
          <p:cNvGraphicFramePr>
            <a:graphicFrameLocks/>
          </p:cNvGraphicFramePr>
          <p:nvPr/>
        </p:nvGraphicFramePr>
        <p:xfrm>
          <a:off x="801809" y="2508932"/>
          <a:ext cx="10472944" cy="3867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2043875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Networks</a:t>
            </a:r>
            <a:endParaRPr/>
          </a:p>
        </p:txBody>
      </p:sp>
      <p:sp>
        <p:nvSpPr>
          <p:cNvPr id="1447065982" name="Inhaltsplatzhalter 3"/>
          <p:cNvSpPr>
            <a:spLocks noGrp="1"/>
          </p:cNvSpPr>
          <p:nvPr>
            <p:ph idx="1"/>
          </p:nvPr>
        </p:nvSpPr>
        <p:spPr bwMode="auto">
          <a:xfrm>
            <a:off x="875201" y="1462368"/>
            <a:ext cx="8946541" cy="41954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Introduction of </a:t>
            </a:r>
            <a:r>
              <a:rPr lang="en-US" b="1" dirty="0">
                <a:solidFill>
                  <a:srgbClr val="FFFF00"/>
                </a:solidFill>
              </a:rPr>
              <a:t>goal-oriented, agile-dynamic teams </a:t>
            </a:r>
            <a:r>
              <a:rPr lang="en-US" dirty="0"/>
              <a:t>that network and exchange ideas with each other</a:t>
            </a:r>
            <a:endParaRPr dirty="0"/>
          </a:p>
          <a:p>
            <a:pPr>
              <a:buFont typeface="Symbol"/>
              <a:buChar char=""/>
              <a:defRPr/>
            </a:pPr>
            <a:r>
              <a:rPr lang="en-US" b="1" dirty="0"/>
              <a:t>Advantages</a:t>
            </a:r>
            <a:r>
              <a:rPr lang="en-US" dirty="0"/>
              <a:t>:</a:t>
            </a:r>
            <a:endParaRPr dirty="0"/>
          </a:p>
          <a:p>
            <a:pPr lvl="1">
              <a:buFont typeface="Symbol"/>
              <a:buChar char=""/>
              <a:defRPr/>
            </a:pPr>
            <a:r>
              <a:rPr lang="en-US" dirty="0"/>
              <a:t>Communication more flexible than in strict hierarchical systems</a:t>
            </a:r>
            <a:endParaRPr dirty="0"/>
          </a:p>
          <a:p>
            <a:pPr lvl="1">
              <a:buFont typeface="Symbol"/>
              <a:buChar char=""/>
              <a:defRPr/>
            </a:pPr>
            <a:r>
              <a:rPr lang="en-US" dirty="0"/>
              <a:t>Solving problems closer to their source</a:t>
            </a:r>
            <a:endParaRPr dirty="0"/>
          </a:p>
          <a:p>
            <a:pPr>
              <a:buFont typeface="Symbol"/>
              <a:buChar char="-"/>
              <a:defRPr/>
            </a:pPr>
            <a:r>
              <a:rPr lang="en-US" b="1" dirty="0"/>
              <a:t>Disadvantages:</a:t>
            </a:r>
            <a:endParaRPr dirty="0"/>
          </a:p>
          <a:p>
            <a:pPr lvl="1">
              <a:buFont typeface="Symbol"/>
              <a:buChar char="-"/>
              <a:defRPr/>
            </a:pPr>
            <a:r>
              <a:rPr lang="en-US" dirty="0"/>
              <a:t>Difficulties in managing large organizations</a:t>
            </a:r>
            <a:endParaRPr dirty="0"/>
          </a:p>
          <a:p>
            <a:pPr lvl="1">
              <a:buFont typeface="Symbol"/>
              <a:buChar char="-"/>
              <a:defRPr/>
            </a:pPr>
            <a:r>
              <a:rPr lang="en-US" dirty="0"/>
              <a:t>High demands on those involved, not possible to extend to a military as a whole</a:t>
            </a:r>
            <a:endParaRPr dirty="0"/>
          </a:p>
          <a:p>
            <a:pPr>
              <a:defRPr/>
            </a:pPr>
            <a:r>
              <a:rPr lang="en-US" b="1" dirty="0"/>
              <a:t>Opportunity</a:t>
            </a:r>
            <a:r>
              <a:rPr lang="en-US" dirty="0"/>
              <a:t>: Introduction for </a:t>
            </a:r>
            <a:r>
              <a:rPr lang="en-US" b="1" dirty="0">
                <a:solidFill>
                  <a:srgbClr val="FFFF00"/>
                </a:solidFill>
              </a:rPr>
              <a:t>selected parts and subunits</a:t>
            </a:r>
            <a:r>
              <a:rPr lang="en-US" dirty="0"/>
              <a:t>, whose adaptability and innovation capability rises.</a:t>
            </a:r>
            <a:endParaRPr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1571224913" name="Grafik 5" descr="Verbindungen mit einfarbiger Füllu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9852332" y="306204"/>
            <a:ext cx="1693557" cy="16935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185533" name="Rectangle 10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7269823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68280" y="623455"/>
            <a:ext cx="7655440" cy="5611089"/>
          </a:xfrm>
          <a:prstGeom prst="rect">
            <a:avLst/>
          </a:prstGeom>
          <a:noFill/>
        </p:spPr>
      </p:pic>
      <p:sp>
        <p:nvSpPr>
          <p:cNvPr id="1180539153" name="Rectangle 10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283178478" name="Textfeld 4"/>
          <p:cNvSpPr txBox="1"/>
          <p:nvPr/>
        </p:nvSpPr>
        <p:spPr bwMode="auto">
          <a:xfrm>
            <a:off x="600075" y="5659911"/>
            <a:ext cx="4010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</a:rPr>
              <a:t>Example</a:t>
            </a:r>
            <a:r>
              <a:rPr lang="en-US" sz="1600">
                <a:solidFill>
                  <a:schemeClr val="bg1"/>
                </a:solidFill>
              </a:rPr>
              <a:t> Gen. Arthur McChrystals </a:t>
            </a:r>
            <a:endParaRPr/>
          </a:p>
          <a:p>
            <a:pPr>
              <a:defRPr/>
            </a:pPr>
            <a:r>
              <a:rPr lang="en-US" sz="1600">
                <a:solidFill>
                  <a:schemeClr val="bg1"/>
                </a:solidFill>
              </a:rPr>
              <a:t>“Team of Teams” Model</a:t>
            </a:r>
            <a:endParaRPr/>
          </a:p>
        </p:txBody>
      </p:sp>
      <p:pic>
        <p:nvPicPr>
          <p:cNvPr id="907229951" name="Grafik 1" descr="Verbindungen mit einfarbiger Füll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852332" y="306204"/>
            <a:ext cx="1693557" cy="16935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6204114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7836890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 extrusionOk="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77771114" name="Titel 1"/>
          <p:cNvSpPr>
            <a:spLocks noGrp="1"/>
          </p:cNvSpPr>
          <p:nvPr>
            <p:ph type="title"/>
          </p:nvPr>
        </p:nvSpPr>
        <p:spPr bwMode="auto">
          <a:xfrm>
            <a:off x="648930" y="629267"/>
            <a:ext cx="9252154" cy="10166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de-AT" sz="3300" b="1">
                <a:solidFill>
                  <a:srgbClr val="EBEBEB"/>
                </a:solidFill>
              </a:rPr>
              <a:t>Phased Adoption Framework</a:t>
            </a:r>
            <a:br>
              <a:rPr lang="de-AT" sz="3300">
                <a:solidFill>
                  <a:srgbClr val="EBEBEB"/>
                </a:solidFill>
              </a:rPr>
            </a:br>
            <a:r>
              <a:rPr lang="de-AT" sz="3300">
                <a:solidFill>
                  <a:srgbClr val="EBEBEB"/>
                </a:solidFill>
              </a:rPr>
              <a:t>Step by Step – Open for Innovations</a:t>
            </a:r>
          </a:p>
        </p:txBody>
      </p:sp>
      <p:sp>
        <p:nvSpPr>
          <p:cNvPr id="1200568541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6445803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 extrusionOk="0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graphicFrame>
        <p:nvGraphicFramePr>
          <p:cNvPr id="540204547" name="Inhaltsplatzhalter 3"/>
          <p:cNvGraphicFramePr>
            <a:graphicFrameLocks noGrp="1"/>
          </p:cNvGraphicFramePr>
          <p:nvPr>
            <p:ph idx="1"/>
          </p:nvPr>
        </p:nvGraphicFramePr>
        <p:xfrm>
          <a:off x="648930" y="2346090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0345218" name="Textfeld 9"/>
          <p:cNvSpPr txBox="1"/>
          <p:nvPr/>
        </p:nvSpPr>
        <p:spPr bwMode="auto">
          <a:xfrm>
            <a:off x="1669736" y="5380853"/>
            <a:ext cx="8649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Introduction as part of an </a:t>
            </a:r>
            <a:r>
              <a:rPr lang="en-US" b="1" dirty="0"/>
              <a:t>implemented process: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b="1" dirty="0"/>
              <a:t>Persistent</a:t>
            </a:r>
            <a:r>
              <a:rPr lang="en-US" dirty="0"/>
              <a:t>, but open to learning.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b="1" dirty="0"/>
              <a:t>Iterative setting </a:t>
            </a:r>
            <a:r>
              <a:rPr lang="en-US" dirty="0"/>
              <a:t>enables in-depth learning effects.</a:t>
            </a:r>
            <a:endParaRPr dirty="0"/>
          </a:p>
        </p:txBody>
      </p:sp>
      <p:pic>
        <p:nvPicPr>
          <p:cNvPr id="231274526" name="Grafik 13" descr="Kreise mit Pfeilen mit einfarbiger Füllu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10319555" y="272915"/>
            <a:ext cx="914400" cy="914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962752385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81817519" name="Picture 2"/>
          <p:cNvPicPr>
            <a:picLocks noChangeAspect="1" noChangeArrowheads="1"/>
          </p:cNvPicPr>
          <p:nvPr/>
        </p:nvPicPr>
        <p:blipFill>
          <a:blip r:embed="rId3">
            <a:alphaModFix amt="40000"/>
          </a:blip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072904671" name="Titel 1"/>
          <p:cNvSpPr>
            <a:spLocks noGrp="1"/>
          </p:cNvSpPr>
          <p:nvPr>
            <p:ph type="ctrTitle"/>
          </p:nvPr>
        </p:nvSpPr>
        <p:spPr bwMode="auto">
          <a:xfrm>
            <a:off x="1154955" y="1447800"/>
            <a:ext cx="8825658" cy="41461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700" b="1">
                <a:solidFill>
                  <a:schemeClr val="tx1"/>
                </a:solidFill>
              </a:rPr>
              <a:t>The WarTech Nexus</a:t>
            </a:r>
            <a:br>
              <a:rPr lang="en-US" sz="5600" b="1">
                <a:solidFill>
                  <a:schemeClr val="tx1"/>
                </a:solidFill>
              </a:rPr>
            </a:br>
            <a:br>
              <a:rPr lang="en-US" sz="5600" b="1">
                <a:solidFill>
                  <a:schemeClr val="tx1"/>
                </a:solidFill>
              </a:rPr>
            </a:br>
            <a:r>
              <a:rPr lang="en-US" sz="5300" b="1">
                <a:solidFill>
                  <a:schemeClr val="tx1"/>
                </a:solidFill>
              </a:rPr>
              <a:t>Are Military Structures Fit Enough?</a:t>
            </a:r>
            <a:endParaRPr lang="de-AT" sz="5600" b="1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520584798" name="Textfeld 2"/>
          <p:cNvSpPr txBox="1"/>
          <p:nvPr/>
        </p:nvSpPr>
        <p:spPr bwMode="auto">
          <a:xfrm>
            <a:off x="3910519" y="6157608"/>
            <a:ext cx="775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“Intelligence is The Ability to Adapt to Change.“ (Stephan Hawking)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4548992" name="Picture 103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31835702" name="Picture 103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864442098" name="Oval 10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1153002440" name="Picture 103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52296977" name="Picture 103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1801685111" name="Rectangle 10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28599699" name="Grafik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103423" y="-2"/>
            <a:ext cx="6087038" cy="3429461"/>
          </a:xfrm>
          <a:prstGeom prst="rect">
            <a:avLst/>
          </a:prstGeom>
        </p:spPr>
      </p:pic>
      <p:sp>
        <p:nvSpPr>
          <p:cNvPr id="1562593628" name="Rectangle 10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256400708" name="Textfeld 4"/>
          <p:cNvSpPr txBox="1"/>
          <p:nvPr/>
        </p:nvSpPr>
        <p:spPr bwMode="auto">
          <a:xfrm>
            <a:off x="647701" y="2052918"/>
            <a:ext cx="476424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endParaRPr lang="en-US">
              <a:latin typeface="+mj-lt"/>
              <a:ea typeface="+mj-ea"/>
              <a:cs typeface="+mj-cs"/>
            </a:endParaRPr>
          </a:p>
        </p:txBody>
      </p:sp>
      <p:pic>
        <p:nvPicPr>
          <p:cNvPr id="739423862" name="Picture 2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6103423" y="3429459"/>
            <a:ext cx="6087038" cy="3428540"/>
          </a:xfrm>
          <a:prstGeom prst="rect">
            <a:avLst/>
          </a:prstGeom>
          <a:noFill/>
        </p:spPr>
      </p:pic>
      <p:sp>
        <p:nvSpPr>
          <p:cNvPr id="1249124017" name="Textfeld 5"/>
          <p:cNvSpPr txBox="1"/>
          <p:nvPr/>
        </p:nvSpPr>
        <p:spPr bwMode="auto">
          <a:xfrm>
            <a:off x="6103423" y="2907023"/>
            <a:ext cx="476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Reconnaissance drone, „Orlan-10“ (RAF)</a:t>
            </a:r>
            <a:endParaRPr/>
          </a:p>
          <a:p>
            <a:pPr>
              <a:defRPr/>
            </a:pPr>
            <a:endParaRPr lang="de-AT">
              <a:solidFill>
                <a:schemeClr val="bg1"/>
              </a:solidFill>
            </a:endParaRPr>
          </a:p>
        </p:txBody>
      </p:sp>
      <p:sp>
        <p:nvSpPr>
          <p:cNvPr id="650022199" name="Textfeld 6"/>
          <p:cNvSpPr txBox="1"/>
          <p:nvPr/>
        </p:nvSpPr>
        <p:spPr bwMode="auto">
          <a:xfrm>
            <a:off x="6103423" y="6096000"/>
            <a:ext cx="441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AT">
                <a:solidFill>
                  <a:schemeClr val="bg1"/>
                </a:solidFill>
              </a:rPr>
              <a:t>Combat and reconnaissance drone „Bayraktar TB2“ (UAF)</a:t>
            </a:r>
            <a:endParaRPr/>
          </a:p>
        </p:txBody>
      </p:sp>
      <p:sp>
        <p:nvSpPr>
          <p:cNvPr id="2076833730" name="Textfeld 8"/>
          <p:cNvSpPr txBox="1"/>
          <p:nvPr/>
        </p:nvSpPr>
        <p:spPr bwMode="auto">
          <a:xfrm>
            <a:off x="417967" y="1011337"/>
            <a:ext cx="52237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de-AT" dirty="0"/>
          </a:p>
          <a:p>
            <a:pPr>
              <a:defRPr/>
            </a:pPr>
            <a:r>
              <a:rPr lang="de-AT" b="1" dirty="0" err="1"/>
              <a:t>Example</a:t>
            </a:r>
            <a:r>
              <a:rPr lang="de-AT" dirty="0"/>
              <a:t>: </a:t>
            </a:r>
            <a:r>
              <a:rPr lang="en-US" dirty="0"/>
              <a:t>Introduction of drones - </a:t>
            </a:r>
            <a:r>
              <a:rPr lang="en-US" dirty="0">
                <a:solidFill>
                  <a:srgbClr val="FFFF00"/>
                </a:solidFill>
              </a:rPr>
              <a:t>learning effects </a:t>
            </a:r>
            <a:r>
              <a:rPr lang="en-US" dirty="0"/>
              <a:t>from </a:t>
            </a:r>
            <a:endParaRPr dirty="0"/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external observation,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own considerations,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trials with troop units,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integration into the command and control system, etc.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Innovative dynamics are the result of an intensive search for measures and countermeasures, especially if there is a </a:t>
            </a:r>
            <a:r>
              <a:rPr lang="en-US" dirty="0">
                <a:solidFill>
                  <a:srgbClr val="FFFF00"/>
                </a:solidFill>
              </a:rPr>
              <a:t>corresponding openness to new ideas</a:t>
            </a:r>
            <a:endParaRPr dirty="0"/>
          </a:p>
        </p:txBody>
      </p:sp>
      <p:pic>
        <p:nvPicPr>
          <p:cNvPr id="3" name="Grafik 9" descr="Kreise mit Pfeilen mit einfarbiger Füllung">
            <a:extLst>
              <a:ext uri="{FF2B5EF4-FFF2-40B4-BE49-F238E27FC236}">
                <a16:creationId xmlns:a16="http://schemas.microsoft.com/office/drawing/2014/main" id="{F539E426-9C01-F84E-0270-65288A06E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319555" y="27291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6963280" name="Picture 4" descr="Roter Spielzeugmensch vor zwei Reihen weißer Figuren"/>
          <p:cNvPicPr>
            <a:picLocks noChangeAspect="1"/>
          </p:cNvPicPr>
          <p:nvPr/>
        </p:nvPicPr>
        <p:blipFill>
          <a:blip r:embed="rId3">
            <a:alphaModFix amt="35000"/>
          </a:blip>
          <a:stretch/>
        </p:blipFill>
        <p:spPr bwMode="auto"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698556483" name="Titel 1"/>
          <p:cNvSpPr>
            <a:spLocks noGrp="1"/>
          </p:cNvSpPr>
          <p:nvPr>
            <p:ph type="title"/>
          </p:nvPr>
        </p:nvSpPr>
        <p:spPr bwMode="auto"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AT" b="1" dirty="0"/>
              <a:t>Cultural Transformation </a:t>
            </a:r>
            <a:r>
              <a:rPr lang="de-AT" b="1" dirty="0" err="1"/>
              <a:t>Programs</a:t>
            </a:r>
            <a:br>
              <a:rPr lang="de-AT" dirty="0"/>
            </a:br>
            <a:r>
              <a:rPr lang="de-AT" dirty="0"/>
              <a:t>See and </a:t>
            </a:r>
            <a:r>
              <a:rPr lang="de-AT" dirty="0" err="1"/>
              <a:t>think</a:t>
            </a:r>
            <a:r>
              <a:rPr lang="de-AT" dirty="0"/>
              <a:t> </a:t>
            </a:r>
            <a:r>
              <a:rPr lang="de-AT" dirty="0" err="1"/>
              <a:t>differently</a:t>
            </a:r>
            <a:r>
              <a:rPr lang="de-AT" dirty="0"/>
              <a:t>.</a:t>
            </a:r>
          </a:p>
        </p:txBody>
      </p:sp>
      <p:sp>
        <p:nvSpPr>
          <p:cNvPr id="138635998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0622798" name="Inhaltsplatzhalter 2"/>
          <p:cNvSpPr>
            <a:spLocks noGrp="1"/>
          </p:cNvSpPr>
          <p:nvPr>
            <p:ph idx="1"/>
          </p:nvPr>
        </p:nvSpPr>
        <p:spPr bwMode="auto"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How we </a:t>
            </a:r>
            <a:r>
              <a:rPr lang="en-US" b="1" dirty="0">
                <a:solidFill>
                  <a:srgbClr val="FFFF00"/>
                </a:solidFill>
              </a:rPr>
              <a:t>think, perceive </a:t>
            </a:r>
            <a:r>
              <a:rPr lang="en-US" dirty="0"/>
              <a:t>and</a:t>
            </a:r>
            <a:r>
              <a:rPr lang="en-US" b="1" dirty="0">
                <a:solidFill>
                  <a:srgbClr val="FFFF00"/>
                </a:solidFill>
              </a:rPr>
              <a:t> do things </a:t>
            </a:r>
            <a:r>
              <a:rPr lang="en-US" dirty="0"/>
              <a:t>is the central driver of innovation or persistence</a:t>
            </a:r>
            <a:endParaRPr dirty="0"/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Aligning anchored cultural norms </a:t>
            </a:r>
            <a:r>
              <a:rPr lang="en-US" dirty="0"/>
              <a:t>with the imperatives of innovation</a:t>
            </a:r>
            <a:endParaRPr dirty="0"/>
          </a:p>
          <a:p>
            <a:pPr>
              <a:defRPr/>
            </a:pPr>
            <a:r>
              <a:rPr lang="fr-FR" dirty="0"/>
              <a:t>Personnel </a:t>
            </a:r>
            <a:r>
              <a:rPr lang="fr-FR" dirty="0" err="1"/>
              <a:t>selection</a:t>
            </a:r>
            <a:r>
              <a:rPr lang="fr-FR" dirty="0"/>
              <a:t>, </a:t>
            </a:r>
            <a:r>
              <a:rPr lang="fr-FR" dirty="0" err="1"/>
              <a:t>role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, training, </a:t>
            </a:r>
            <a:r>
              <a:rPr lang="fr-FR" dirty="0" err="1"/>
              <a:t>error</a:t>
            </a:r>
            <a:r>
              <a:rPr lang="fr-FR" dirty="0"/>
              <a:t> culture, etc.</a:t>
            </a:r>
            <a:endParaRPr dirty="0"/>
          </a:p>
          <a:p>
            <a:pPr>
              <a:buFont typeface="Symbol"/>
              <a:buChar char=""/>
              <a:defRPr/>
            </a:pPr>
            <a:r>
              <a:rPr lang="fr-FR" b="1" dirty="0" err="1"/>
              <a:t>Advantages</a:t>
            </a:r>
            <a:r>
              <a:rPr lang="fr-FR" b="1" dirty="0"/>
              <a:t>:</a:t>
            </a:r>
            <a:endParaRPr dirty="0"/>
          </a:p>
          <a:p>
            <a:pPr lvl="1">
              <a:buFont typeface="Symbol"/>
              <a:buChar char=""/>
              <a:defRPr/>
            </a:pPr>
            <a:r>
              <a:rPr lang="fr-FR" dirty="0"/>
              <a:t>Long </a:t>
            </a:r>
            <a:r>
              <a:rPr lang="fr-FR" dirty="0" err="1"/>
              <a:t>term</a:t>
            </a:r>
            <a:r>
              <a:rPr lang="fr-FR" dirty="0"/>
              <a:t> changes possible, </a:t>
            </a:r>
            <a:r>
              <a:rPr lang="fr-FR" dirty="0" err="1"/>
              <a:t>takes</a:t>
            </a:r>
            <a:r>
              <a:rPr lang="fr-FR" dirty="0"/>
              <a:t> time</a:t>
            </a:r>
            <a:endParaRPr lang="en-US" dirty="0"/>
          </a:p>
          <a:p>
            <a:pPr>
              <a:buFont typeface="Symbol"/>
              <a:buChar char="-"/>
              <a:defRPr/>
            </a:pPr>
            <a:r>
              <a:rPr lang="en-US" b="1" dirty="0"/>
              <a:t>Disadvantages:</a:t>
            </a:r>
            <a:endParaRPr dirty="0"/>
          </a:p>
          <a:p>
            <a:pPr lvl="1">
              <a:buFont typeface="Symbol"/>
              <a:buChar char="-"/>
              <a:defRPr/>
            </a:pPr>
            <a:r>
              <a:rPr lang="en-US" dirty="0"/>
              <a:t>Counterintuitive in a bureaucratic culture (Errors &amp; responsibilities)</a:t>
            </a:r>
            <a:endParaRPr dirty="0"/>
          </a:p>
          <a:p>
            <a:pPr lvl="1">
              <a:buFont typeface="Symbol"/>
              <a:buChar char="-"/>
              <a:defRPr/>
            </a:pPr>
            <a:r>
              <a:rPr lang="en-US" dirty="0"/>
              <a:t>Resource-intensive </a:t>
            </a:r>
            <a:endParaRPr dirty="0"/>
          </a:p>
          <a:p>
            <a:pPr lvl="1">
              <a:buFont typeface="Symbol"/>
              <a:buChar char="-"/>
              <a:defRPr/>
            </a:pPr>
            <a:endParaRPr lang="de-AT" dirty="0"/>
          </a:p>
        </p:txBody>
      </p:sp>
      <p:pic>
        <p:nvPicPr>
          <p:cNvPr id="1083888806" name="Grafik 5" descr="Glühbirne und Zahnrad mit einfarbiger Füllu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0378279" y="306805"/>
            <a:ext cx="814137" cy="8141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30129773" name="Picture 4"/>
          <p:cNvPicPr>
            <a:picLocks noChangeAspect="1"/>
          </p:cNvPicPr>
          <p:nvPr/>
        </p:nvPicPr>
        <p:blipFill>
          <a:blip r:embed="rId3">
            <a:alphaModFix amt="35000"/>
          </a:blip>
          <a:stretch/>
        </p:blipFill>
        <p:spPr bwMode="auto"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1461337842" name="Titel 1"/>
          <p:cNvSpPr>
            <a:spLocks noGrp="1"/>
          </p:cNvSpPr>
          <p:nvPr>
            <p:ph type="title"/>
          </p:nvPr>
        </p:nvSpPr>
        <p:spPr bwMode="auto"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AT" b="1"/>
              <a:t>Public Private Partnerships</a:t>
            </a:r>
            <a:br>
              <a:rPr lang="de-AT"/>
            </a:br>
            <a:r>
              <a:rPr lang="de-AT"/>
              <a:t>Working together with others</a:t>
            </a:r>
          </a:p>
        </p:txBody>
      </p:sp>
      <p:sp>
        <p:nvSpPr>
          <p:cNvPr id="643702375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360300133" name="Inhaltsplatzhalter 2"/>
          <p:cNvSpPr>
            <a:spLocks noGrp="1"/>
          </p:cNvSpPr>
          <p:nvPr>
            <p:ph idx="1"/>
          </p:nvPr>
        </p:nvSpPr>
        <p:spPr bwMode="auto"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dirty="0">
                <a:solidFill>
                  <a:srgbClr val="FFFF00"/>
                </a:solidFill>
              </a:rPr>
              <a:t>Close cooperation </a:t>
            </a:r>
            <a:r>
              <a:rPr lang="en-US" dirty="0"/>
              <a:t>with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private companies </a:t>
            </a:r>
            <a:r>
              <a:rPr lang="en-US" dirty="0"/>
              <a:t>- utilizing their opportunities and flexibility</a:t>
            </a:r>
            <a:endParaRPr dirty="0"/>
          </a:p>
          <a:p>
            <a:pPr>
              <a:lnSpc>
                <a:spcPct val="90000"/>
              </a:lnSpc>
              <a:defRPr/>
            </a:pPr>
            <a:r>
              <a:rPr lang="en-US" b="1" dirty="0"/>
              <a:t>Advantages:</a:t>
            </a:r>
            <a:endParaRPr dirty="0"/>
          </a:p>
          <a:p>
            <a:pPr lvl="1">
              <a:lnSpc>
                <a:spcPct val="90000"/>
              </a:lnSpc>
              <a:buFont typeface="Century Gothic" panose="020B0502020202020204" pitchFamily="34" charset="0"/>
              <a:buChar char="+"/>
              <a:defRPr/>
            </a:pPr>
            <a:r>
              <a:rPr lang="en-US" dirty="0"/>
              <a:t>Extended (long-term) funding capacity (capital markets) / shared financial burden and risk</a:t>
            </a:r>
            <a:endParaRPr dirty="0"/>
          </a:p>
          <a:p>
            <a:pPr lvl="1">
              <a:lnSpc>
                <a:spcPct val="90000"/>
              </a:lnSpc>
              <a:buFont typeface="Century Gothic" panose="020B0502020202020204" pitchFamily="34" charset="0"/>
              <a:buChar char="+"/>
              <a:defRPr/>
            </a:pPr>
            <a:r>
              <a:rPr lang="en-US" dirty="0"/>
              <a:t>unlocking expertise in advanced technologies and solutions</a:t>
            </a:r>
            <a:endParaRPr dirty="0"/>
          </a:p>
          <a:p>
            <a:pPr lvl="1">
              <a:lnSpc>
                <a:spcPct val="90000"/>
              </a:lnSpc>
              <a:buFont typeface="Century Gothic" panose="020B0502020202020204" pitchFamily="34" charset="0"/>
              <a:buChar char="+"/>
              <a:defRPr/>
            </a:pPr>
            <a:r>
              <a:rPr lang="en-US" dirty="0"/>
              <a:t>Mutual civil-military progress (e.g. internet, GPS)</a:t>
            </a:r>
            <a:endParaRPr dirty="0"/>
          </a:p>
          <a:p>
            <a:pPr>
              <a:lnSpc>
                <a:spcPct val="90000"/>
              </a:lnSpc>
              <a:defRPr/>
            </a:pPr>
            <a:r>
              <a:rPr lang="en-US" b="1" dirty="0"/>
              <a:t>Disadvantages:</a:t>
            </a:r>
            <a:endParaRPr dirty="0"/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dirty="0"/>
              <a:t>Conflicts about intellectual property</a:t>
            </a:r>
            <a:endParaRPr dirty="0"/>
          </a:p>
          <a:p>
            <a:pPr lvl="1">
              <a:lnSpc>
                <a:spcPct val="90000"/>
              </a:lnSpc>
              <a:buFont typeface="Symbol" panose="05050102010706020507" pitchFamily="18" charset="2"/>
              <a:buChar char="-"/>
              <a:defRPr/>
            </a:pPr>
            <a:r>
              <a:rPr lang="en-US" dirty="0"/>
              <a:t>Different priorities (</a:t>
            </a:r>
            <a:r>
              <a:rPr lang="en-US" dirty="0" err="1"/>
              <a:t>defence</a:t>
            </a:r>
            <a:r>
              <a:rPr lang="en-US" dirty="0"/>
              <a:t> / business)</a:t>
            </a:r>
            <a:endParaRPr dirty="0"/>
          </a:p>
          <a:p>
            <a:pPr>
              <a:lnSpc>
                <a:spcPct val="90000"/>
              </a:lnSpc>
              <a:defRPr/>
            </a:pPr>
            <a:r>
              <a:rPr lang="en-US" b="1" dirty="0"/>
              <a:t>Examples</a:t>
            </a:r>
            <a:r>
              <a:rPr lang="en-US" dirty="0"/>
              <a:t>: DARPA (internet, GPS)</a:t>
            </a:r>
            <a:endParaRPr dirty="0"/>
          </a:p>
          <a:p>
            <a:pPr lvl="1">
              <a:lnSpc>
                <a:spcPct val="90000"/>
              </a:lnSpc>
              <a:defRPr/>
            </a:pPr>
            <a:endParaRPr lang="en-US" dirty="0"/>
          </a:p>
          <a:p>
            <a:pPr lvl="1">
              <a:lnSpc>
                <a:spcPct val="90000"/>
              </a:lnSpc>
              <a:defRPr/>
            </a:pPr>
            <a:endParaRPr lang="de-AT" dirty="0"/>
          </a:p>
        </p:txBody>
      </p:sp>
      <p:pic>
        <p:nvPicPr>
          <p:cNvPr id="2035544495" name="Grafik 6" descr="Handschlag mit einfarbiger Füllu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0424636" y="452718"/>
            <a:ext cx="721422" cy="7214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27420174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8447665" name="Picture 1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2022994060" name="Oval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1508430344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25371885" name="Picture 1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18535035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 useBgFill="1">
        <p:nvSpPr>
          <p:cNvPr id="109376273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6815472" name="Picture 5" descr="Leiterplattenhintergrund"/>
          <p:cNvPicPr>
            <a:picLocks noChangeAspect="1"/>
          </p:cNvPicPr>
          <p:nvPr/>
        </p:nvPicPr>
        <p:blipFill>
          <a:blip r:embed="rId7">
            <a:alphaModFix amt="40000"/>
          </a:blip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90279328" name="Titel 3"/>
          <p:cNvSpPr>
            <a:spLocks noGrp="1"/>
          </p:cNvSpPr>
          <p:nvPr>
            <p:ph type="title"/>
          </p:nvPr>
        </p:nvSpPr>
        <p:spPr bwMode="auto"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4800" b="1">
                <a:solidFill>
                  <a:schemeClr val="tx1"/>
                </a:solidFill>
              </a:rPr>
              <a:t>Part III</a:t>
            </a:r>
            <a:br>
              <a:rPr lang="en-US" sz="4800" b="1">
                <a:solidFill>
                  <a:schemeClr val="tx1"/>
                </a:solidFill>
              </a:rPr>
            </a:br>
            <a:r>
              <a:rPr lang="en-US" sz="4800" b="1">
                <a:solidFill>
                  <a:schemeClr val="tx1"/>
                </a:solidFill>
              </a:rPr>
              <a:t>Technology as a Catalyst</a:t>
            </a:r>
            <a:endParaRPr/>
          </a:p>
        </p:txBody>
      </p:sp>
      <p:sp>
        <p:nvSpPr>
          <p:cNvPr id="1575939377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019208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AI in Military Leadership – Beyond the Battlefield</a:t>
            </a:r>
            <a:endParaRPr lang="de-AT"/>
          </a:p>
        </p:txBody>
      </p:sp>
      <p:pic>
        <p:nvPicPr>
          <p:cNvPr id="121029703" name="Grafik 4" descr="Ein Bild, das Waffe, Soldat, Militär, Armee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6111" y="1853248"/>
            <a:ext cx="4188536" cy="2791675"/>
          </a:xfrm>
          <a:prstGeom prst="rect">
            <a:avLst/>
          </a:prstGeom>
        </p:spPr>
      </p:pic>
      <p:pic>
        <p:nvPicPr>
          <p:cNvPr id="1224475333" name="Grafik 6" descr="Ein Bild, das Computer, Im Haus, Text, Kleidung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79974" y="2233377"/>
            <a:ext cx="3318327" cy="2208761"/>
          </a:xfrm>
          <a:prstGeom prst="rect">
            <a:avLst/>
          </a:prstGeom>
        </p:spPr>
      </p:pic>
      <p:pic>
        <p:nvPicPr>
          <p:cNvPr id="1981090768" name="Grafik 10" descr="Ein Bild, das Text, Flugzeug, Hubschrauberrotor, Helikopter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54194" y="1282560"/>
            <a:ext cx="3606233" cy="5405005"/>
          </a:xfrm>
          <a:prstGeom prst="rect">
            <a:avLst/>
          </a:prstGeom>
        </p:spPr>
      </p:pic>
      <p:pic>
        <p:nvPicPr>
          <p:cNvPr id="235421578" name="Grafik 12" descr="Ein Bild, das Menschliches Gesicht, Text, Mann, Kleidung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6111" y="4332989"/>
            <a:ext cx="4188536" cy="2344848"/>
          </a:xfrm>
          <a:prstGeom prst="rect">
            <a:avLst/>
          </a:prstGeom>
        </p:spPr>
      </p:pic>
      <p:pic>
        <p:nvPicPr>
          <p:cNvPr id="1227446685" name="Grafik 14" descr="Ein Bild, das Screenshot, Kunst, Wolke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679974" y="4517689"/>
            <a:ext cx="3318327" cy="2160148"/>
          </a:xfrm>
          <a:prstGeom prst="rect">
            <a:avLst/>
          </a:prstGeom>
        </p:spPr>
      </p:pic>
      <p:grpSp>
        <p:nvGrpSpPr>
          <p:cNvPr id="1763942513" name="Gruppieren 2"/>
          <p:cNvGrpSpPr/>
          <p:nvPr/>
        </p:nvGrpSpPr>
        <p:grpSpPr bwMode="auto">
          <a:xfrm>
            <a:off x="3096490" y="1487292"/>
            <a:ext cx="6522010" cy="4995539"/>
            <a:chOff x="899592" y="864160"/>
            <a:chExt cx="7144985" cy="5137365"/>
          </a:xfrm>
        </p:grpSpPr>
        <p:grpSp>
          <p:nvGrpSpPr>
            <p:cNvPr id="4" name="Gruppieren 3"/>
            <p:cNvGrpSpPr/>
            <p:nvPr/>
          </p:nvGrpSpPr>
          <p:grpSpPr bwMode="auto">
            <a:xfrm>
              <a:off x="1702443" y="864160"/>
              <a:ext cx="5539284" cy="4980545"/>
              <a:chOff x="3009285" y="1769061"/>
              <a:chExt cx="3125430" cy="3222652"/>
            </a:xfrm>
          </p:grpSpPr>
          <p:sp>
            <p:nvSpPr>
              <p:cNvPr id="10" name="Halbbogen 9"/>
              <p:cNvSpPr/>
              <p:nvPr/>
            </p:nvSpPr>
            <p:spPr bwMode="auto">
              <a:xfrm>
                <a:off x="3009285" y="1866285"/>
                <a:ext cx="3125428" cy="3125428"/>
              </a:xfrm>
              <a:prstGeom prst="blockArc">
                <a:avLst>
                  <a:gd name="adj1" fmla="val 10800000"/>
                  <a:gd name="adj2" fmla="val 16200000"/>
                  <a:gd name="adj3" fmla="val 4642"/>
                </a:avLst>
              </a:prstGeom>
              <a:solidFill>
                <a:srgbClr val="B2C1DB"/>
              </a:soli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2" name="Halbbogen 11"/>
              <p:cNvSpPr/>
              <p:nvPr/>
            </p:nvSpPr>
            <p:spPr bwMode="auto">
              <a:xfrm>
                <a:off x="3009285" y="1866285"/>
                <a:ext cx="3125428" cy="3125428"/>
              </a:xfrm>
              <a:prstGeom prst="blockArc">
                <a:avLst>
                  <a:gd name="adj1" fmla="val 5400000"/>
                  <a:gd name="adj2" fmla="val 10800000"/>
                  <a:gd name="adj3" fmla="val 4642"/>
                </a:avLst>
              </a:prstGeom>
              <a:solidFill>
                <a:srgbClr val="B2C1DB"/>
              </a:soli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4" name="Halbbogen 13"/>
              <p:cNvSpPr/>
              <p:nvPr/>
            </p:nvSpPr>
            <p:spPr bwMode="auto">
              <a:xfrm>
                <a:off x="3009286" y="1866285"/>
                <a:ext cx="3125429" cy="3125428"/>
              </a:xfrm>
              <a:prstGeom prst="blockArc">
                <a:avLst>
                  <a:gd name="adj1" fmla="val 0"/>
                  <a:gd name="adj2" fmla="val 5400000"/>
                  <a:gd name="adj3" fmla="val 4642"/>
                </a:avLst>
              </a:prstGeom>
              <a:solidFill>
                <a:srgbClr val="B2C1DB"/>
              </a:soli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6" name="Halbbogen 15"/>
              <p:cNvSpPr/>
              <p:nvPr/>
            </p:nvSpPr>
            <p:spPr bwMode="auto">
              <a:xfrm>
                <a:off x="3009285" y="1866285"/>
                <a:ext cx="3125428" cy="3125428"/>
              </a:xfrm>
              <a:prstGeom prst="blockArc">
                <a:avLst>
                  <a:gd name="adj1" fmla="val 16200000"/>
                  <a:gd name="adj2" fmla="val 0"/>
                  <a:gd name="adj3" fmla="val 4642"/>
                </a:avLst>
              </a:prstGeom>
              <a:solidFill>
                <a:srgbClr val="B2C1DB"/>
              </a:soli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7" name="Freihandform 15"/>
              <p:cNvSpPr/>
              <p:nvPr/>
            </p:nvSpPr>
            <p:spPr bwMode="auto">
              <a:xfrm>
                <a:off x="4003776" y="1769061"/>
                <a:ext cx="1133141" cy="419333"/>
              </a:xfrm>
              <a:custGeom>
                <a:avLst/>
                <a:gdLst>
                  <a:gd name="connsiteX0" fmla="*/ 0 w 1007417"/>
                  <a:gd name="connsiteY0" fmla="*/ 503709 h 1007417"/>
                  <a:gd name="connsiteX1" fmla="*/ 503709 w 1007417"/>
                  <a:gd name="connsiteY1" fmla="*/ 0 h 1007417"/>
                  <a:gd name="connsiteX2" fmla="*/ 1007418 w 1007417"/>
                  <a:gd name="connsiteY2" fmla="*/ 503709 h 1007417"/>
                  <a:gd name="connsiteX3" fmla="*/ 503709 w 1007417"/>
                  <a:gd name="connsiteY3" fmla="*/ 1007418 h 1007417"/>
                  <a:gd name="connsiteX4" fmla="*/ 0 w 1007417"/>
                  <a:gd name="connsiteY4" fmla="*/ 503709 h 100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417" h="1007417" extrusionOk="0">
                    <a:moveTo>
                      <a:pt x="0" y="503709"/>
                    </a:moveTo>
                    <a:cubicBezTo>
                      <a:pt x="0" y="225518"/>
                      <a:pt x="225518" y="0"/>
                      <a:pt x="503709" y="0"/>
                    </a:cubicBezTo>
                    <a:cubicBezTo>
                      <a:pt x="781900" y="0"/>
                      <a:pt x="1007418" y="225518"/>
                      <a:pt x="1007418" y="503709"/>
                    </a:cubicBezTo>
                    <a:cubicBezTo>
                      <a:pt x="1007418" y="781900"/>
                      <a:pt x="781900" y="1007418"/>
                      <a:pt x="503709" y="1007418"/>
                    </a:cubicBezTo>
                    <a:cubicBezTo>
                      <a:pt x="225518" y="1007418"/>
                      <a:pt x="0" y="781900"/>
                      <a:pt x="0" y="503709"/>
                    </a:cubicBezTo>
                    <a:close/>
                  </a:path>
                </a:pathLst>
              </a:custGeom>
              <a:solidFill>
                <a:srgbClr val="4BACC6">
                  <a:lumMod val="20000"/>
                  <a:lumOff val="80000"/>
                </a:srgbClr>
              </a:solidFill>
              <a:ln w="25400" cap="flat" cmpd="sng" algn="ctr">
                <a:solidFill>
                  <a:srgbClr val="FFFFFF">
                    <a:alpha val="50196"/>
                  </a:srgbClr>
                </a:solidFill>
                <a:prstDash val="solid"/>
              </a:ln>
              <a:effectLst>
                <a:softEdge rad="127000"/>
              </a:effectLst>
            </p:spPr>
            <p:txBody>
              <a:bodyPr spcFirstLastPara="0" vert="horz" wrap="square" lIns="175473" tIns="175473" rIns="175473" bIns="175473" numCol="1" spcCol="1270" anchor="ctr" anchorCtr="0">
                <a:noAutofit/>
              </a:bodyPr>
              <a:lstStyle/>
              <a:p>
                <a:pPr marL="0" marR="0" lvl="0" indent="0" algn="ctr" defTabSz="9779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de-DE" sz="2400" b="1" i="0" u="none" strike="noStrike" cap="none" spc="0">
                    <a:ln>
                      <a:noFill/>
                    </a:ln>
                    <a:solidFill>
                      <a:srgbClr val="0070C0"/>
                    </a:solidFill>
                    <a:latin typeface="Calibri"/>
                    <a:ea typeface="+mn-ea"/>
                    <a:cs typeface="+mn-cs"/>
                  </a:rPr>
                  <a:t>Observe</a:t>
                </a:r>
                <a:endParaRPr lang="de-DE" sz="2200" b="1" i="0" u="none" strike="noStrike" cap="none" spc="0">
                  <a:ln>
                    <a:noFill/>
                  </a:ln>
                  <a:solidFill>
                    <a:srgbClr val="0070C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Freihandform 8"/>
            <p:cNvSpPr/>
            <p:nvPr/>
          </p:nvSpPr>
          <p:spPr bwMode="auto">
            <a:xfrm>
              <a:off x="6172369" y="3034378"/>
              <a:ext cx="1872208" cy="648071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 extrusionOk="0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solidFill>
                <a:srgbClr val="FFFFFF">
                  <a:alpha val="50196"/>
                </a:srgbClr>
              </a:solidFill>
              <a:prstDash val="solid"/>
            </a:ln>
            <a:effectLst>
              <a:softEdge rad="127000"/>
            </a:effectLst>
          </p:spPr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marR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2400" b="1" i="0" u="none" strike="noStrike" cap="none" spc="0">
                  <a:ln>
                    <a:noFill/>
                  </a:ln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Orient</a:t>
              </a:r>
              <a:endParaRPr lang="de-DE" sz="22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ihandform 9"/>
            <p:cNvSpPr/>
            <p:nvPr/>
          </p:nvSpPr>
          <p:spPr bwMode="auto">
            <a:xfrm>
              <a:off x="899592" y="3034379"/>
              <a:ext cx="1872208" cy="648071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 extrusionOk="0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solidFill>
                <a:srgbClr val="FFFFFF">
                  <a:alpha val="50196"/>
                </a:srgbClr>
              </a:solidFill>
              <a:prstDash val="solid"/>
            </a:ln>
            <a:effectLst>
              <a:softEdge rad="127000"/>
            </a:effectLst>
          </p:spPr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marR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2400" b="1" i="0" u="none" strike="noStrike" cap="none" spc="0">
                  <a:ln>
                    <a:noFill/>
                  </a:ln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Act</a:t>
              </a:r>
              <a:endParaRPr lang="de-DE" sz="22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ihandform 10"/>
            <p:cNvSpPr/>
            <p:nvPr/>
          </p:nvSpPr>
          <p:spPr bwMode="auto">
            <a:xfrm>
              <a:off x="3535979" y="5353453"/>
              <a:ext cx="1872208" cy="648071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 extrusionOk="0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solidFill>
                <a:srgbClr val="FFFFFF">
                  <a:alpha val="50196"/>
                </a:srgbClr>
              </a:solidFill>
              <a:prstDash val="solid"/>
            </a:ln>
            <a:effectLst>
              <a:softEdge rad="127000"/>
            </a:effectLst>
          </p:spPr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marL="0" marR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de-DE" sz="2400" b="1" i="0" u="none" strike="noStrike" cap="none" spc="0">
                  <a:ln>
                    <a:noFill/>
                  </a:ln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Decide</a:t>
              </a:r>
              <a:endParaRPr lang="de-DE" sz="22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47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44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0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94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6394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3014836" name="Picture 5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4645062" name="Picture 5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1966587982" name="Oval 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592560822" name="Picture 5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54977087" name="Picture 5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1223358190" name="Rectangle 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 useBgFill="1">
        <p:nvSpPr>
          <p:cNvPr id="1744106553" name="Rectangle 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79136056" name="Grafik 5"/>
          <p:cNvPicPr>
            <a:picLocks noChangeAspect="1"/>
          </p:cNvPicPr>
          <p:nvPr/>
        </p:nvPicPr>
        <p:blipFill>
          <a:blip r:embed="rId7">
            <a:alphaModFix amt="40000"/>
          </a:blip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10784741" name="Titel 3"/>
          <p:cNvSpPr>
            <a:spLocks noGrp="1"/>
          </p:cNvSpPr>
          <p:nvPr>
            <p:ph type="title"/>
          </p:nvPr>
        </p:nvSpPr>
        <p:spPr bwMode="auto"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</a:rPr>
              <a:t>Conclusion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3E58848-2AD5-2B15-832B-6AE7CCBDB9FA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solidFill>
              <a:srgbClr val="0A0A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apollo 13 - from problem to solution">
            <a:hlinkClick r:id="" action="ppaction://media"/>
            <a:extLst>
              <a:ext uri="{FF2B5EF4-FFF2-40B4-BE49-F238E27FC236}">
                <a16:creationId xmlns:a16="http://schemas.microsoft.com/office/drawing/2014/main" id="{30FDE4D5-43A8-9F33-6F57-8A19E3B15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151" y="18852"/>
            <a:ext cx="9118862" cy="68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7869148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3200" b="1"/>
              <a:t>The Future of Military Organizational Structures – From Hierarchies to Networks</a:t>
            </a:r>
            <a:endParaRPr lang="de-AT" sz="3200" b="1"/>
          </a:p>
        </p:txBody>
      </p:sp>
      <p:pic>
        <p:nvPicPr>
          <p:cNvPr id="648622194" name="Grafik 2" descr="Ein Bild, das Text, Diagramm, Reihe, Karte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9437" y="1782303"/>
            <a:ext cx="10713125" cy="4470944"/>
          </a:xfrm>
          <a:prstGeom prst="rect">
            <a:avLst/>
          </a:prstGeom>
        </p:spPr>
      </p:pic>
      <p:pic>
        <p:nvPicPr>
          <p:cNvPr id="51036507" name="Grafi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9225" y="1782303"/>
            <a:ext cx="11073547" cy="4470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4862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3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4862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862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586417" name="Textfeld 9"/>
          <p:cNvSpPr txBox="1"/>
          <p:nvPr/>
        </p:nvSpPr>
        <p:spPr bwMode="auto">
          <a:xfrm>
            <a:off x="274062" y="382708"/>
            <a:ext cx="582193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3200" b="0" i="0" u="none" strike="noStrike" cap="none" spc="0">
                <a:ln>
                  <a:noFill/>
                </a:ln>
                <a:solidFill>
                  <a:srgbClr val="EBEBEB"/>
                </a:solidFill>
                <a:latin typeface="Century Gothic"/>
                <a:ea typeface="+mn-ea"/>
                <a:cs typeface="+mn-cs"/>
              </a:rPr>
              <a:t>Changing tactics without changing strategy is like rearranging deckchairs on a sinking ship.</a:t>
            </a:r>
            <a:endParaRPr/>
          </a:p>
        </p:txBody>
      </p:sp>
      <p:pic>
        <p:nvPicPr>
          <p:cNvPr id="830006158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999794"/>
            <a:ext cx="6570133" cy="3858206"/>
          </a:xfrm>
          <a:prstGeom prst="rect">
            <a:avLst/>
          </a:prstGeom>
        </p:spPr>
      </p:pic>
      <p:pic>
        <p:nvPicPr>
          <p:cNvPr id="472769128" name="Grafik 3" descr="Ein Bild, das Transport, Schiff, Wasserfahrzeug, Entwurf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70133" y="0"/>
            <a:ext cx="5696015" cy="3798880"/>
          </a:xfrm>
          <a:prstGeom prst="rect">
            <a:avLst/>
          </a:prstGeom>
        </p:spPr>
      </p:pic>
      <p:sp>
        <p:nvSpPr>
          <p:cNvPr id="607453560" name="Textfeld 4"/>
          <p:cNvSpPr txBox="1"/>
          <p:nvPr/>
        </p:nvSpPr>
        <p:spPr bwMode="auto">
          <a:xfrm>
            <a:off x="6671245" y="4297389"/>
            <a:ext cx="5493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3200" b="0" i="0" u="none" strike="noStrike" cap="none" spc="0">
                <a:ln>
                  <a:noFill/>
                </a:ln>
                <a:solidFill>
                  <a:srgbClr val="EBEBEB"/>
                </a:solidFill>
                <a:latin typeface="Century Gothic"/>
                <a:ea typeface="+mn-ea"/>
                <a:cs typeface="+mn-cs"/>
              </a:rPr>
              <a:t>The best forces don’t just upgrade - they rewire their systems. That’s what transformation looks like</a:t>
            </a:r>
            <a:r>
              <a:rPr lang="de-AT" sz="1600" b="0" i="0" u="none" strike="noStrike" cap="none" spc="0">
                <a:ln>
                  <a:noFill/>
                </a:ln>
                <a:solidFill>
                  <a:prstClr val="white"/>
                </a:solidFill>
                <a:latin typeface="Helvetica Neue"/>
                <a:ea typeface="+mn-ea"/>
                <a:cs typeface="+mn-c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06701124" name="Grafik 4" descr="Ein Bild, das Person, Halten, Hand, Licht enthält.&#10;&#10;KI-generierte Inhalte können fehlerhaft sein."/>
          <p:cNvPicPr>
            <a:picLocks noChangeAspect="1"/>
          </p:cNvPicPr>
          <p:nvPr/>
        </p:nvPicPr>
        <p:blipFill>
          <a:blip r:embed="rId3">
            <a:alphaModFix amt="35000"/>
          </a:blip>
          <a:srcRect r="4890" b="1"/>
          <a:stretch/>
        </p:blipFill>
        <p:spPr bwMode="auto"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910253696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65932113" name="Textfeld 1"/>
          <p:cNvSpPr txBox="1"/>
          <p:nvPr/>
        </p:nvSpPr>
        <p:spPr bwMode="auto">
          <a:xfrm>
            <a:off x="399373" y="2052919"/>
            <a:ext cx="11267089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25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Innovation</a:t>
            </a:r>
            <a:r>
              <a:rPr lang="en-US" sz="2400" b="1">
                <a:latin typeface="+mj-lt"/>
                <a:ea typeface="+mj-ea"/>
                <a:cs typeface="+mj-cs"/>
              </a:rPr>
              <a:t> is the cornerstone of future </a:t>
            </a: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success</a:t>
            </a:r>
            <a:r>
              <a:rPr lang="en-US" sz="2400" b="1">
                <a:latin typeface="+mj-lt"/>
                <a:ea typeface="+mj-ea"/>
                <a:cs typeface="+mj-cs"/>
              </a:rPr>
              <a:t>.</a:t>
            </a:r>
            <a:endParaRPr/>
          </a:p>
          <a:p>
            <a:pPr algn="ctr">
              <a:lnSpc>
                <a:spcPct val="25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sz="2400" b="1">
                <a:latin typeface="+mj-lt"/>
                <a:ea typeface="+mj-ea"/>
                <a:cs typeface="+mj-cs"/>
              </a:rPr>
              <a:t>On the modern battlefield, </a:t>
            </a: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innovation</a:t>
            </a:r>
            <a:r>
              <a:rPr lang="en-US" sz="2400" b="1">
                <a:latin typeface="+mj-lt"/>
                <a:ea typeface="+mj-ea"/>
                <a:cs typeface="+mj-cs"/>
              </a:rPr>
              <a:t> isn't just an advantage—it’s a </a:t>
            </a: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lifeline</a:t>
            </a:r>
            <a:r>
              <a:rPr lang="en-US" sz="2400" b="1">
                <a:latin typeface="+mj-lt"/>
                <a:ea typeface="+mj-ea"/>
                <a:cs typeface="+mj-cs"/>
              </a:rPr>
              <a:t>.</a:t>
            </a:r>
            <a:endParaRPr/>
          </a:p>
          <a:p>
            <a:pPr algn="ctr">
              <a:lnSpc>
                <a:spcPct val="25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Organizational fitness </a:t>
            </a:r>
            <a:r>
              <a:rPr lang="en-US" sz="2400" b="1">
                <a:latin typeface="+mj-lt"/>
                <a:ea typeface="+mj-ea"/>
                <a:cs typeface="+mj-cs"/>
              </a:rPr>
              <a:t>secures the </a:t>
            </a:r>
            <a:r>
              <a:rPr lang="en-US" sz="2400" b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power to innovate</a:t>
            </a:r>
            <a:r>
              <a:rPr lang="en-US" sz="2400" b="1">
                <a:latin typeface="+mj-lt"/>
                <a:ea typeface="+mj-ea"/>
                <a:cs typeface="+mj-cs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9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9321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419772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 sz="3600" b="1"/>
              <a:t>What´s the Problem?</a:t>
            </a:r>
            <a:endParaRPr/>
          </a:p>
        </p:txBody>
      </p:sp>
      <p:pic>
        <p:nvPicPr>
          <p:cNvPr id="1667697116" name="Grafik 3" descr="Ein Bild, das Text, Karte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1816" y="76460"/>
            <a:ext cx="11088368" cy="6705079"/>
          </a:xfrm>
          <a:prstGeom prst="rect">
            <a:avLst/>
          </a:prstGeom>
        </p:spPr>
      </p:pic>
      <p:pic>
        <p:nvPicPr>
          <p:cNvPr id="2017941169" name="Grafik 5" descr="Ein Bild, das Text, Screenshot, Schrift, Zahl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74202" y="703387"/>
            <a:ext cx="3850076" cy="2287493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193696829" name="Grafik 7" descr="Ein Bild, das Text, Diagramm, Screenshot, Reihe enthält.&#10;&#10;KI-generierte Inhalte können fehlerhaft sein."/>
          <p:cNvPicPr>
            <a:picLocks noChangeAspect="1"/>
          </p:cNvPicPr>
          <p:nvPr/>
        </p:nvPicPr>
        <p:blipFill>
          <a:blip r:embed="rId5"/>
          <a:srcRect l="6776" t="8885" r="6944" b="6067"/>
          <a:stretch/>
        </p:blipFill>
        <p:spPr bwMode="auto">
          <a:xfrm>
            <a:off x="1274202" y="2990880"/>
            <a:ext cx="3850076" cy="271076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1761984166" name="Grafik 9" descr="Ein Bild, das draußen, Himmel, Person, Kleidung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991239" y="2796119"/>
            <a:ext cx="5165387" cy="29055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650710356" name="Textfeld 10"/>
          <p:cNvSpPr txBox="1"/>
          <p:nvPr/>
        </p:nvSpPr>
        <p:spPr bwMode="auto">
          <a:xfrm>
            <a:off x="6229380" y="5838818"/>
            <a:ext cx="468910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AT" b="1" dirty="0">
                <a:solidFill>
                  <a:schemeClr val="bg1"/>
                </a:solidFill>
              </a:rPr>
              <a:t>Time </a:t>
            </a:r>
            <a:r>
              <a:rPr lang="de-AT" b="1">
                <a:solidFill>
                  <a:schemeClr val="bg1"/>
                </a:solidFill>
              </a:rPr>
              <a:t>from</a:t>
            </a:r>
            <a:r>
              <a:rPr lang="de-AT" b="1" dirty="0">
                <a:solidFill>
                  <a:schemeClr val="bg1"/>
                </a:solidFill>
              </a:rPr>
              <a:t> Innovation </a:t>
            </a:r>
            <a:r>
              <a:rPr lang="de-AT" b="1" dirty="0" err="1">
                <a:solidFill>
                  <a:schemeClr val="bg1"/>
                </a:solidFill>
              </a:rPr>
              <a:t>to</a:t>
            </a:r>
            <a:r>
              <a:rPr lang="de-AT" b="1" dirty="0">
                <a:solidFill>
                  <a:schemeClr val="bg1"/>
                </a:solidFill>
              </a:rPr>
              <a:t> Implementation:</a:t>
            </a:r>
            <a:endParaRPr dirty="0"/>
          </a:p>
          <a:p>
            <a:pPr algn="ctr">
              <a:defRPr/>
            </a:pPr>
            <a:r>
              <a:rPr lang="de-AT" b="1" dirty="0" err="1">
                <a:solidFill>
                  <a:schemeClr val="bg1"/>
                </a:solidFill>
              </a:rPr>
              <a:t>rather</a:t>
            </a:r>
            <a:r>
              <a:rPr lang="de-AT" b="1" dirty="0">
                <a:solidFill>
                  <a:schemeClr val="bg1"/>
                </a:solidFill>
              </a:rPr>
              <a:t> </a:t>
            </a:r>
            <a:r>
              <a:rPr lang="de-AT" b="1" dirty="0" err="1">
                <a:solidFill>
                  <a:schemeClr val="bg1"/>
                </a:solidFill>
              </a:rPr>
              <a:t>months</a:t>
            </a:r>
            <a:r>
              <a:rPr lang="de-AT" b="1" dirty="0">
                <a:solidFill>
                  <a:schemeClr val="bg1"/>
                </a:solidFill>
              </a:rPr>
              <a:t>, </a:t>
            </a:r>
            <a:r>
              <a:rPr lang="de-AT" b="1" dirty="0" err="1">
                <a:solidFill>
                  <a:schemeClr val="bg1"/>
                </a:solidFill>
              </a:rPr>
              <a:t>sometimes</a:t>
            </a:r>
            <a:r>
              <a:rPr lang="de-AT" b="1" dirty="0">
                <a:solidFill>
                  <a:schemeClr val="bg1"/>
                </a:solidFill>
              </a:rPr>
              <a:t> </a:t>
            </a:r>
            <a:r>
              <a:rPr lang="de-AT" b="1" dirty="0" err="1">
                <a:solidFill>
                  <a:schemeClr val="bg1"/>
                </a:solidFill>
              </a:rPr>
              <a:t>only</a:t>
            </a:r>
            <a:r>
              <a:rPr lang="de-AT" b="1" dirty="0">
                <a:solidFill>
                  <a:schemeClr val="bg1"/>
                </a:solidFill>
              </a:rPr>
              <a:t> </a:t>
            </a:r>
            <a:r>
              <a:rPr lang="de-AT" b="1" dirty="0" err="1">
                <a:solidFill>
                  <a:schemeClr val="bg1"/>
                </a:solidFill>
              </a:rPr>
              <a:t>weeks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398797101" name="Textfeld 11"/>
          <p:cNvSpPr txBox="1"/>
          <p:nvPr/>
        </p:nvSpPr>
        <p:spPr bwMode="auto">
          <a:xfrm>
            <a:off x="854690" y="5832843"/>
            <a:ext cx="46891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AT" b="1">
                <a:solidFill>
                  <a:srgbClr val="FF0000"/>
                </a:solidFill>
              </a:rPr>
              <a:t>Time from Innovation to Implementation:</a:t>
            </a:r>
            <a:endParaRPr/>
          </a:p>
          <a:p>
            <a:pPr algn="ctr">
              <a:defRPr/>
            </a:pPr>
            <a:r>
              <a:rPr lang="de-AT" b="1">
                <a:solidFill>
                  <a:srgbClr val="FF0000"/>
                </a:solidFill>
              </a:rPr>
              <a:t>rather years than months</a:t>
            </a:r>
          </a:p>
        </p:txBody>
      </p:sp>
      <p:sp>
        <p:nvSpPr>
          <p:cNvPr id="93520911" name="Textfeld 12"/>
          <p:cNvSpPr txBox="1"/>
          <p:nvPr/>
        </p:nvSpPr>
        <p:spPr bwMode="auto">
          <a:xfrm rot="19782929">
            <a:off x="1766555" y="1595680"/>
            <a:ext cx="26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AT" sz="3600" b="1">
                <a:solidFill>
                  <a:schemeClr val="bg1"/>
                </a:solidFill>
              </a:rPr>
              <a:t>Hierarchy</a:t>
            </a:r>
          </a:p>
        </p:txBody>
      </p:sp>
      <p:sp>
        <p:nvSpPr>
          <p:cNvPr id="1216713748" name="Textfeld 13"/>
          <p:cNvSpPr txBox="1"/>
          <p:nvPr/>
        </p:nvSpPr>
        <p:spPr bwMode="auto">
          <a:xfrm rot="19782929">
            <a:off x="1869368" y="3994910"/>
            <a:ext cx="26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AT" sz="3600" b="1">
                <a:solidFill>
                  <a:schemeClr val="bg1"/>
                </a:solidFill>
              </a:rPr>
              <a:t>Processes</a:t>
            </a:r>
          </a:p>
        </p:txBody>
      </p:sp>
      <p:sp>
        <p:nvSpPr>
          <p:cNvPr id="1041002782" name="Textfeld 14"/>
          <p:cNvSpPr txBox="1"/>
          <p:nvPr/>
        </p:nvSpPr>
        <p:spPr bwMode="auto">
          <a:xfrm>
            <a:off x="8087548" y="2429412"/>
            <a:ext cx="12298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AT" sz="13800">
                <a:solidFill>
                  <a:srgbClr val="FFFF00"/>
                </a:solidFill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84197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419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69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67697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769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2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69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79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98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71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0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197722" grpId="0"/>
      <p:bldP spid="1650710356" grpId="0" animBg="1"/>
      <p:bldP spid="398797101" grpId="0" animBg="1"/>
      <p:bldP spid="93520911" grpId="0"/>
      <p:bldP spid="1216713748" grpId="0"/>
      <p:bldP spid="10410027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7766809" name="Inhaltsplatzhalter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-378302"/>
            <a:ext cx="12621629" cy="7099667"/>
          </a:xfrm>
        </p:spPr>
      </p:pic>
      <p:sp>
        <p:nvSpPr>
          <p:cNvPr id="1245204633" name="Textfeld 5"/>
          <p:cNvSpPr txBox="1"/>
          <p:nvPr/>
        </p:nvSpPr>
        <p:spPr bwMode="auto">
          <a:xfrm>
            <a:off x="3058510" y="2984938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AT" sz="8800" b="1"/>
              <a:t>Innovate,</a:t>
            </a:r>
            <a:endParaRPr/>
          </a:p>
          <a:p>
            <a:pPr algn="ctr">
              <a:defRPr/>
            </a:pPr>
            <a:r>
              <a:rPr lang="de-AT" sz="8800" b="1"/>
              <a:t>or die!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039688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Quellenverzeichnis</a:t>
            </a:r>
            <a:endParaRPr lang="de-AT"/>
          </a:p>
        </p:txBody>
      </p:sp>
      <p:sp>
        <p:nvSpPr>
          <p:cNvPr id="674008513" name="Inhaltsplatzhalter 6"/>
          <p:cNvSpPr txBox="1">
            <a:spLocks noGrp="1"/>
          </p:cNvSpPr>
          <p:nvPr>
            <p:ph idx="1"/>
          </p:nvPr>
        </p:nvSpPr>
        <p:spPr bwMode="auto">
          <a:xfrm>
            <a:off x="874896" y="1261806"/>
            <a:ext cx="9640703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AT" sz="1400">
                <a:latin typeface="+mn-lt"/>
              </a:rPr>
              <a:t>Team of Teams: </a:t>
            </a:r>
            <a:r>
              <a:rPr lang="de-AT" sz="1400" u="sng">
                <a:latin typeface="+mn-lt"/>
                <a:hlinkClick r:id="rId3" tooltip="https://beaugordon.medium.com/key-takeaways-from-team-of-teams-by-general-stanley-mcchrystal-eac0b37520b9"/>
              </a:rPr>
              <a:t>https://beaugordon.medium.com/key-takeaways-from-team-of-teams-by-general-stanley-mcchrystal-eac0b37520b9</a:t>
            </a:r>
            <a:r>
              <a:rPr lang="de-AT" sz="1400">
                <a:latin typeface="+mn-lt"/>
              </a:rPr>
              <a:t> [10.04.2025]</a:t>
            </a:r>
            <a:endParaRPr/>
          </a:p>
          <a:p>
            <a:pPr>
              <a:defRPr/>
            </a:pPr>
            <a:r>
              <a:rPr lang="de-AT" sz="1400">
                <a:latin typeface="+mn-lt"/>
              </a:rPr>
              <a:t>Bayraktar TB2 und Orlan-10: </a:t>
            </a:r>
            <a:r>
              <a:rPr lang="de-AT" sz="1400" u="sng">
                <a:latin typeface="+mn-lt"/>
                <a:hlinkClick r:id="rId4" tooltip="https://www.truppendienst.com/themen/beitraege/artikel/der-einsatz-von-drohnen-im-ukraine-krieg"/>
              </a:rPr>
              <a:t>https://www.truppendienst.com/themen/beitraege/artikel/der-einsatz-von-drohnen-im-ukraine-krieg</a:t>
            </a:r>
            <a:r>
              <a:rPr lang="de-AT" sz="1400">
                <a:latin typeface="+mn-lt"/>
              </a:rPr>
              <a:t> [11.04.2025]</a:t>
            </a:r>
            <a:endParaRPr/>
          </a:p>
          <a:p>
            <a:pPr>
              <a:defRPr/>
            </a:pPr>
            <a:r>
              <a:rPr lang="de-AT" sz="1400">
                <a:latin typeface="+mn-lt"/>
              </a:rPr>
              <a:t>Conclusion / Soldat: </a:t>
            </a:r>
            <a:r>
              <a:rPr lang="de-AT" sz="1400" u="sng">
                <a:latin typeface="+mn-lt"/>
                <a:hlinkClick r:id="rId5" tooltip="https://eda.europa.eu/news-and-events/news/2023/10/23/beyond-2040---eda-analysis-warns-on-future-warfare-trends-and-technology-imperatives-for-european-defence"/>
              </a:rPr>
              <a:t>https://eda.europa.eu/news-and-events/news/2023/10/23/beyond-2040---eda-analysis-warns-on-future-warfare-trends-and-technology-imperatives-for-european-defence</a:t>
            </a:r>
            <a:r>
              <a:rPr lang="de-AT" sz="1400">
                <a:latin typeface="+mn-lt"/>
              </a:rPr>
              <a:t> [11.04.2025]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6034048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8148368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 extrusionOk="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37986803" name="Titel 1"/>
          <p:cNvSpPr>
            <a:spLocks noGrp="1"/>
          </p:cNvSpPr>
          <p:nvPr>
            <p:ph type="title"/>
          </p:nvPr>
        </p:nvSpPr>
        <p:spPr bwMode="auto">
          <a:xfrm>
            <a:off x="648930" y="629266"/>
            <a:ext cx="9252154" cy="165689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b="1">
                <a:solidFill>
                  <a:srgbClr val="EBEBEB"/>
                </a:solidFill>
              </a:rPr>
              <a:t>Agenda / Intro</a:t>
            </a:r>
            <a:endParaRPr lang="de-AT" b="1">
              <a:solidFill>
                <a:schemeClr val="accent1"/>
              </a:solidFill>
            </a:endParaRPr>
          </a:p>
        </p:txBody>
      </p:sp>
      <p:sp>
        <p:nvSpPr>
          <p:cNvPr id="663371010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347715598" name="Freeform: Shap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 extrusionOk="0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graphicFrame>
        <p:nvGraphicFramePr>
          <p:cNvPr id="1525137964" name="Inhaltsplatzhalter 5"/>
          <p:cNvGraphicFramePr>
            <a:graphicFrameLocks noGrp="1"/>
          </p:cNvGraphicFramePr>
          <p:nvPr>
            <p:ph idx="1"/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77657404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3613"/>
          <a:stretch/>
        </p:blipFill>
        <p:spPr bwMode="auto"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65126921" name="Picture 1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35640"/>
          <a:stretch/>
        </p:blipFill>
        <p:spPr bwMode="auto">
          <a:xfrm>
            <a:off x="0" y="2892346"/>
            <a:ext cx="1522412" cy="2365453"/>
          </a:xfrm>
          <a:prstGeom prst="rect">
            <a:avLst/>
          </a:prstGeom>
        </p:spPr>
      </p:pic>
      <p:sp>
        <p:nvSpPr>
          <p:cNvPr id="1039488159" name="Oval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</a:gsLst>
            <a:path path="circle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61548699" name="Picture 1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t="28813"/>
          <a:stretch/>
        </p:blipFill>
        <p:spPr bwMode="auto"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245715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rcRect b="23319"/>
          <a:stretch/>
        </p:blipFill>
        <p:spPr bwMode="auto">
          <a:xfrm>
            <a:off x="8605878" y="6096000"/>
            <a:ext cx="993733" cy="762000"/>
          </a:xfrm>
          <a:prstGeom prst="rect">
            <a:avLst/>
          </a:prstGeom>
        </p:spPr>
      </p:pic>
      <p:sp>
        <p:nvSpPr>
          <p:cNvPr id="1395727874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690684804" name="Picture 6" descr="Kurzhantelablage im Fitnessstudio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75855206" name="Titel 3"/>
          <p:cNvSpPr>
            <a:spLocks noGrp="1"/>
          </p:cNvSpPr>
          <p:nvPr>
            <p:ph type="title"/>
          </p:nvPr>
        </p:nvSpPr>
        <p:spPr bwMode="auto"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4800" b="1"/>
              <a:t>Part I</a:t>
            </a:r>
            <a:br>
              <a:rPr lang="en-US" sz="4800" b="1"/>
            </a:br>
            <a:r>
              <a:rPr lang="en-US" sz="4800" b="1"/>
              <a:t>The Innovation Readiness Gap &amp; Organizational Fitness</a:t>
            </a:r>
            <a:endParaRPr/>
          </a:p>
        </p:txBody>
      </p:sp>
      <p:sp>
        <p:nvSpPr>
          <p:cNvPr id="1705169321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A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1956750" name="Grafik 4" descr="Ein Bild, das Rad, Transport, draußen, Fahrzeug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56934" y="388117"/>
            <a:ext cx="3378976" cy="2534232"/>
          </a:xfrm>
          <a:prstGeom prst="rect">
            <a:avLst/>
          </a:prstGeom>
        </p:spPr>
      </p:pic>
      <p:pic>
        <p:nvPicPr>
          <p:cNvPr id="375220486" name="Grafik 6" descr="Ein Bild, das Rad, Autoteile, Fahrzeug, drauße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56092" y="999138"/>
            <a:ext cx="3971642" cy="2633133"/>
          </a:xfrm>
          <a:prstGeom prst="rect">
            <a:avLst/>
          </a:prstGeom>
        </p:spPr>
      </p:pic>
      <p:pic>
        <p:nvPicPr>
          <p:cNvPr id="1023056638" name="Grafik 8" descr="Ein Bild, das Rad, draußen, Gras, Transport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0"/>
            <a:ext cx="18407596" cy="6858000"/>
          </a:xfrm>
          <a:prstGeom prst="rect">
            <a:avLst/>
          </a:prstGeom>
        </p:spPr>
      </p:pic>
      <p:sp>
        <p:nvSpPr>
          <p:cNvPr id="591908867" name="Textfeld 9"/>
          <p:cNvSpPr txBox="1"/>
          <p:nvPr/>
        </p:nvSpPr>
        <p:spPr bwMode="auto">
          <a:xfrm>
            <a:off x="321733" y="4133376"/>
            <a:ext cx="10600984" cy="1554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4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…putting a jet engine on a horse cart- power without integration is useless.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0696346" name="Grafik 23" descr="Ein Bild, das Reihe, Diagramm, Steigung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03592" y="2602359"/>
            <a:ext cx="2547242" cy="1815294"/>
          </a:xfrm>
          <a:prstGeom prst="rect">
            <a:avLst/>
          </a:prstGeom>
        </p:spPr>
      </p:pic>
      <p:sp>
        <p:nvSpPr>
          <p:cNvPr id="441576286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The Innovation Readiness Gap – The True Battlefield</a:t>
            </a:r>
            <a:br>
              <a:rPr lang="de-AT" b="1"/>
            </a:br>
            <a:endParaRPr lang="de-AT"/>
          </a:p>
        </p:txBody>
      </p:sp>
      <p:sp>
        <p:nvSpPr>
          <p:cNvPr id="1560371305" name="Inhaltsplatzhalter 11"/>
          <p:cNvSpPr>
            <a:spLocks noGrp="1"/>
          </p:cNvSpPr>
          <p:nvPr>
            <p:ph idx="1"/>
          </p:nvPr>
        </p:nvSpPr>
        <p:spPr bwMode="auto">
          <a:xfrm>
            <a:off x="698054" y="2947089"/>
            <a:ext cx="5913604" cy="3491393"/>
          </a:xfrm>
        </p:spPr>
        <p:txBody>
          <a:bodyPr/>
          <a:lstStyle/>
          <a:p>
            <a:pPr>
              <a:defRPr/>
            </a:pPr>
            <a:r>
              <a:rPr lang="de-AT"/>
              <a:t>Military tech adoption lags behind civilian innovation: </a:t>
            </a:r>
            <a:endParaRPr/>
          </a:p>
          <a:p>
            <a:pPr lvl="1">
              <a:defRPr/>
            </a:pPr>
            <a:r>
              <a:rPr lang="de-AT"/>
              <a:t>Civilian – 3 years </a:t>
            </a:r>
            <a:endParaRPr/>
          </a:p>
          <a:p>
            <a:pPr lvl="1">
              <a:defRPr/>
            </a:pPr>
            <a:r>
              <a:rPr lang="de-AT"/>
              <a:t>Military – 15 years.</a:t>
            </a:r>
            <a:endParaRPr/>
          </a:p>
          <a:p>
            <a:pPr>
              <a:defRPr/>
            </a:pPr>
            <a:r>
              <a:rPr lang="de-AT"/>
              <a:t>3 main barriers to military innovation</a:t>
            </a:r>
          </a:p>
          <a:p>
            <a:pPr lvl="1">
              <a:defRPr/>
            </a:pPr>
            <a:r>
              <a:rPr lang="de-AT" b="1">
                <a:solidFill>
                  <a:srgbClr val="FFFF00"/>
                </a:solidFill>
              </a:rPr>
              <a:t>Structural</a:t>
            </a:r>
            <a:r>
              <a:rPr lang="de-AT"/>
              <a:t>, </a:t>
            </a:r>
            <a:endParaRPr/>
          </a:p>
          <a:p>
            <a:pPr lvl="1">
              <a:defRPr/>
            </a:pPr>
            <a:r>
              <a:rPr lang="de-AT" b="1">
                <a:solidFill>
                  <a:srgbClr val="FFFF00"/>
                </a:solidFill>
              </a:rPr>
              <a:t>cultural</a:t>
            </a:r>
            <a:r>
              <a:rPr lang="de-AT"/>
              <a:t>, and </a:t>
            </a:r>
            <a:endParaRPr/>
          </a:p>
          <a:p>
            <a:pPr lvl="1">
              <a:defRPr/>
            </a:pPr>
            <a:r>
              <a:rPr lang="de-AT" b="1">
                <a:solidFill>
                  <a:srgbClr val="FFFF00"/>
                </a:solidFill>
              </a:rPr>
              <a:t>strategic barriers</a:t>
            </a:r>
            <a:r>
              <a:rPr lang="de-AT"/>
              <a:t> block implementation.</a:t>
            </a:r>
            <a:endParaRPr/>
          </a:p>
        </p:txBody>
      </p:sp>
      <p:sp>
        <p:nvSpPr>
          <p:cNvPr id="1542859762" name="Textfeld 3"/>
          <p:cNvSpPr txBox="1"/>
          <p:nvPr/>
        </p:nvSpPr>
        <p:spPr bwMode="auto">
          <a:xfrm>
            <a:off x="646111" y="1920241"/>
            <a:ext cx="953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The real challenge: Overcoming structural, cultural, and strategic barriers to integrate new technologies.</a:t>
            </a:r>
            <a:endParaRPr/>
          </a:p>
        </p:txBody>
      </p:sp>
      <p:pic>
        <p:nvPicPr>
          <p:cNvPr id="258998097" name="Grafik 17" descr="Ein Bild, das Elektronik, Im Haus, Büroausstattung, Computertastatur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98318" y="4603847"/>
            <a:ext cx="2118687" cy="1589014"/>
          </a:xfrm>
          <a:prstGeom prst="rect">
            <a:avLst/>
          </a:prstGeom>
        </p:spPr>
      </p:pic>
      <p:grpSp>
        <p:nvGrpSpPr>
          <p:cNvPr id="548174767" name="Gruppieren 24"/>
          <p:cNvGrpSpPr/>
          <p:nvPr/>
        </p:nvGrpSpPr>
        <p:grpSpPr bwMode="auto">
          <a:xfrm>
            <a:off x="9012541" y="4643269"/>
            <a:ext cx="2481405" cy="1549593"/>
            <a:chOff x="8216466" y="2649387"/>
            <a:chExt cx="3277480" cy="2020919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216466" y="2649387"/>
              <a:ext cx="3222201" cy="1969458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 bwMode="auto">
            <a:xfrm>
              <a:off x="8624434" y="4485642"/>
              <a:ext cx="286951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45720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1E5155">
                    <a:lumMod val="40000"/>
                    <a:lumOff val="60000"/>
                  </a:srgbClr>
                </a:buClr>
                <a:buSzPct val="80000"/>
                <a:buFontTx/>
                <a:buNone/>
                <a:defRPr/>
              </a:pPr>
              <a:r>
                <a:rPr lang="de-AT" sz="600" b="0" i="0" u="none" strike="noStrike" cap="none" spc="0">
                  <a:ln>
                    <a:noFill/>
                  </a:ln>
                  <a:solidFill>
                    <a:prstClr val="black"/>
                  </a:solidFill>
                  <a:latin typeface="Century Gothic"/>
                  <a:ea typeface="+mn-ea"/>
                  <a:cs typeface="+mn-cs"/>
                </a:rPr>
                <a:t>Copyright MOD/Close Air Solutions.</a:t>
              </a:r>
              <a:endParaRPr lang="de-DE" sz="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entury Gothic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2420757" name="Grafik 5" descr="Ein Bild, das Natur, draußen, Wasser, Gewässer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1537667217" name="Textfeld 9"/>
          <p:cNvSpPr txBox="1"/>
          <p:nvPr/>
        </p:nvSpPr>
        <p:spPr bwMode="auto">
          <a:xfrm>
            <a:off x="372535" y="3636202"/>
            <a:ext cx="62314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4200" b="0" i="0" u="none" strike="noStrike" cap="none" spc="0">
                <a:ln>
                  <a:noFill/>
                </a:ln>
                <a:solidFill>
                  <a:srgbClr val="EBEBEB"/>
                </a:solidFill>
                <a:latin typeface="Century Gothic"/>
                <a:ea typeface="+mn-ea"/>
                <a:cs typeface="+mn-cs"/>
              </a:rPr>
              <a:t>Innovation without absorption is like pouring water on a stone—it doesn’t sink in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9118436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The Three Barriers to Innovation Diffusion</a:t>
            </a:r>
            <a:endParaRPr/>
          </a:p>
        </p:txBody>
      </p:sp>
      <p:sp>
        <p:nvSpPr>
          <p:cNvPr id="323232240" name="Inhaltsplatzhalter 11"/>
          <p:cNvSpPr>
            <a:spLocks noGrp="1"/>
          </p:cNvSpPr>
          <p:nvPr>
            <p:ph idx="1"/>
          </p:nvPr>
        </p:nvSpPr>
        <p:spPr bwMode="auto">
          <a:xfrm>
            <a:off x="646111" y="2883236"/>
            <a:ext cx="5002365" cy="4195481"/>
          </a:xfrm>
        </p:spPr>
        <p:txBody>
          <a:bodyPr/>
          <a:lstStyle/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Bureaucratic inertia</a:t>
            </a:r>
            <a:r>
              <a:rPr lang="de-AT"/>
              <a:t>: Resistance to change within established hierarchies.</a:t>
            </a:r>
            <a:endParaRPr/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Misallocated resources</a:t>
            </a:r>
            <a:r>
              <a:rPr lang="de-AT"/>
              <a:t>: Financial and intellectual resources stuck in legacy systems.</a:t>
            </a:r>
            <a:endParaRPr/>
          </a:p>
          <a:p>
            <a:pPr>
              <a:defRPr/>
            </a:pPr>
            <a:r>
              <a:rPr lang="de-AT" b="1">
                <a:solidFill>
                  <a:srgbClr val="FFFF00"/>
                </a:solidFill>
              </a:rPr>
              <a:t>Cultural resistance</a:t>
            </a:r>
            <a:r>
              <a:rPr lang="de-AT"/>
              <a:t>: A culture that discourages risk-taking and experimentation.</a:t>
            </a:r>
            <a:endParaRPr/>
          </a:p>
        </p:txBody>
      </p:sp>
      <p:sp>
        <p:nvSpPr>
          <p:cNvPr id="826810719" name="Textfeld 1"/>
          <p:cNvSpPr txBox="1"/>
          <p:nvPr/>
        </p:nvSpPr>
        <p:spPr bwMode="auto">
          <a:xfrm>
            <a:off x="646111" y="1853248"/>
            <a:ext cx="9534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20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Bureaucratic inertia, misallocation of resources, and cultural resistance block the adoption of new technologies.</a:t>
            </a:r>
            <a:endParaRPr/>
          </a:p>
        </p:txBody>
      </p:sp>
      <p:pic>
        <p:nvPicPr>
          <p:cNvPr id="1853600373" name="Grafik 3" descr="Ein Bild, das Zaun, Gebäude, Maschendrahtzaun, Masche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48475" y="2642164"/>
            <a:ext cx="5909653" cy="3309405"/>
          </a:xfrm>
          <a:prstGeom prst="rect">
            <a:avLst/>
          </a:prstGeom>
        </p:spPr>
      </p:pic>
      <p:sp>
        <p:nvSpPr>
          <p:cNvPr id="1325416651" name="Textfeld 29"/>
          <p:cNvSpPr txBox="1"/>
          <p:nvPr/>
        </p:nvSpPr>
        <p:spPr bwMode="auto">
          <a:xfrm>
            <a:off x="5648474" y="3311981"/>
            <a:ext cx="57620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sz="4000" b="1" dirty="0"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“</a:t>
            </a:r>
            <a:r>
              <a:rPr lang="de-AT" sz="4000" b="1" i="0" strike="noStrike" cap="none" spc="0" dirty="0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Arial"/>
                <a:cs typeface="Arial"/>
              </a:rPr>
              <a:t>Culture </a:t>
            </a:r>
            <a:r>
              <a:rPr lang="de-AT" sz="4000" b="1" i="0" strike="noStrike" cap="none" spc="0" dirty="0" err="1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eats</a:t>
            </a:r>
            <a:r>
              <a:rPr lang="de-AT" sz="4000" b="1" i="0" strike="noStrike" cap="none" spc="0" dirty="0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000" b="1" i="0" strike="noStrike" cap="none" spc="0" dirty="0" err="1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strategy</a:t>
            </a:r>
            <a:r>
              <a:rPr lang="de-AT" sz="4000" b="1" i="0" strike="noStrike" cap="none" spc="0" dirty="0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000" b="1" i="0" strike="noStrike" cap="none" spc="0" dirty="0" err="1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for</a:t>
            </a:r>
            <a:r>
              <a:rPr lang="de-AT" sz="4000" b="1" i="0" strike="noStrike" cap="none" spc="0" dirty="0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 </a:t>
            </a:r>
            <a:r>
              <a:rPr lang="de-AT" sz="4000" b="1" i="0" strike="noStrike" cap="none" spc="0" dirty="0" err="1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n-ea"/>
                <a:cs typeface="+mn-cs"/>
              </a:rPr>
              <a:t>breakfast</a:t>
            </a:r>
            <a:r>
              <a:rPr lang="de-AT" sz="4000" b="1" i="0" strike="noStrike" cap="none" spc="0" dirty="0">
                <a:ln>
                  <a:noFill/>
                </a:ln>
                <a:solidFill>
                  <a:srgbClr val="B015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.” </a:t>
            </a:r>
            <a:endParaRPr lang="de-AT" sz="4000" b="1" i="0" strike="noStrike" cap="none" spc="0" dirty="0">
              <a:ln>
                <a:noFill/>
              </a:ln>
              <a:solidFill>
                <a:srgbClr val="B015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Arial"/>
              <a:cs typeface="Arial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AT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Arial"/>
                <a:cs typeface="Arial"/>
              </a:rPr>
              <a:t>Peter Drucker</a:t>
            </a:r>
            <a:r>
              <a:rPr lang="de-AT" sz="4400" b="1" i="0" u="none" strike="noStrike" cap="none" spc="0" dirty="0">
                <a:ln>
                  <a:noFill/>
                </a:ln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Arial"/>
                <a:cs typeface="Arial"/>
              </a:rPr>
              <a:t> 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Ion">
      <a:fillStyleLst>
        <a:solidFill>
          <a:schemeClr val="phClr"/>
        </a:solidFill>
        <a:gradFill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TMAF25" id="{C3D05257-E34A-4C7E-9FF9-32361D36BE79}" vid="{FF523570-EDF9-4CA1-B5FE-C55CA45374C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1225</Words>
  <Application>Microsoft Office PowerPoint</Application>
  <PresentationFormat>Breitbild</PresentationFormat>
  <Paragraphs>186</Paragraphs>
  <Slides>31</Slides>
  <Notes>29</Notes>
  <HiddenSlides>3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 Neue</vt:lpstr>
      <vt:lpstr>Symbol</vt:lpstr>
      <vt:lpstr>Wingdings 3</vt:lpstr>
      <vt:lpstr>Ion</vt:lpstr>
      <vt:lpstr>Office</vt:lpstr>
      <vt:lpstr>PowerPoint-Präsentation</vt:lpstr>
      <vt:lpstr>The WarTech Nexus  Are Military Structures Fit Enough?</vt:lpstr>
      <vt:lpstr>What´s the Problem?</vt:lpstr>
      <vt:lpstr>Agenda / Intro</vt:lpstr>
      <vt:lpstr>Part I The Innovation Readiness Gap &amp; Organizational Fitness</vt:lpstr>
      <vt:lpstr>PowerPoint-Präsentation</vt:lpstr>
      <vt:lpstr>The Innovation Readiness Gap – The True Battlefield </vt:lpstr>
      <vt:lpstr>PowerPoint-Präsentation</vt:lpstr>
      <vt:lpstr>The Three Barriers to Innovation Diffusion</vt:lpstr>
      <vt:lpstr>Innovate or Be Outpaced. Or: How Slow Innovation Kills  </vt:lpstr>
      <vt:lpstr>The Different Types of Military Innovation</vt:lpstr>
      <vt:lpstr>PowerPoint-Präsentation</vt:lpstr>
      <vt:lpstr>Three Levels of Organizational Fitness  </vt:lpstr>
      <vt:lpstr>PowerPoint-Präsentation</vt:lpstr>
      <vt:lpstr>Part II  Building Blocks of Innovation in an Organisation</vt:lpstr>
      <vt:lpstr>Organisational Models</vt:lpstr>
      <vt:lpstr>Networks</vt:lpstr>
      <vt:lpstr>PowerPoint-Präsentation</vt:lpstr>
      <vt:lpstr>Phased Adoption Framework Step by Step – Open for Innovations</vt:lpstr>
      <vt:lpstr>PowerPoint-Präsentation</vt:lpstr>
      <vt:lpstr>Cultural Transformation Programs See and think differently.</vt:lpstr>
      <vt:lpstr>Public Private Partnerships Working together with others</vt:lpstr>
      <vt:lpstr>Part III Technology as a Catalyst</vt:lpstr>
      <vt:lpstr>AI in Military Leadership – Beyond the Battlefield</vt:lpstr>
      <vt:lpstr>Conclusion</vt:lpstr>
      <vt:lpstr>PowerPoint-Präsentation</vt:lpstr>
      <vt:lpstr>The Future of Military Organizational Structures – From Hierarchies to Networks</vt:lpstr>
      <vt:lpstr>PowerPoint-Präsentation</vt:lpstr>
      <vt:lpstr>PowerPoint-Präsentation</vt:lpstr>
      <vt:lpstr>PowerPoint-Präsentation</vt:lpstr>
      <vt:lpstr>Quellenverzeichnis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WarTech Nexus - TMAF 2025</dc:title>
  <dc:creator>Grangl, Lukas</dc:creator>
  <cp:lastModifiedBy>Internet User</cp:lastModifiedBy>
  <cp:revision>60</cp:revision>
  <dcterms:created xsi:type="dcterms:W3CDTF">2024-08-15T04:46:13Z</dcterms:created>
  <dcterms:modified xsi:type="dcterms:W3CDTF">2025-05-06T06:57:38Z</dcterms:modified>
</cp:coreProperties>
</file>