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7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B4D2572C-3573-4BEC-8411-A61FD1E31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1852" y="-1704268"/>
            <a:ext cx="13410938" cy="895850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82912DC5-B5D9-440B-9BBF-D80DD6E437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121" y="328114"/>
            <a:ext cx="2391757" cy="110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6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ED774-C183-4AB8-8A5E-55331C30D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F43404-DD7D-4D65-827D-A5BCC1B30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59F9A8-8D0B-4F3F-AB80-340B53DF9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00CE7B-09E6-4D59-B6DF-5CF708A5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1BBDE3-AA88-4EC1-9AF7-98BD103AF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322402-C8C3-4C1D-971B-06D0E9FC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57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FD78E-A703-470D-A078-59F46EDD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5082B1C-6B65-4F35-A5CF-565E374E23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3EA199-1E0B-43DE-B2DA-17BA3D2EF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A6DDF7-2D98-4C65-A55C-D5F1D741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5B538D-0C54-43B9-BA5E-F396FFB6D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8F49F3-D0DB-4101-8668-C64C1CB43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7756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FD288-0888-4DF7-BBD5-624933C9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53A60E-A079-4A12-A8CF-6C2DC009A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9562D4-E2B6-4947-8876-C612A17E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6E978E-F604-434E-BD05-28993286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2D9627-762A-49DE-9561-83D354A4E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189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1DEB0C6-2068-4614-A367-BEE5CF2C4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3F6E807-FE42-4104-9F41-77C2DC143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174C28-E917-4D18-80E2-F0E9DC0E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4AE3A0-6A43-42AC-8C92-F94184B3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BBCA52-D876-4137-930F-368A15E0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65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2912DC5-B5D9-440B-9BBF-D80DD6E437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68" y="136525"/>
            <a:ext cx="1127098" cy="52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0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58AC6-FA92-4C87-9DA2-AA4FB1601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78D37A1-5F14-4FD2-8B00-C527B758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D01760-4FA8-44CC-8232-7013F15E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7C0271-D129-41BF-A63E-481FB09F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02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B38CAE-85B7-4E73-BC51-2FACECF1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9CA0D2-D1E8-42FF-9690-F42AD0217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97122A-8DF4-4F89-93BB-75A8488F1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574E21-DB00-4418-B5E5-2B48F859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B139C7-44A6-44FB-98B2-358EC028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61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C1922-E999-4427-A7C7-726A4F97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1348C9-26A5-4D9D-ADAB-53E193C4D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569712-C130-4A1E-A7E9-8446787A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752077-288B-45C2-B1CB-44B3CA74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32B62E-A733-4806-A670-E2EFDAFC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84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3BD672-C4A6-4F11-887B-3B6781C78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488033-CB60-4C69-B610-3D927F33D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5958B86-3767-436B-A24A-A94383E08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0F5526-6146-4F8E-8C44-D8BE25ABE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7B4A8A-322D-472A-9D4F-B7064AB1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CE72FE-5FCF-4700-B728-072B93D99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28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76B8A-E2C7-4DF3-8680-F7A8C32C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95A80A-FF48-46E8-99F6-0AC00EB77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1CF1DC-86C2-41B4-B9D5-A747332ED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EAAB0A-79E1-4B34-AAB0-B640296DB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EDF6A1-8642-4FB7-BAC5-AEA05BF58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4C9600-1E69-4115-8912-FAF13FDD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2693FCD-3075-40F5-9B1B-80BD4F18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9CE442F-B768-4C28-BDB5-B1F3CA25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92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6C941-62FC-4228-AE46-0C7EA162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3BA955-450C-45F8-A0A8-BC10ACE61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97CD8EE-8D9E-4BA8-AE5F-C0D9F4F8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E2B712-3EA0-46F9-856B-1D8C4466D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4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F209D5-44DF-42B4-8239-72AC0EFD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77EBD8E-AAC7-4701-A9A2-6B920E3C4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27FEEB-66ED-4058-9DC5-3712E181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2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E6C79DE-2748-4B49-871C-5DFD66929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99E9A0-E185-45E5-9CAA-A4EBCC967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FD4FC3-C741-49AA-9242-A731C9BBD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13F18-C07E-43D9-9531-6E7D2E8DBD16}" type="datetimeFigureOut">
              <a:rPr lang="de-DE" smtClean="0"/>
              <a:t>04.05.2025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7B44B9-EBE7-41A7-817B-5E3276162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78F927-8BB3-4B2D-B7CE-3C0BD77D0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15459-ECF9-4E7A-A4E2-BF182694A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13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BC332B6-9943-429F-B6B7-EC2E07B905D2}"/>
              </a:ext>
            </a:extLst>
          </p:cNvPr>
          <p:cNvSpPr txBox="1"/>
          <p:nvPr/>
        </p:nvSpPr>
        <p:spPr>
          <a:xfrm>
            <a:off x="1046216" y="1811924"/>
            <a:ext cx="104634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400" dirty="0"/>
              <a:t>A Study on the Relationship between </a:t>
            </a:r>
          </a:p>
          <a:p>
            <a:pPr algn="ctr"/>
            <a:r>
              <a:rPr lang="en-US" altLang="ko-KR" sz="4400" dirty="0"/>
              <a:t>Automation Levels and Combat Effectiveness</a:t>
            </a:r>
            <a:endParaRPr lang="de-DE" sz="4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7CAE819-A14F-4986-9679-1F5DF9A5A691}"/>
              </a:ext>
            </a:extLst>
          </p:cNvPr>
          <p:cNvSpPr txBox="1"/>
          <p:nvPr/>
        </p:nvSpPr>
        <p:spPr>
          <a:xfrm>
            <a:off x="3505897" y="4705129"/>
            <a:ext cx="55440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dirty="0"/>
              <a:t>Kim Insoo, Sung Kieun, Hwang Yeeun</a:t>
            </a:r>
          </a:p>
          <a:p>
            <a:pPr algn="ctr"/>
            <a:r>
              <a:rPr lang="de-DE" sz="2000" dirty="0"/>
              <a:t>(Korea Military Academy)</a:t>
            </a:r>
          </a:p>
        </p:txBody>
      </p:sp>
    </p:spTree>
    <p:extLst>
      <p:ext uri="{BB962C8B-B14F-4D97-AF65-F5344CB8AC3E}">
        <p14:creationId xmlns:p14="http://schemas.microsoft.com/office/powerpoint/2010/main" val="5049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7A02F1C1-AB33-4D63-9D86-23E54B24A4EB}"/>
              </a:ext>
            </a:extLst>
          </p:cNvPr>
          <p:cNvSpPr>
            <a:spLocks noGrp="1"/>
          </p:cNvSpPr>
          <p:nvPr/>
        </p:nvSpPr>
        <p:spPr>
          <a:xfrm>
            <a:off x="1510246" y="5033336"/>
            <a:ext cx="10376954" cy="1679270"/>
          </a:xfrm>
        </p:spPr>
        <p:txBody>
          <a:bodyPr vert="horz" lIns="91440" tIns="45720" rIns="91440" bIns="45720">
            <a:normAutofit/>
          </a:bodyPr>
          <a:lstStyle>
            <a:lvl1pPr marL="342900" indent="-3429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kumimoji="0" sz="32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Army A (S.K.): sharp decline → converges to zero by the 200th battle</a:t>
            </a:r>
          </a:p>
          <a:p>
            <a:pPr>
              <a:defRPr/>
            </a:pPr>
            <a:r>
              <a:rPr lang="en-US" altLang="ko-KR" sz="2400" dirty="0">
                <a:solidFill>
                  <a:srgbClr val="FF0000"/>
                </a:solidFill>
              </a:rPr>
              <a:t>Army B (N.K.): rapid decrease → recovers and surpasses Army A</a:t>
            </a:r>
          </a:p>
          <a:p>
            <a:pPr>
              <a:defRPr/>
            </a:pPr>
            <a:r>
              <a:rPr lang="en-US" altLang="ko-KR" sz="2400" dirty="0"/>
              <a:t>Army A's defeat due to human-intensive strategy without UCS reinforcement</a:t>
            </a:r>
          </a:p>
        </p:txBody>
      </p:sp>
      <p:sp>
        <p:nvSpPr>
          <p:cNvPr id="5" name="Textfeld 1">
            <a:extLst>
              <a:ext uri="{FF2B5EF4-FFF2-40B4-BE49-F238E27FC236}">
                <a16:creationId xmlns:a16="http://schemas.microsoft.com/office/drawing/2014/main" id="{1173D473-86F0-4491-B805-592F53AE3D8F}"/>
              </a:ext>
            </a:extLst>
          </p:cNvPr>
          <p:cNvSpPr txBox="1"/>
          <p:nvPr/>
        </p:nvSpPr>
        <p:spPr>
          <a:xfrm>
            <a:off x="429143" y="408055"/>
            <a:ext cx="107657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Simulation Results 3 : </a:t>
            </a:r>
            <a:r>
              <a:rPr lang="en-US" altLang="ko-KR" sz="2800" dirty="0"/>
              <a:t>Strengthening Hb and Hm by S.K.(Army A)</a:t>
            </a:r>
            <a:endParaRPr lang="de-DE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B314F0-53F5-4D38-A755-516F283C7330}"/>
              </a:ext>
            </a:extLst>
          </p:cNvPr>
          <p:cNvSpPr txBox="1"/>
          <p:nvPr/>
        </p:nvSpPr>
        <p:spPr>
          <a:xfrm>
            <a:off x="1041869" y="1178186"/>
            <a:ext cx="9996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rgbClr val="0070C0"/>
                </a:solidFill>
              </a:rPr>
              <a:t>S.K.(Army A) : M</a:t>
            </a:r>
            <a:r>
              <a:rPr lang="en-US" altLang="ko-KR" sz="1400" b="1" dirty="0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50,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Hb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100,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Hm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50 </a:t>
            </a:r>
            <a:r>
              <a:rPr lang="en-US" altLang="ko-KR" sz="2000" b="1" dirty="0"/>
              <a:t>vs. </a:t>
            </a:r>
            <a:r>
              <a:rPr lang="en-US" altLang="ko-KR" sz="2000" b="1" dirty="0">
                <a:solidFill>
                  <a:srgbClr val="FF0000"/>
                </a:solidFill>
              </a:rPr>
              <a:t>N.K. (Army B) : M</a:t>
            </a:r>
            <a:r>
              <a:rPr lang="en-US" altLang="ko-KR" sz="1400" b="1" dirty="0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50,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Hb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100,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Hm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30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C3F48EF-C325-40D4-AB07-997702C9C2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00154" y="1767261"/>
            <a:ext cx="6391692" cy="307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12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F43BCD-7DDC-49AC-9909-A8470514D74C}"/>
              </a:ext>
            </a:extLst>
          </p:cNvPr>
          <p:cNvSpPr txBox="1"/>
          <p:nvPr/>
        </p:nvSpPr>
        <p:spPr>
          <a:xfrm>
            <a:off x="429143" y="408055"/>
            <a:ext cx="107657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Simulation Results 3 : </a:t>
            </a:r>
            <a:r>
              <a:rPr lang="en-US" altLang="ko-KR" sz="2800" dirty="0"/>
              <a:t>Strengthening Hb and Hm by S.K.(Army A)</a:t>
            </a:r>
            <a:endParaRPr lang="de-DE" sz="4000" dirty="0"/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EF2D916C-2F69-4137-8DAA-697F3EBFF5EF}"/>
              </a:ext>
            </a:extLst>
          </p:cNvPr>
          <p:cNvSpPr>
            <a:spLocks noGrp="1"/>
          </p:cNvSpPr>
          <p:nvPr/>
        </p:nvSpPr>
        <p:spPr>
          <a:xfrm>
            <a:off x="313764" y="4687534"/>
            <a:ext cx="12720918" cy="1462252"/>
          </a:xfrm>
        </p:spPr>
        <p:txBody>
          <a:bodyPr vert="horz" lIns="91440" tIns="45720" rIns="91440" bIns="45720">
            <a:noAutofit/>
          </a:bodyPr>
          <a:lstStyle>
            <a:lvl1pPr marL="342900" indent="-3429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kumimoji="0" sz="32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Army A(S.K.): Rapid decline in Hb and M, gradual decline in Hm</a:t>
            </a:r>
          </a:p>
          <a:p>
            <a:pPr marL="0" indent="0">
              <a:buNone/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                              M shortage → wasted Hm capacity → Defeat under limited carrying capacity</a:t>
            </a:r>
          </a:p>
          <a:p>
            <a:pPr>
              <a:defRPr/>
            </a:pPr>
            <a:r>
              <a:rPr lang="en-US" altLang="ko-KR" sz="2400" dirty="0">
                <a:solidFill>
                  <a:srgbClr val="FF0000"/>
                </a:solidFill>
              </a:rPr>
              <a:t>Army B(N.K.): Rapid initial decline → Gradual recovery of Hb and M, sharp decline in Hm</a:t>
            </a:r>
          </a:p>
          <a:p>
            <a:pPr>
              <a:defRPr/>
            </a:pPr>
            <a:r>
              <a:rPr lang="en-US" altLang="ko-KR" sz="2400" dirty="0"/>
              <a:t>Army B (N.K.) Victory despite lower initial capacity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4A2B17E-4A61-4C2A-81F0-09ADEB165C8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29724" y="1432524"/>
            <a:ext cx="6332552" cy="316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06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2A57851-8D40-4D58-A9C8-B2602E6414F6}"/>
              </a:ext>
            </a:extLst>
          </p:cNvPr>
          <p:cNvSpPr txBox="1"/>
          <p:nvPr/>
        </p:nvSpPr>
        <p:spPr>
          <a:xfrm>
            <a:off x="429143" y="408055"/>
            <a:ext cx="10913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Simulation Results 4 : </a:t>
            </a:r>
            <a:r>
              <a:rPr lang="en-US" altLang="ko-KR" sz="2800" dirty="0">
                <a:latin typeface="Calibri" panose="020F0502020204030204" pitchFamily="34" charset="0"/>
                <a:cs typeface="Arial" panose="020B0604020202020204" pitchFamily="34" charset="0"/>
              </a:rPr>
              <a:t>Strengthening UCS and Hb by </a:t>
            </a:r>
            <a:r>
              <a:rPr lang="en-US" altLang="ko-KR" sz="2800" dirty="0"/>
              <a:t>S.K.(Army A)</a:t>
            </a:r>
            <a:endParaRPr lang="de-DE" sz="4000" dirty="0"/>
          </a:p>
        </p:txBody>
      </p:sp>
      <p:pic>
        <p:nvPicPr>
          <p:cNvPr id="4" name="그림 3" descr="EMB00004cf83317">
            <a:extLst>
              <a:ext uri="{FF2B5EF4-FFF2-40B4-BE49-F238E27FC236}">
                <a16:creationId xmlns:a16="http://schemas.microsoft.com/office/drawing/2014/main" id="{AB8C8815-BB1E-4FC0-A183-A06B93E059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989" y="1458025"/>
            <a:ext cx="5914021" cy="30866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90FB896C-0F38-418B-943F-89AAEBA6AF4A}"/>
              </a:ext>
            </a:extLst>
          </p:cNvPr>
          <p:cNvSpPr>
            <a:spLocks noGrp="1"/>
          </p:cNvSpPr>
          <p:nvPr/>
        </p:nvSpPr>
        <p:spPr>
          <a:xfrm>
            <a:off x="1668002" y="4668849"/>
            <a:ext cx="9996263" cy="1462252"/>
          </a:xfrm>
        </p:spPr>
        <p:txBody>
          <a:bodyPr vert="horz" lIns="91440" tIns="45720" rIns="91440" bIns="45720">
            <a:noAutofit/>
          </a:bodyPr>
          <a:lstStyle>
            <a:lvl1pPr marL="342900" indent="-3429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kumimoji="0" sz="32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Army A (S.K.): high initial M  units → swift victory</a:t>
            </a:r>
          </a:p>
          <a:p>
            <a:pPr>
              <a:defRPr/>
            </a:pPr>
            <a:r>
              <a:rPr lang="en-US" altLang="ko-KR" sz="2400" dirty="0">
                <a:solidFill>
                  <a:srgbClr val="FF0000"/>
                </a:solidFill>
              </a:rPr>
              <a:t>Army B (N.K.): fewer M units → capacity collapses by 15th battle</a:t>
            </a:r>
          </a:p>
          <a:p>
            <a:pPr>
              <a:defRPr/>
            </a:pPr>
            <a:r>
              <a:rPr lang="en-US" altLang="ko-KR" sz="2400" dirty="0"/>
              <a:t>Positive effect of UCS reinforcement with balanced human forces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C4B92-9FCB-494E-93C4-120D28BF5E68}"/>
              </a:ext>
            </a:extLst>
          </p:cNvPr>
          <p:cNvSpPr txBox="1"/>
          <p:nvPr/>
        </p:nvSpPr>
        <p:spPr>
          <a:xfrm>
            <a:off x="1041869" y="1178186"/>
            <a:ext cx="9996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rgbClr val="0070C0"/>
                </a:solidFill>
              </a:rPr>
              <a:t>S.K.(Army A) : M</a:t>
            </a:r>
            <a:r>
              <a:rPr lang="en-US" altLang="ko-KR" sz="1400" b="1" dirty="0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100,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Hb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100,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Hm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30 </a:t>
            </a:r>
            <a:r>
              <a:rPr lang="en-US" altLang="ko-KR" sz="2000" b="1" dirty="0"/>
              <a:t>vs. </a:t>
            </a:r>
            <a:r>
              <a:rPr lang="en-US" altLang="ko-KR" sz="2000" b="1" dirty="0">
                <a:solidFill>
                  <a:srgbClr val="FF0000"/>
                </a:solidFill>
              </a:rPr>
              <a:t>N.K. (Army B) : M</a:t>
            </a:r>
            <a:r>
              <a:rPr lang="en-US" altLang="ko-KR" sz="1400" b="1" dirty="0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50,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Hb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100,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Hm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30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10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E3AA136-E68F-478A-94DC-16954017861B}"/>
              </a:ext>
            </a:extLst>
          </p:cNvPr>
          <p:cNvSpPr txBox="1"/>
          <p:nvPr/>
        </p:nvSpPr>
        <p:spPr>
          <a:xfrm>
            <a:off x="429143" y="408055"/>
            <a:ext cx="2459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Conclusion</a:t>
            </a:r>
            <a:endParaRPr lang="de-DE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5ACD42-DCAF-4B96-AFAC-AFF3A57A8E08}"/>
              </a:ext>
            </a:extLst>
          </p:cNvPr>
          <p:cNvSpPr>
            <a:spLocks noGrp="1"/>
          </p:cNvSpPr>
          <p:nvPr/>
        </p:nvSpPr>
        <p:spPr>
          <a:xfrm>
            <a:off x="882683" y="1390135"/>
            <a:ext cx="10905905" cy="5161133"/>
          </a:xfrm>
        </p:spPr>
        <p:txBody>
          <a:bodyPr vert="horz" lIns="91440" tIns="45720" rIns="91440" bIns="45720">
            <a:normAutofit/>
          </a:bodyPr>
          <a:lstStyle>
            <a:lvl1pPr marL="342900" indent="-3429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kumimoji="0" sz="32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z="2400" dirty="0"/>
              <a:t>Simulation results</a:t>
            </a:r>
          </a:p>
          <a:p>
            <a:pPr>
              <a:defRPr/>
            </a:pPr>
            <a:endParaRPr lang="en-US" altLang="ko-KR" sz="2400" dirty="0"/>
          </a:p>
          <a:p>
            <a:pPr>
              <a:defRPr/>
            </a:pPr>
            <a:endParaRPr lang="en-US" altLang="ko-KR" sz="2400" dirty="0"/>
          </a:p>
          <a:p>
            <a:pPr>
              <a:defRPr/>
            </a:pPr>
            <a:endParaRPr lang="en-US" altLang="ko-KR" sz="2400" dirty="0"/>
          </a:p>
          <a:p>
            <a:pPr>
              <a:defRPr/>
            </a:pPr>
            <a:endParaRPr lang="en-US" altLang="ko-KR" sz="2400" dirty="0"/>
          </a:p>
          <a:p>
            <a:pPr>
              <a:defRPr/>
            </a:pPr>
            <a:r>
              <a:rPr lang="en-US" altLang="ko-KR" sz="2400" dirty="0"/>
              <a:t>Strategic Implications from Simulation Results</a:t>
            </a:r>
          </a:p>
          <a:p>
            <a:pPr marL="0" indent="0">
              <a:buNone/>
              <a:defRPr/>
            </a:pPr>
            <a:r>
              <a:rPr lang="en-US" altLang="ko-KR" sz="1800" dirty="0"/>
              <a:t>       </a:t>
            </a:r>
            <a:r>
              <a:rPr lang="en-US" altLang="ko-KR" sz="2000" dirty="0"/>
              <a:t>- Human forces alone ≠ Victory, Scenarios 1 &amp; 3: More human units → Still defeated </a:t>
            </a:r>
          </a:p>
          <a:p>
            <a:pPr marL="0" indent="0">
              <a:buNone/>
              <a:defRPr/>
            </a:pPr>
            <a:r>
              <a:rPr lang="en-US" altLang="ko-KR" sz="2000" dirty="0"/>
              <a:t>       - Personnel burden matters, expanding Hb/Hm must consider carrying capacity limits</a:t>
            </a:r>
          </a:p>
          <a:p>
            <a:pPr>
              <a:defRPr/>
            </a:pPr>
            <a:r>
              <a:rPr lang="en-US" altLang="ko-KR" sz="2400" dirty="0"/>
              <a:t>Optimal Force Structure for ROK</a:t>
            </a:r>
          </a:p>
          <a:p>
            <a:pPr marL="0" indent="0">
              <a:buNone/>
              <a:defRPr/>
            </a:pPr>
            <a:r>
              <a:rPr lang="en-US" altLang="ko-KR" sz="2000" dirty="0"/>
              <a:t>       - Integrating UCS + human combatants </a:t>
            </a:r>
            <a:r>
              <a:rPr lang="en-US" altLang="ko-KR" sz="2000" dirty="0">
                <a:sym typeface="Wingdings" panose="05000000000000000000" pitchFamily="2" charset="2"/>
              </a:rPr>
              <a:t></a:t>
            </a:r>
            <a:r>
              <a:rPr lang="en-US" altLang="ko-KR" sz="2000" dirty="0"/>
              <a:t> shorter wars(Scenario 4 vs. 2), faster &amp; decisive victory</a:t>
            </a:r>
          </a:p>
          <a:p>
            <a:pPr marL="0" indent="0">
              <a:buNone/>
              <a:defRPr/>
            </a:pPr>
            <a:r>
              <a:rPr lang="en-US" altLang="ko-KR" sz="2000" dirty="0"/>
              <a:t>       - Best outcome from combined deployment of humans &amp; UCS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0B4B94E0-490F-4B14-9E23-979BC6391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78491"/>
              </p:ext>
            </p:extLst>
          </p:nvPr>
        </p:nvGraphicFramePr>
        <p:xfrm>
          <a:off x="1260377" y="1789430"/>
          <a:ext cx="9899425" cy="16395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67750">
                  <a:extLst>
                    <a:ext uri="{9D8B030D-6E8A-4147-A177-3AD203B41FA5}">
                      <a16:colId xmlns:a16="http://schemas.microsoft.com/office/drawing/2014/main" val="231808254"/>
                    </a:ext>
                  </a:extLst>
                </a:gridCol>
                <a:gridCol w="856696">
                  <a:extLst>
                    <a:ext uri="{9D8B030D-6E8A-4147-A177-3AD203B41FA5}">
                      <a16:colId xmlns:a16="http://schemas.microsoft.com/office/drawing/2014/main" val="265623132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716931090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536070385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077647202"/>
                    </a:ext>
                  </a:extLst>
                </a:gridCol>
                <a:gridCol w="2096135">
                  <a:extLst>
                    <a:ext uri="{9D8B030D-6E8A-4147-A177-3AD203B41FA5}">
                      <a16:colId xmlns:a16="http://schemas.microsoft.com/office/drawing/2014/main" val="3955179451"/>
                    </a:ext>
                  </a:extLst>
                </a:gridCol>
              </a:tblGrid>
              <a:tr h="29697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Scenario 1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Scenario 2</a:t>
                      </a:r>
                      <a:endParaRPr lang="ko-KR" sz="2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Scenario 3</a:t>
                      </a:r>
                      <a:endParaRPr lang="ko-KR" sz="2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Scenario 4</a:t>
                      </a:r>
                      <a:endParaRPr lang="ko-KR" sz="2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5930396"/>
                  </a:ext>
                </a:extLst>
              </a:tr>
              <a:tr h="30690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Capacity</a:t>
                      </a:r>
                      <a:endParaRPr lang="ko-KR" sz="16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Army A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50 Hb: 50 Hm: 30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100 Hb: 50 Hm: 30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50 Hb: 100 Hm: 50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100 Hb: 100 Hm: 30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9084448"/>
                  </a:ext>
                </a:extLst>
              </a:tr>
              <a:tr h="2969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Army B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50 Hb: 100 Hm: 30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50 Hb: 100 Hm: 30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50 Hb: 100 Hm: 30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M: 50 Hb: 100 Hm: 30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0525793"/>
                  </a:ext>
                </a:extLst>
              </a:tr>
              <a:tr h="29697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War Outcome</a:t>
                      </a:r>
                      <a:endParaRPr lang="ko-KR" sz="2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Victory of A</a:t>
                      </a:r>
                      <a:endParaRPr lang="ko-KR" sz="2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Victory of A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Victory of B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Victory of A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7086583"/>
                  </a:ext>
                </a:extLst>
              </a:tr>
              <a:tr h="29697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War Duration</a:t>
                      </a:r>
                      <a:endParaRPr lang="ko-KR" sz="2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175 battles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25 battle</a:t>
                      </a:r>
                      <a:endParaRPr lang="ko-KR" sz="2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200 battles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 battles</a:t>
                      </a:r>
                      <a:endParaRPr lang="ko-KR" sz="2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1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70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76ACD3E-511D-46FE-ADF1-E7F8BE00AF7C}"/>
              </a:ext>
            </a:extLst>
          </p:cNvPr>
          <p:cNvSpPr txBox="1"/>
          <p:nvPr/>
        </p:nvSpPr>
        <p:spPr>
          <a:xfrm>
            <a:off x="429143" y="408055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E038E-EB46-442B-8AB4-88C4798352B9}"/>
              </a:ext>
            </a:extLst>
          </p:cNvPr>
          <p:cNvSpPr txBox="1">
            <a:spLocks/>
          </p:cNvSpPr>
          <p:nvPr/>
        </p:nvSpPr>
        <p:spPr>
          <a:xfrm>
            <a:off x="1317811" y="1925171"/>
            <a:ext cx="8229600" cy="26020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1. Background &amp; Research Question</a:t>
            </a:r>
          </a:p>
          <a:p>
            <a:pPr marL="0" indent="0">
              <a:buNone/>
            </a:pPr>
            <a:r>
              <a:rPr lang="en-US" dirty="0"/>
              <a:t>2. Why Automation and Simulation?</a:t>
            </a:r>
          </a:p>
          <a:p>
            <a:pPr marL="0" indent="0">
              <a:buNone/>
            </a:pPr>
            <a:r>
              <a:rPr lang="en-US" dirty="0"/>
              <a:t>3. Research Design</a:t>
            </a:r>
          </a:p>
          <a:p>
            <a:pPr marL="0" indent="0">
              <a:buNone/>
            </a:pPr>
            <a:r>
              <a:rPr lang="en-US" dirty="0"/>
              <a:t>4. Simulation Results</a:t>
            </a:r>
          </a:p>
          <a:p>
            <a:pPr marL="0" indent="0">
              <a:buNone/>
            </a:pPr>
            <a:r>
              <a:rPr lang="en-US" dirty="0"/>
              <a:t>5. Conclusion</a:t>
            </a:r>
          </a:p>
        </p:txBody>
      </p:sp>
    </p:spTree>
    <p:extLst>
      <p:ext uri="{BB962C8B-B14F-4D97-AF65-F5344CB8AC3E}">
        <p14:creationId xmlns:p14="http://schemas.microsoft.com/office/powerpoint/2010/main" val="66099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25BEF08-542D-4ECD-A339-6021FEE0310B}"/>
              </a:ext>
            </a:extLst>
          </p:cNvPr>
          <p:cNvSpPr txBox="1"/>
          <p:nvPr/>
        </p:nvSpPr>
        <p:spPr>
          <a:xfrm>
            <a:off x="429143" y="408055"/>
            <a:ext cx="71207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Background &amp; Research Question</a:t>
            </a:r>
            <a:endParaRPr lang="de-DE" sz="40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7039AE9-ED16-4F22-96A3-4F1E85F7933C}"/>
              </a:ext>
            </a:extLst>
          </p:cNvPr>
          <p:cNvSpPr/>
          <p:nvPr/>
        </p:nvSpPr>
        <p:spPr>
          <a:xfrm>
            <a:off x="1201269" y="1696162"/>
            <a:ext cx="104976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ko-KR" sz="2400" dirty="0"/>
              <a:t>The demographic cliff of South Korea</a:t>
            </a:r>
          </a:p>
          <a:p>
            <a:pPr>
              <a:defRPr/>
            </a:pPr>
            <a:r>
              <a:rPr lang="en-US" altLang="ko-KR" sz="2400" dirty="0"/>
              <a:t>   - Low birth rate and super - aging occur simultaneously</a:t>
            </a:r>
          </a:p>
          <a:p>
            <a:pPr>
              <a:defRPr/>
            </a:pPr>
            <a:r>
              <a:rPr lang="en-US" altLang="ko-KR" sz="2400" dirty="0"/>
              <a:t>   - Total fertility rate 0.63 in 2024</a:t>
            </a:r>
          </a:p>
          <a:p>
            <a:pPr>
              <a:defRPr/>
            </a:pPr>
            <a:endParaRPr lang="en-US" altLang="ko-KR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ko-KR" sz="2400" dirty="0"/>
              <a:t>The necessity for restructuring the military structure</a:t>
            </a:r>
          </a:p>
          <a:p>
            <a:pPr>
              <a:defRPr/>
            </a:pPr>
            <a:r>
              <a:rPr lang="en-US" altLang="ko-KR" sz="2400" dirty="0"/>
              <a:t>   - Assessing the Balance of Military Manpower on the Korean Peninsula =  1 : 2.5</a:t>
            </a:r>
          </a:p>
          <a:p>
            <a:pPr>
              <a:defRPr/>
            </a:pPr>
            <a:r>
              <a:rPr lang="en-US" altLang="ko-KR" sz="2400" dirty="0"/>
              <a:t>      </a:t>
            </a:r>
          </a:p>
          <a:p>
            <a:pPr>
              <a:defRPr/>
            </a:pPr>
            <a:r>
              <a:rPr lang="en-US" altLang="ko-KR" sz="2400" dirty="0"/>
              <a:t>  </a:t>
            </a:r>
          </a:p>
          <a:p>
            <a:pPr>
              <a:defRPr/>
            </a:pPr>
            <a:r>
              <a:rPr lang="en-US" altLang="ko-KR" sz="2400" dirty="0"/>
              <a:t>  </a:t>
            </a:r>
          </a:p>
          <a:p>
            <a:pPr>
              <a:defRPr/>
            </a:pPr>
            <a:r>
              <a:rPr lang="en-US" altLang="ko-KR" sz="2400" dirty="0"/>
              <a:t>   - Challenge to the mobilization of military personnel</a:t>
            </a:r>
          </a:p>
          <a:p>
            <a:pPr>
              <a:defRPr/>
            </a:pPr>
            <a:endParaRPr lang="en-US" altLang="ko-KR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ko-KR" sz="2400" dirty="0"/>
              <a:t>Research Question: Can UCS Replace Human Combatants?</a:t>
            </a:r>
            <a:endParaRPr lang="ko-KR" altLang="en-US" sz="2400" dirty="0"/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E7782022-7373-4CC5-9D8A-319B0CAD6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815755"/>
              </p:ext>
            </p:extLst>
          </p:nvPr>
        </p:nvGraphicFramePr>
        <p:xfrm>
          <a:off x="1745129" y="3946958"/>
          <a:ext cx="9245602" cy="10015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22801">
                  <a:extLst>
                    <a:ext uri="{9D8B030D-6E8A-4147-A177-3AD203B41FA5}">
                      <a16:colId xmlns:a16="http://schemas.microsoft.com/office/drawing/2014/main" val="2244613912"/>
                    </a:ext>
                  </a:extLst>
                </a:gridCol>
                <a:gridCol w="4622801">
                  <a:extLst>
                    <a:ext uri="{9D8B030D-6E8A-4147-A177-3AD203B41FA5}">
                      <a16:colId xmlns:a16="http://schemas.microsoft.com/office/drawing/2014/main" val="3058319297"/>
                    </a:ext>
                  </a:extLst>
                </a:gridCol>
              </a:tblGrid>
              <a:tr h="5007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/>
                        <a:t>South Korea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/>
                        <a:t>North Korea</a:t>
                      </a:r>
                      <a:endParaRPr lang="ko-KR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441847"/>
                  </a:ext>
                </a:extLst>
              </a:tr>
              <a:tr h="5007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/>
                        <a:t>500,000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/>
                        <a:t>1,280,000</a:t>
                      </a:r>
                      <a:endParaRPr lang="ko-KR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23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72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68D7637-2FBC-4D13-8123-6B9C20A11489}"/>
              </a:ext>
            </a:extLst>
          </p:cNvPr>
          <p:cNvSpPr txBox="1"/>
          <p:nvPr/>
        </p:nvSpPr>
        <p:spPr>
          <a:xfrm>
            <a:off x="429143" y="408055"/>
            <a:ext cx="7202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Why Automation and Simulation?</a:t>
            </a:r>
            <a:endParaRPr lang="de-DE" sz="4000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6AA3B8B-F508-4F92-9F2A-116B405F76EF}"/>
              </a:ext>
            </a:extLst>
          </p:cNvPr>
          <p:cNvSpPr/>
          <p:nvPr/>
        </p:nvSpPr>
        <p:spPr>
          <a:xfrm>
            <a:off x="1201269" y="1696162"/>
            <a:ext cx="994185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Advantages and limitation of UCS:</a:t>
            </a:r>
          </a:p>
          <a:p>
            <a:pPr>
              <a:defRPr/>
            </a:pPr>
            <a:r>
              <a:rPr lang="en-US" altLang="ko-KR" sz="2400" dirty="0"/>
              <a:t>   - Reduced risk to human life, Higher lethality and mobility</a:t>
            </a:r>
          </a:p>
          <a:p>
            <a:pPr>
              <a:defRPr/>
            </a:pPr>
            <a:r>
              <a:rPr lang="en-US" altLang="ko-KR" sz="2400" dirty="0"/>
              <a:t>   - High maintenance demand, Vulnerable to system failure</a:t>
            </a:r>
          </a:p>
          <a:p>
            <a:pPr>
              <a:defRPr/>
            </a:pPr>
            <a:endParaRPr lang="en-US" altLang="ko-KR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ko-KR" sz="2400" dirty="0"/>
              <a:t>War simulation rather than a single battle simulation</a:t>
            </a:r>
          </a:p>
          <a:p>
            <a:pPr>
              <a:defRPr/>
            </a:pPr>
            <a:r>
              <a:rPr lang="en-US" altLang="ko-KR" sz="2400" dirty="0"/>
              <a:t>    - Missed long-term conflict dynamics by battle simulation</a:t>
            </a:r>
          </a:p>
          <a:p>
            <a:pPr>
              <a:defRPr/>
            </a:pPr>
            <a:r>
              <a:rPr lang="en-US" altLang="ko-KR" sz="2400" dirty="0"/>
              <a:t>    - War = ∑ battles</a:t>
            </a:r>
          </a:p>
          <a:p>
            <a:pPr>
              <a:defRPr/>
            </a:pPr>
            <a:r>
              <a:rPr lang="en-US" altLang="ko-KR" sz="2400" dirty="0"/>
              <a:t>    - Agent Based Model(ABM) developed by ecological dynamics</a:t>
            </a:r>
          </a:p>
        </p:txBody>
      </p:sp>
    </p:spTree>
    <p:extLst>
      <p:ext uri="{BB962C8B-B14F-4D97-AF65-F5344CB8AC3E}">
        <p14:creationId xmlns:p14="http://schemas.microsoft.com/office/powerpoint/2010/main" val="306644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EE50441-6C41-40B0-8CAA-355A051F787E}"/>
              </a:ext>
            </a:extLst>
          </p:cNvPr>
          <p:cNvSpPr txBox="1"/>
          <p:nvPr/>
        </p:nvSpPr>
        <p:spPr>
          <a:xfrm>
            <a:off x="429143" y="408055"/>
            <a:ext cx="3582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Research Design</a:t>
            </a:r>
            <a:endParaRPr lang="de-DE" sz="4000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9AFFAA3-C1B8-4349-9837-85237508EEFF}"/>
              </a:ext>
            </a:extLst>
          </p:cNvPr>
          <p:cNvSpPr/>
          <p:nvPr/>
        </p:nvSpPr>
        <p:spPr>
          <a:xfrm>
            <a:off x="1125070" y="1188063"/>
            <a:ext cx="103766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ABM for analysis</a:t>
            </a:r>
          </a:p>
          <a:p>
            <a:pPr>
              <a:defRPr/>
            </a:pPr>
            <a:r>
              <a:rPr lang="en-US" altLang="ko-KR" sz="2400" dirty="0"/>
              <a:t>     - Predator-Prey population model</a:t>
            </a:r>
          </a:p>
          <a:p>
            <a:pPr>
              <a:defRPr/>
            </a:pPr>
            <a:r>
              <a:rPr lang="en-US" altLang="ko-KR" sz="2400" dirty="0"/>
              <a:t>     - The concept of symbiosis</a:t>
            </a:r>
          </a:p>
          <a:p>
            <a:pPr>
              <a:defRPr/>
            </a:pPr>
            <a:endParaRPr lang="en-US" altLang="ko-KR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ko-KR" sz="2400" dirty="0"/>
              <a:t>Three distinct types of agents</a:t>
            </a:r>
          </a:p>
          <a:p>
            <a:pPr>
              <a:defRPr/>
            </a:pPr>
            <a:r>
              <a:rPr lang="en-US" altLang="ko-KR" sz="2400" dirty="0"/>
              <a:t>    - Machine(M)</a:t>
            </a:r>
          </a:p>
          <a:p>
            <a:pPr>
              <a:defRPr/>
            </a:pPr>
            <a:r>
              <a:rPr lang="en-US" altLang="ko-KR" sz="2400" dirty="0"/>
              <a:t>    - Human Combatant(Hb)</a:t>
            </a:r>
          </a:p>
          <a:p>
            <a:pPr>
              <a:defRPr/>
            </a:pPr>
            <a:r>
              <a:rPr lang="en-US" altLang="ko-KR" sz="2400" dirty="0"/>
              <a:t>    - Human Maintenance(Hm)</a:t>
            </a:r>
          </a:p>
          <a:p>
            <a:pPr>
              <a:defRPr/>
            </a:pPr>
            <a:endParaRPr lang="en-US" altLang="ko-K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Simulation Assumptions</a:t>
            </a:r>
          </a:p>
          <a:p>
            <a:r>
              <a:rPr lang="en-US" altLang="ko-KR" sz="2400" dirty="0"/>
              <a:t>    - Isolated battlefield (no reinforcements)</a:t>
            </a:r>
          </a:p>
          <a:p>
            <a:r>
              <a:rPr lang="en-US" altLang="ko-KR" sz="2400" dirty="0"/>
              <a:t>    - Fixed initial force capacity</a:t>
            </a:r>
          </a:p>
          <a:p>
            <a:r>
              <a:rPr lang="en-US" altLang="ko-KR" sz="2400" dirty="0"/>
              <a:t>    - Continuous sequential engagements</a:t>
            </a:r>
          </a:p>
          <a:p>
            <a:r>
              <a:rPr lang="en-US" altLang="ko-KR" sz="2400" dirty="0"/>
              <a:t>    - War ends with total annihilation of a group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4B3C248E-06D8-48B7-98A6-BD3B7D290420}"/>
              </a:ext>
            </a:extLst>
          </p:cNvPr>
          <p:cNvGrpSpPr/>
          <p:nvPr/>
        </p:nvGrpSpPr>
        <p:grpSpPr>
          <a:xfrm>
            <a:off x="6953482" y="2237711"/>
            <a:ext cx="4427212" cy="2250759"/>
            <a:chOff x="0" y="46362"/>
            <a:chExt cx="2716715" cy="1601481"/>
          </a:xfrm>
        </p:grpSpPr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854F3868-09D1-4C9D-A9DF-203204A08C4D}"/>
                </a:ext>
              </a:extLst>
            </p:cNvPr>
            <p:cNvSpPr txBox="1"/>
            <p:nvPr/>
          </p:nvSpPr>
          <p:spPr>
            <a:xfrm>
              <a:off x="377244" y="46362"/>
              <a:ext cx="350520" cy="2520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atinLnBrk="1"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M</a:t>
              </a:r>
              <a:r>
                <a:rPr lang="en-US" sz="1050" i="1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a</a:t>
              </a:r>
              <a:endParaRPr lang="ko-KR" dirty="0">
                <a:effectLst/>
                <a:latin typeface="굴림" panose="020B0600000101010101" pitchFamily="50" charset="-127"/>
                <a:ea typeface="굴림" panose="020B0600000101010101" pitchFamily="50" charset="-127"/>
                <a:cs typeface="굴림" panose="020B0600000101010101" pitchFamily="50" charset="-127"/>
              </a:endParaRP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B5CE5751-6FB2-48F9-A558-480D9EFC191A}"/>
                </a:ext>
              </a:extLst>
            </p:cNvPr>
            <p:cNvSpPr txBox="1"/>
            <p:nvPr/>
          </p:nvSpPr>
          <p:spPr>
            <a:xfrm>
              <a:off x="309693" y="696541"/>
              <a:ext cx="404495" cy="2520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atinLnBrk="1">
                <a:spcAft>
                  <a:spcPts val="0"/>
                </a:spcAft>
              </a:pPr>
              <a:r>
                <a:rPr lang="en-US" sz="16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Hb</a:t>
              </a:r>
              <a:r>
                <a:rPr lang="en-US" sz="105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a</a:t>
              </a:r>
              <a:endParaRPr lang="ko-KR">
                <a:effectLst/>
                <a:latin typeface="굴림" panose="020B0600000101010101" pitchFamily="50" charset="-127"/>
                <a:ea typeface="굴림" panose="020B0600000101010101" pitchFamily="50" charset="-127"/>
                <a:cs typeface="굴림" panose="020B0600000101010101" pitchFamily="50" charset="-127"/>
              </a:endParaRPr>
            </a:p>
          </p:txBody>
        </p:sp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6577C729-D0BE-4672-9FB6-F8E3BEA460FB}"/>
                </a:ext>
              </a:extLst>
            </p:cNvPr>
            <p:cNvSpPr txBox="1"/>
            <p:nvPr/>
          </p:nvSpPr>
          <p:spPr>
            <a:xfrm>
              <a:off x="277635" y="1393080"/>
              <a:ext cx="344264" cy="2520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atinLnBrk="1">
                <a:spcAft>
                  <a:spcPts val="0"/>
                </a:spcAft>
              </a:pPr>
              <a:r>
                <a:rPr lang="en-US" sz="16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Hm</a:t>
              </a:r>
              <a:r>
                <a:rPr lang="en-US" sz="105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a</a:t>
              </a:r>
              <a:endParaRPr lang="ko-KR">
                <a:effectLst/>
                <a:latin typeface="굴림" panose="020B0600000101010101" pitchFamily="50" charset="-127"/>
                <a:ea typeface="굴림" panose="020B0600000101010101" pitchFamily="50" charset="-127"/>
                <a:cs typeface="굴림" panose="020B0600000101010101" pitchFamily="50" charset="-127"/>
              </a:endParaRPr>
            </a:p>
          </p:txBody>
        </p:sp>
        <p:sp>
          <p:nvSpPr>
            <p:cNvPr id="8" name="TextBox 6">
              <a:extLst>
                <a:ext uri="{FF2B5EF4-FFF2-40B4-BE49-F238E27FC236}">
                  <a16:creationId xmlns:a16="http://schemas.microsoft.com/office/drawing/2014/main" id="{017F0BC3-009F-42B2-9BE1-31C66E65D1C9}"/>
                </a:ext>
              </a:extLst>
            </p:cNvPr>
            <p:cNvSpPr txBox="1"/>
            <p:nvPr/>
          </p:nvSpPr>
          <p:spPr>
            <a:xfrm>
              <a:off x="2048847" y="52913"/>
              <a:ext cx="350520" cy="2520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atinLnBrk="1">
                <a:spcAft>
                  <a:spcPts val="0"/>
                </a:spcAft>
              </a:pPr>
              <a:r>
                <a:rPr lang="en-US" sz="16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M</a:t>
              </a:r>
              <a:r>
                <a:rPr lang="en-US" sz="105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b</a:t>
              </a:r>
              <a:endParaRPr lang="ko-KR">
                <a:effectLst/>
                <a:latin typeface="굴림" panose="020B0600000101010101" pitchFamily="50" charset="-127"/>
                <a:ea typeface="굴림" panose="020B0600000101010101" pitchFamily="50" charset="-127"/>
                <a:cs typeface="굴림" panose="020B0600000101010101" pitchFamily="50" charset="-127"/>
              </a:endParaRPr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53DD911A-2D4B-4248-B8A7-1DB373874D52}"/>
                </a:ext>
              </a:extLst>
            </p:cNvPr>
            <p:cNvSpPr txBox="1"/>
            <p:nvPr/>
          </p:nvSpPr>
          <p:spPr>
            <a:xfrm>
              <a:off x="2014666" y="699208"/>
              <a:ext cx="404495" cy="2520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atinLnBrk="1">
                <a:spcAft>
                  <a:spcPts val="0"/>
                </a:spcAft>
              </a:pPr>
              <a:r>
                <a:rPr lang="en-US" sz="16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Hb</a:t>
              </a:r>
              <a:r>
                <a:rPr lang="en-US" sz="105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b</a:t>
              </a:r>
              <a:endParaRPr lang="ko-KR">
                <a:effectLst/>
                <a:latin typeface="굴림" panose="020B0600000101010101" pitchFamily="50" charset="-127"/>
                <a:ea typeface="굴림" panose="020B0600000101010101" pitchFamily="50" charset="-127"/>
                <a:cs typeface="굴림" panose="020B0600000101010101" pitchFamily="50" charset="-127"/>
              </a:endParaRP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07717920-5C89-437E-8A8E-40345FA554A7}"/>
                </a:ext>
              </a:extLst>
            </p:cNvPr>
            <p:cNvSpPr txBox="1"/>
            <p:nvPr/>
          </p:nvSpPr>
          <p:spPr>
            <a:xfrm>
              <a:off x="1982608" y="1395748"/>
              <a:ext cx="435610" cy="2520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atinLnBrk="1">
                <a:spcAft>
                  <a:spcPts val="0"/>
                </a:spcAft>
              </a:pPr>
              <a:r>
                <a:rPr lang="en-US" sz="16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Hm</a:t>
              </a:r>
              <a:r>
                <a:rPr lang="en-US" sz="105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50" charset="-127"/>
                  <a:cs typeface="굴림" panose="020B0600000101010101" pitchFamily="50" charset="-127"/>
                </a:rPr>
                <a:t>b</a:t>
              </a:r>
              <a:endParaRPr lang="ko-KR">
                <a:effectLst/>
                <a:latin typeface="굴림" panose="020B0600000101010101" pitchFamily="50" charset="-127"/>
                <a:ea typeface="굴림" panose="020B0600000101010101" pitchFamily="50" charset="-127"/>
                <a:cs typeface="굴림" panose="020B0600000101010101" pitchFamily="50" charset="-127"/>
              </a:endParaRPr>
            </a:p>
          </p:txBody>
        </p:sp>
        <p:cxnSp>
          <p:nvCxnSpPr>
            <p:cNvPr id="11" name="직선 화살표 연결선 10">
              <a:extLst>
                <a:ext uri="{FF2B5EF4-FFF2-40B4-BE49-F238E27FC236}">
                  <a16:creationId xmlns:a16="http://schemas.microsoft.com/office/drawing/2014/main" id="{4F058982-1708-4832-BF79-C539506C5E24}"/>
                </a:ext>
              </a:extLst>
            </p:cNvPr>
            <p:cNvCxnSpPr>
              <a:cxnSpLocks/>
              <a:stCxn id="6" idx="3"/>
              <a:endCxn id="9" idx="1"/>
            </p:cNvCxnSpPr>
            <p:nvPr/>
          </p:nvCxnSpPr>
          <p:spPr>
            <a:xfrm>
              <a:off x="714188" y="822588"/>
              <a:ext cx="1300478" cy="2667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C65444F2-E5D1-40E2-A4BE-2812FB871FCE}"/>
                </a:ext>
              </a:extLst>
            </p:cNvPr>
            <p:cNvGrpSpPr/>
            <p:nvPr/>
          </p:nvGrpSpPr>
          <p:grpSpPr>
            <a:xfrm flipH="1">
              <a:off x="0" y="139841"/>
              <a:ext cx="354729" cy="1395791"/>
              <a:chOff x="0" y="139841"/>
              <a:chExt cx="354729" cy="1395791"/>
            </a:xfrm>
          </p:grpSpPr>
          <p:cxnSp>
            <p:nvCxnSpPr>
              <p:cNvPr id="23" name="연결선: 꺾임 22">
                <a:extLst>
                  <a:ext uri="{FF2B5EF4-FFF2-40B4-BE49-F238E27FC236}">
                    <a16:creationId xmlns:a16="http://schemas.microsoft.com/office/drawing/2014/main" id="{A1CB9436-A59B-4B17-999B-DC81A531FF74}"/>
                  </a:ext>
                </a:extLst>
              </p:cNvPr>
              <p:cNvCxnSpPr/>
              <p:nvPr/>
            </p:nvCxnSpPr>
            <p:spPr>
              <a:xfrm flipV="1">
                <a:off x="70532" y="139841"/>
                <a:ext cx="284197" cy="1395791"/>
              </a:xfrm>
              <a:prstGeom prst="bentConnector2">
                <a:avLst/>
              </a:prstGeom>
              <a:ln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직선 화살표 연결선 23">
                <a:extLst>
                  <a:ext uri="{FF2B5EF4-FFF2-40B4-BE49-F238E27FC236}">
                    <a16:creationId xmlns:a16="http://schemas.microsoft.com/office/drawing/2014/main" id="{7CD61336-AD23-4C6B-80AC-848E26980574}"/>
                  </a:ext>
                </a:extLst>
              </p:cNvPr>
              <p:cNvCxnSpPr/>
              <p:nvPr/>
            </p:nvCxnSpPr>
            <p:spPr>
              <a:xfrm flipH="1">
                <a:off x="0" y="139841"/>
                <a:ext cx="354729" cy="266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직선 화살표 연결선 12">
              <a:extLst>
                <a:ext uri="{FF2B5EF4-FFF2-40B4-BE49-F238E27FC236}">
                  <a16:creationId xmlns:a16="http://schemas.microsoft.com/office/drawing/2014/main" id="{4A4EAFE7-03E1-478E-B3EB-D543AE4FD708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640602" y="165859"/>
              <a:ext cx="1408245" cy="13101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화살표 연결선 13">
              <a:extLst>
                <a:ext uri="{FF2B5EF4-FFF2-40B4-BE49-F238E27FC236}">
                  <a16:creationId xmlns:a16="http://schemas.microsoft.com/office/drawing/2014/main" id="{25ADC8FB-1622-4A2D-9864-8035EFE4C1E3}"/>
                </a:ext>
              </a:extLst>
            </p:cNvPr>
            <p:cNvCxnSpPr/>
            <p:nvPr/>
          </p:nvCxnSpPr>
          <p:spPr>
            <a:xfrm flipH="1">
              <a:off x="713245" y="285983"/>
              <a:ext cx="1238250" cy="41322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>
              <a:extLst>
                <a:ext uri="{FF2B5EF4-FFF2-40B4-BE49-F238E27FC236}">
                  <a16:creationId xmlns:a16="http://schemas.microsoft.com/office/drawing/2014/main" id="{56821697-548A-4A3B-A2F0-4773281981DF}"/>
                </a:ext>
              </a:extLst>
            </p:cNvPr>
            <p:cNvCxnSpPr>
              <a:cxnSpLocks/>
              <a:endCxn id="7" idx="3"/>
            </p:cNvCxnSpPr>
            <p:nvPr/>
          </p:nvCxnSpPr>
          <p:spPr>
            <a:xfrm flipH="1">
              <a:off x="621899" y="905230"/>
              <a:ext cx="1377104" cy="61389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화살표 연결선 15">
              <a:extLst>
                <a:ext uri="{FF2B5EF4-FFF2-40B4-BE49-F238E27FC236}">
                  <a16:creationId xmlns:a16="http://schemas.microsoft.com/office/drawing/2014/main" id="{BB2FD8E6-D2F3-48DE-B623-D83C8DE3B3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926" y="277091"/>
              <a:ext cx="1353286" cy="111865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>
              <a:extLst>
                <a:ext uri="{FF2B5EF4-FFF2-40B4-BE49-F238E27FC236}">
                  <a16:creationId xmlns:a16="http://schemas.microsoft.com/office/drawing/2014/main" id="{D9565CF8-E176-40A6-97D2-18AB363DACF8}"/>
                </a:ext>
              </a:extLst>
            </p:cNvPr>
            <p:cNvCxnSpPr>
              <a:cxnSpLocks/>
            </p:cNvCxnSpPr>
            <p:nvPr/>
          </p:nvCxnSpPr>
          <p:spPr>
            <a:xfrm>
              <a:off x="757204" y="252092"/>
              <a:ext cx="1241798" cy="45257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화살표 연결선 17">
              <a:extLst>
                <a:ext uri="{FF2B5EF4-FFF2-40B4-BE49-F238E27FC236}">
                  <a16:creationId xmlns:a16="http://schemas.microsoft.com/office/drawing/2014/main" id="{DBD4D07F-6C95-4702-A044-6DDC7D87926D}"/>
                </a:ext>
              </a:extLst>
            </p:cNvPr>
            <p:cNvCxnSpPr>
              <a:cxnSpLocks/>
            </p:cNvCxnSpPr>
            <p:nvPr/>
          </p:nvCxnSpPr>
          <p:spPr>
            <a:xfrm>
              <a:off x="757204" y="252092"/>
              <a:ext cx="1225404" cy="112040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화살표 연결선 18">
              <a:extLst>
                <a:ext uri="{FF2B5EF4-FFF2-40B4-BE49-F238E27FC236}">
                  <a16:creationId xmlns:a16="http://schemas.microsoft.com/office/drawing/2014/main" id="{8ED478B5-3B8F-4DCC-88E4-ADD3B81F25CB}"/>
                </a:ext>
              </a:extLst>
            </p:cNvPr>
            <p:cNvCxnSpPr>
              <a:cxnSpLocks/>
            </p:cNvCxnSpPr>
            <p:nvPr/>
          </p:nvCxnSpPr>
          <p:spPr>
            <a:xfrm>
              <a:off x="748352" y="916071"/>
              <a:ext cx="1237478" cy="576572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2F522AC2-17D4-46C1-A1A1-9752F99500F5}"/>
                </a:ext>
              </a:extLst>
            </p:cNvPr>
            <p:cNvGrpSpPr/>
            <p:nvPr/>
          </p:nvGrpSpPr>
          <p:grpSpPr>
            <a:xfrm>
              <a:off x="2361986" y="157770"/>
              <a:ext cx="354729" cy="1395791"/>
              <a:chOff x="2361986" y="157770"/>
              <a:chExt cx="354729" cy="1395791"/>
            </a:xfrm>
          </p:grpSpPr>
          <p:cxnSp>
            <p:nvCxnSpPr>
              <p:cNvPr id="21" name="연결선: 꺾임 20">
                <a:extLst>
                  <a:ext uri="{FF2B5EF4-FFF2-40B4-BE49-F238E27FC236}">
                    <a16:creationId xmlns:a16="http://schemas.microsoft.com/office/drawing/2014/main" id="{F051ED4B-A92C-4B47-95E2-E3F0F204FC76}"/>
                  </a:ext>
                </a:extLst>
              </p:cNvPr>
              <p:cNvCxnSpPr/>
              <p:nvPr/>
            </p:nvCxnSpPr>
            <p:spPr>
              <a:xfrm flipV="1">
                <a:off x="2432518" y="157770"/>
                <a:ext cx="284197" cy="1395791"/>
              </a:xfrm>
              <a:prstGeom prst="bentConnector2">
                <a:avLst/>
              </a:prstGeom>
              <a:ln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직선 화살표 연결선 21">
                <a:extLst>
                  <a:ext uri="{FF2B5EF4-FFF2-40B4-BE49-F238E27FC236}">
                    <a16:creationId xmlns:a16="http://schemas.microsoft.com/office/drawing/2014/main" id="{20554091-4BDD-43E6-8B09-37C251557246}"/>
                  </a:ext>
                </a:extLst>
              </p:cNvPr>
              <p:cNvCxnSpPr/>
              <p:nvPr/>
            </p:nvCxnSpPr>
            <p:spPr>
              <a:xfrm flipH="1">
                <a:off x="2361986" y="157770"/>
                <a:ext cx="354729" cy="266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0785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BFA2FBC-4EA3-47B8-A8BC-6349334EBA77}"/>
              </a:ext>
            </a:extLst>
          </p:cNvPr>
          <p:cNvSpPr txBox="1"/>
          <p:nvPr/>
        </p:nvSpPr>
        <p:spPr>
          <a:xfrm>
            <a:off x="429143" y="408055"/>
            <a:ext cx="3582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Research Design</a:t>
            </a:r>
            <a:endParaRPr lang="de-DE" sz="40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9EF96ED-82D1-497D-A14E-6813466D06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368334" y="1579727"/>
            <a:ext cx="3019846" cy="75258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D0D2F35-EF3F-4F56-BC83-B702917688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5446554" y="1492452"/>
            <a:ext cx="5649113" cy="571579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A1B5A03-49B4-4932-A85C-B4806ACCA5B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5473449" y="2000842"/>
            <a:ext cx="5611008" cy="704948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5813B91-79D5-4235-B3FB-CAF6500F3B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5446554" y="2669863"/>
            <a:ext cx="5649113" cy="628737"/>
          </a:xfrm>
          <a:prstGeom prst="rect">
            <a:avLst/>
          </a:prstGeom>
        </p:spPr>
      </p:pic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44FDB47C-6211-4168-B6B5-357BC00F3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91916"/>
              </p:ext>
            </p:extLst>
          </p:nvPr>
        </p:nvGraphicFramePr>
        <p:xfrm>
          <a:off x="1435270" y="3730594"/>
          <a:ext cx="9321460" cy="27776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>
                  <a:extLst>
                    <a:ext uri="{9D8B030D-6E8A-4147-A177-3AD203B41FA5}">
                      <a16:colId xmlns:a16="http://schemas.microsoft.com/office/drawing/2014/main" val="1158402870"/>
                    </a:ext>
                  </a:extLst>
                </a:gridCol>
                <a:gridCol w="5653360">
                  <a:extLst>
                    <a:ext uri="{9D8B030D-6E8A-4147-A177-3AD203B41FA5}">
                      <a16:colId xmlns:a16="http://schemas.microsoft.com/office/drawing/2014/main" val="911854191"/>
                    </a:ext>
                  </a:extLst>
                </a:gridCol>
                <a:gridCol w="2118057">
                  <a:extLst>
                    <a:ext uri="{9D8B030D-6E8A-4147-A177-3AD203B41FA5}">
                      <a16:colId xmlns:a16="http://schemas.microsoft.com/office/drawing/2014/main" val="4061289864"/>
                    </a:ext>
                  </a:extLst>
                </a:gridCol>
              </a:tblGrid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Parameter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Definition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Assigned Value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7749735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α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Rate of attrition for M in engagements with opposing M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0.01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4028866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β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Redeployment rate of M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0.03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1299199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γ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Lethality rate of M against Hb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0.05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0149968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ε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Attrition rate of Hb in engagements with opposing Hb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0.01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8116646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ζ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Redeployment rate of Hb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0.05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0419706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η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Lethality rate of M against Hm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0.03</a:t>
                      </a:r>
                      <a:endParaRPr lang="ko-KR" sz="120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3484688"/>
                  </a:ext>
                </a:extLst>
              </a:tr>
              <a:tr h="2549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θ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Lethality rate of Hb against Hm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0.01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5277926"/>
                  </a:ext>
                </a:extLst>
              </a:tr>
              <a:tr h="956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ι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Redeployment rate of Hm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0.03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0577908"/>
                  </a:ext>
                </a:extLst>
              </a:tr>
              <a:tr h="1913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K1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Carrying capacity of Hm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initial value of Hm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6824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K2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Carrying capacity of Hb</a:t>
                      </a:r>
                      <a:endParaRPr lang="ko-KR" altLang="ko-KR" sz="1200" dirty="0"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initial value of Hb</a:t>
                      </a:r>
                      <a:endParaRPr lang="ko-KR" sz="1200" dirty="0">
                        <a:effectLst/>
                        <a:latin typeface="+mn-lt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7690740"/>
                  </a:ext>
                </a:extLst>
              </a:tr>
            </a:tbl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2CDC23A0-D6D8-4C55-91E2-58888FFD730C}"/>
              </a:ext>
            </a:extLst>
          </p:cNvPr>
          <p:cNvSpPr/>
          <p:nvPr/>
        </p:nvSpPr>
        <p:spPr>
          <a:xfrm>
            <a:off x="3088959" y="3361262"/>
            <a:ext cx="6014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dirty="0">
                <a:latin typeface="Calibri" panose="020F0502020204030204" pitchFamily="34" charset="0"/>
                <a:cs typeface="Arial" panose="020B0604020202020204" pitchFamily="34" charset="0"/>
              </a:rPr>
              <a:t>Definitions and Assigned Values of War Simulation Parameters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36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918E7255-4FEB-4708-9016-A7970D1EA580}"/>
              </a:ext>
            </a:extLst>
          </p:cNvPr>
          <p:cNvSpPr>
            <a:spLocks noGrp="1"/>
          </p:cNvSpPr>
          <p:nvPr/>
        </p:nvSpPr>
        <p:spPr>
          <a:xfrm>
            <a:off x="1618196" y="4859822"/>
            <a:ext cx="9700008" cy="1462252"/>
          </a:xfrm>
        </p:spPr>
        <p:txBody>
          <a:bodyPr vert="horz" lIns="91440" tIns="45720" rIns="91440" bIns="45720">
            <a:normAutofit/>
          </a:bodyPr>
          <a:lstStyle>
            <a:lvl1pPr marL="342900" indent="-3429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kumimoji="0" sz="32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indent="-342900"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Army A (S.K.): sharp decline in total capacity  </a:t>
            </a:r>
            <a:r>
              <a:rPr lang="en-US" altLang="ko-KR" sz="24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2400" dirty="0">
                <a:solidFill>
                  <a:srgbClr val="0070C0"/>
                </a:solidFill>
              </a:rPr>
              <a:t> increase to equilibrium</a:t>
            </a:r>
          </a:p>
          <a:p>
            <a:pPr marL="342900" indent="-342900">
              <a:defRPr/>
            </a:pPr>
            <a:r>
              <a:rPr lang="en-US" altLang="ko-KR" sz="2400" dirty="0">
                <a:solidFill>
                  <a:srgbClr val="FF0000"/>
                </a:solidFill>
              </a:rPr>
              <a:t>Army B (N.K.): decline rapidly  </a:t>
            </a:r>
            <a:r>
              <a:rPr lang="en-US" altLang="ko-KR" sz="2400" dirty="0">
                <a:solidFill>
                  <a:srgbClr val="FF0000"/>
                </a:solidFill>
                <a:sym typeface="Wingdings" panose="05000000000000000000" pitchFamily="2" charset="2"/>
              </a:rPr>
              <a:t>  </a:t>
            </a:r>
            <a:r>
              <a:rPr lang="en-US" altLang="ko-KR" sz="2400" dirty="0">
                <a:solidFill>
                  <a:srgbClr val="FF0000"/>
                </a:solidFill>
              </a:rPr>
              <a:t>reaches zero in 175th engagement</a:t>
            </a:r>
          </a:p>
          <a:p>
            <a:pPr>
              <a:defRPr/>
            </a:pPr>
            <a:r>
              <a:rPr lang="en-US" altLang="ko-KR" sz="2400" dirty="0"/>
              <a:t>Hb’s negative effect (More human soldiers ≠ guaranteed victory)</a:t>
            </a:r>
          </a:p>
          <a:p>
            <a:pPr marL="342900" indent="-342900">
              <a:defRPr/>
            </a:pPr>
            <a:endParaRPr lang="en-US" altLang="ko-KR" sz="24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32B644F-825F-40E7-A1B8-5B4E8443E1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29"/>
          <a:stretch/>
        </p:blipFill>
        <p:spPr>
          <a:xfrm>
            <a:off x="1618196" y="1685365"/>
            <a:ext cx="8955607" cy="3101072"/>
          </a:xfrm>
          <a:prstGeom prst="rect">
            <a:avLst/>
          </a:prstGeom>
        </p:spPr>
      </p:pic>
      <p:sp>
        <p:nvSpPr>
          <p:cNvPr id="4" name="Textfeld 1">
            <a:extLst>
              <a:ext uri="{FF2B5EF4-FFF2-40B4-BE49-F238E27FC236}">
                <a16:creationId xmlns:a16="http://schemas.microsoft.com/office/drawing/2014/main" id="{566E3624-4679-472C-BBEE-81DD70FF489F}"/>
              </a:ext>
            </a:extLst>
          </p:cNvPr>
          <p:cNvSpPr txBox="1"/>
          <p:nvPr/>
        </p:nvSpPr>
        <p:spPr>
          <a:xfrm>
            <a:off x="429143" y="408055"/>
            <a:ext cx="6680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Simulation Results 1 : </a:t>
            </a:r>
            <a:r>
              <a:rPr lang="en-US" altLang="ko-KR" sz="2800" dirty="0"/>
              <a:t>Current State</a:t>
            </a:r>
            <a:endParaRPr lang="de-DE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D76B47-6726-4E7F-B93D-47AE0ED884CE}"/>
              </a:ext>
            </a:extLst>
          </p:cNvPr>
          <p:cNvSpPr txBox="1"/>
          <p:nvPr/>
        </p:nvSpPr>
        <p:spPr>
          <a:xfrm>
            <a:off x="1107485" y="1184260"/>
            <a:ext cx="9977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rgbClr val="0070C0"/>
                </a:solidFill>
              </a:rPr>
              <a:t>S.K.(Army A) : M</a:t>
            </a:r>
            <a:r>
              <a:rPr lang="en-US" altLang="ko-KR" sz="1400" b="1" dirty="0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50,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Hb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50,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Hm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30 </a:t>
            </a:r>
            <a:r>
              <a:rPr lang="en-US" altLang="ko-KR" sz="2000" b="1" dirty="0"/>
              <a:t>vs. </a:t>
            </a:r>
            <a:r>
              <a:rPr lang="en-US" altLang="ko-KR" sz="2000" b="1" dirty="0">
                <a:solidFill>
                  <a:srgbClr val="FF0000"/>
                </a:solidFill>
              </a:rPr>
              <a:t>N.K. (Army B) : M</a:t>
            </a:r>
            <a:r>
              <a:rPr lang="en-US" altLang="ko-KR" sz="1400" b="1" dirty="0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50,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Hb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100,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Hm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30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9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981E750E-3A70-4DB3-86A4-36AAFD48627F}"/>
              </a:ext>
            </a:extLst>
          </p:cNvPr>
          <p:cNvPicPr/>
          <p:nvPr/>
        </p:nvPicPr>
        <p:blipFill rotWithShape="1">
          <a:blip r:embed="rId2">
            <a:lum/>
          </a:blip>
          <a:srcRect t="16691"/>
          <a:stretch/>
        </p:blipFill>
        <p:spPr>
          <a:xfrm>
            <a:off x="2484730" y="1273234"/>
            <a:ext cx="7222540" cy="3419286"/>
          </a:xfrm>
          <a:prstGeom prst="rect">
            <a:avLst/>
          </a:prstGeom>
        </p:spPr>
      </p:pic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74795CF1-DEED-49F2-A73C-6CDA5F012645}"/>
              </a:ext>
            </a:extLst>
          </p:cNvPr>
          <p:cNvSpPr>
            <a:spLocks noGrp="1"/>
          </p:cNvSpPr>
          <p:nvPr/>
        </p:nvSpPr>
        <p:spPr>
          <a:xfrm>
            <a:off x="313764" y="4687534"/>
            <a:ext cx="11878236" cy="1462252"/>
          </a:xfrm>
        </p:spPr>
        <p:txBody>
          <a:bodyPr vert="horz" lIns="91440" tIns="45720" rIns="91440" bIns="45720">
            <a:noAutofit/>
          </a:bodyPr>
          <a:lstStyle>
            <a:lvl1pPr marL="342900" indent="-3429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kumimoji="0" sz="32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Army A(S.K.): Rapid decrease of</a:t>
            </a:r>
            <a:r>
              <a:rPr lang="ko-KR" altLang="en-US" sz="2400" dirty="0">
                <a:solidFill>
                  <a:srgbClr val="0070C0"/>
                </a:solidFill>
              </a:rPr>
              <a:t> </a:t>
            </a:r>
            <a:r>
              <a:rPr lang="en-US" altLang="ko-KR" sz="2400" dirty="0">
                <a:solidFill>
                  <a:srgbClr val="0070C0"/>
                </a:solidFill>
              </a:rPr>
              <a:t>Hb, Hm and initial decrease → subsequent increase of M</a:t>
            </a:r>
          </a:p>
          <a:p>
            <a:pPr>
              <a:defRPr/>
            </a:pPr>
            <a:r>
              <a:rPr lang="en-US" altLang="ko-KR" sz="2400" dirty="0">
                <a:solidFill>
                  <a:srgbClr val="FF0000"/>
                </a:solidFill>
              </a:rPr>
              <a:t>Army B(N.K.): Gradual decrease of Hb,</a:t>
            </a:r>
            <a:r>
              <a:rPr lang="ko-KR" altLang="en-US" sz="2400" dirty="0">
                <a:solidFill>
                  <a:srgbClr val="FF0000"/>
                </a:solidFill>
              </a:rPr>
              <a:t> </a:t>
            </a:r>
            <a:r>
              <a:rPr lang="en-US" altLang="ko-KR" sz="2400" dirty="0">
                <a:solidFill>
                  <a:srgbClr val="FF0000"/>
                </a:solidFill>
              </a:rPr>
              <a:t>Hm</a:t>
            </a:r>
            <a:r>
              <a:rPr lang="ko-KR" altLang="en-US" sz="2400" dirty="0">
                <a:solidFill>
                  <a:srgbClr val="FF0000"/>
                </a:solidFill>
              </a:rPr>
              <a:t> </a:t>
            </a:r>
            <a:r>
              <a:rPr lang="en-US" altLang="ko-KR" sz="2400" dirty="0">
                <a:solidFill>
                  <a:srgbClr val="FF0000"/>
                </a:solidFill>
              </a:rPr>
              <a:t>and</a:t>
            </a:r>
            <a:r>
              <a:rPr lang="ko-KR" altLang="en-US" sz="2400" dirty="0">
                <a:solidFill>
                  <a:srgbClr val="FF0000"/>
                </a:solidFill>
              </a:rPr>
              <a:t> </a:t>
            </a:r>
            <a:r>
              <a:rPr lang="en-US" altLang="ko-KR" sz="2400" dirty="0">
                <a:solidFill>
                  <a:srgbClr val="FF0000"/>
                </a:solidFill>
              </a:rPr>
              <a:t>rapid decrease of M</a:t>
            </a:r>
          </a:p>
          <a:p>
            <a:pPr marL="0" indent="0">
              <a:buNone/>
              <a:defRPr/>
            </a:pPr>
            <a:r>
              <a:rPr lang="en-US" altLang="ko-KR" sz="2400" dirty="0">
                <a:solidFill>
                  <a:srgbClr val="FF0000"/>
                </a:solidFill>
              </a:rPr>
              <a:t>                              High Hb → Increased cost → Defeat under limited carrying capacity</a:t>
            </a:r>
          </a:p>
          <a:p>
            <a:pPr marL="342900" indent="-342900">
              <a:defRPr/>
            </a:pPr>
            <a:r>
              <a:rPr lang="en-US" altLang="ko-KR" sz="2400" dirty="0"/>
              <a:t>Army A(S.K.) victory but prolonged duration of war</a:t>
            </a:r>
          </a:p>
        </p:txBody>
      </p:sp>
      <p:sp>
        <p:nvSpPr>
          <p:cNvPr id="6" name="Textfeld 1">
            <a:extLst>
              <a:ext uri="{FF2B5EF4-FFF2-40B4-BE49-F238E27FC236}">
                <a16:creationId xmlns:a16="http://schemas.microsoft.com/office/drawing/2014/main" id="{600C7980-0067-4476-91C6-D578FD58D529}"/>
              </a:ext>
            </a:extLst>
          </p:cNvPr>
          <p:cNvSpPr txBox="1"/>
          <p:nvPr/>
        </p:nvSpPr>
        <p:spPr>
          <a:xfrm>
            <a:off x="429143" y="408055"/>
            <a:ext cx="6680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Simulation Results 1 : </a:t>
            </a:r>
            <a:r>
              <a:rPr lang="en-US" altLang="ko-KR" sz="2800" dirty="0"/>
              <a:t>Current State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64089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feld 1">
            <a:extLst>
              <a:ext uri="{FF2B5EF4-FFF2-40B4-BE49-F238E27FC236}">
                <a16:creationId xmlns:a16="http://schemas.microsoft.com/office/drawing/2014/main" id="{F6A825BE-9DAE-451B-B21C-A87B3AAB1080}"/>
              </a:ext>
            </a:extLst>
          </p:cNvPr>
          <p:cNvSpPr txBox="1"/>
          <p:nvPr/>
        </p:nvSpPr>
        <p:spPr>
          <a:xfrm>
            <a:off x="429143" y="408055"/>
            <a:ext cx="9795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Simulation Results 2 : </a:t>
            </a:r>
            <a:r>
              <a:rPr lang="en-US" altLang="ko-KR" sz="2800" dirty="0"/>
              <a:t>Strengthening UCS by S.K.(Army A)</a:t>
            </a:r>
            <a:endParaRPr lang="de-DE" sz="4000" dirty="0"/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9C365FD6-3AA9-48A7-8E61-053D5CC99BE2}"/>
              </a:ext>
            </a:extLst>
          </p:cNvPr>
          <p:cNvSpPr>
            <a:spLocks noGrp="1"/>
          </p:cNvSpPr>
          <p:nvPr/>
        </p:nvSpPr>
        <p:spPr>
          <a:xfrm>
            <a:off x="1555247" y="4715450"/>
            <a:ext cx="9767177" cy="1452268"/>
          </a:xfrm>
        </p:spPr>
        <p:txBody>
          <a:bodyPr vert="horz" lIns="91440" tIns="45720" rIns="91440" bIns="45720">
            <a:noAutofit/>
          </a:bodyPr>
          <a:lstStyle>
            <a:lvl1pPr marL="342900" indent="-3429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kumimoji="0" sz="32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z="2400" dirty="0">
                <a:solidFill>
                  <a:srgbClr val="0070C0"/>
                </a:solidFill>
              </a:rPr>
              <a:t>Army A(S.K.): sharp initial decline  </a:t>
            </a:r>
            <a:r>
              <a:rPr lang="en-US" altLang="ko-KR" sz="24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2400" dirty="0">
                <a:solidFill>
                  <a:srgbClr val="0070C0"/>
                </a:solidFill>
              </a:rPr>
              <a:t>recover gradually</a:t>
            </a:r>
          </a:p>
          <a:p>
            <a:pPr>
              <a:defRPr/>
            </a:pPr>
            <a:r>
              <a:rPr lang="en-US" altLang="ko-KR" sz="2400" dirty="0">
                <a:solidFill>
                  <a:srgbClr val="FF0000"/>
                </a:solidFill>
              </a:rPr>
              <a:t>Army B(N.K.): decline steadily </a:t>
            </a:r>
            <a:r>
              <a:rPr lang="en-US" altLang="ko-KR" sz="24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ko-KR" sz="2400" dirty="0">
                <a:solidFill>
                  <a:srgbClr val="FF0000"/>
                </a:solidFill>
              </a:rPr>
              <a:t> converging zero after 25th engagement</a:t>
            </a:r>
          </a:p>
          <a:p>
            <a:pPr>
              <a:defRPr/>
            </a:pPr>
            <a:r>
              <a:rPr lang="en-US" altLang="ko-KR" sz="2400" dirty="0"/>
              <a:t>Army A(S.K.) quick and decisive victory</a:t>
            </a:r>
          </a:p>
          <a:p>
            <a:pPr marL="0" indent="0">
              <a:buNone/>
              <a:defRPr/>
            </a:pPr>
            <a:r>
              <a:rPr lang="en-US" altLang="ko-KR" sz="2400" dirty="0"/>
              <a:t>           </a:t>
            </a:r>
            <a:r>
              <a:rPr lang="en-US" altLang="ko-KR" sz="2400" dirty="0">
                <a:sym typeface="Wingdings" panose="05000000000000000000" pitchFamily="2" charset="2"/>
              </a:rPr>
              <a:t> </a:t>
            </a:r>
            <a:r>
              <a:rPr lang="en-US" altLang="ko-KR" sz="2400" dirty="0"/>
              <a:t>Strategic advantage of M-</a:t>
            </a:r>
            <a:r>
              <a:rPr lang="en-US" altLang="ko-KR" sz="2400" dirty="0" err="1"/>
              <a:t>dominat</a:t>
            </a:r>
            <a:r>
              <a:rPr lang="en-US" altLang="ko-KR" sz="2400" dirty="0"/>
              <a:t> force structure </a:t>
            </a: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72044065-5F5D-4CB5-BBD1-7938CF756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398"/>
          <a:stretch/>
        </p:blipFill>
        <p:spPr>
          <a:xfrm>
            <a:off x="1792078" y="1652689"/>
            <a:ext cx="8607839" cy="29314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188353-8AD3-4964-91A9-FCBA6E1D7ADD}"/>
              </a:ext>
            </a:extLst>
          </p:cNvPr>
          <p:cNvSpPr txBox="1"/>
          <p:nvPr/>
        </p:nvSpPr>
        <p:spPr>
          <a:xfrm>
            <a:off x="1107485" y="1184260"/>
            <a:ext cx="9977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rgbClr val="0070C0"/>
                </a:solidFill>
              </a:rPr>
              <a:t>S.K.(Army A) : M</a:t>
            </a:r>
            <a:r>
              <a:rPr lang="en-US" altLang="ko-KR" sz="1400" b="1" dirty="0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100,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Hb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50, </a:t>
            </a:r>
            <a:r>
              <a:rPr lang="en-US" altLang="ko-KR" sz="2000" b="1" dirty="0" err="1">
                <a:solidFill>
                  <a:srgbClr val="0070C0"/>
                </a:solidFill>
              </a:rPr>
              <a:t>Hm</a:t>
            </a:r>
            <a:r>
              <a:rPr lang="en-US" altLang="ko-KR" sz="1400" b="1" dirty="0" err="1">
                <a:solidFill>
                  <a:srgbClr val="0070C0"/>
                </a:solidFill>
              </a:rPr>
              <a:t>a</a:t>
            </a:r>
            <a:r>
              <a:rPr lang="en-US" altLang="ko-KR" sz="2000" b="1" dirty="0">
                <a:solidFill>
                  <a:srgbClr val="0070C0"/>
                </a:solidFill>
              </a:rPr>
              <a:t> = 30 </a:t>
            </a:r>
            <a:r>
              <a:rPr lang="en-US" altLang="ko-KR" sz="2000" b="1" dirty="0"/>
              <a:t>vs. </a:t>
            </a:r>
            <a:r>
              <a:rPr lang="en-US" altLang="ko-KR" sz="2000" b="1" dirty="0">
                <a:solidFill>
                  <a:srgbClr val="FF0000"/>
                </a:solidFill>
              </a:rPr>
              <a:t>N.K. (Army B) : M</a:t>
            </a:r>
            <a:r>
              <a:rPr lang="en-US" altLang="ko-KR" sz="1400" b="1" dirty="0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50,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Hb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100, </a:t>
            </a:r>
            <a:r>
              <a:rPr lang="en-US" altLang="ko-KR" sz="2000" b="1" dirty="0" err="1">
                <a:solidFill>
                  <a:srgbClr val="FF0000"/>
                </a:solidFill>
              </a:rPr>
              <a:t>Hm</a:t>
            </a:r>
            <a:r>
              <a:rPr lang="en-US" altLang="ko-KR" sz="1400" b="1" dirty="0" err="1">
                <a:solidFill>
                  <a:srgbClr val="FF0000"/>
                </a:solidFill>
              </a:rPr>
              <a:t>b</a:t>
            </a:r>
            <a:r>
              <a:rPr lang="en-US" altLang="ko-KR" sz="2000" b="1" dirty="0">
                <a:solidFill>
                  <a:srgbClr val="FF0000"/>
                </a:solidFill>
              </a:rPr>
              <a:t> = 30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89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svorlage TMAF25" id="{C3D05257-E34A-4C7E-9FF9-32361D36BE79}" vid="{FF523570-EDF9-4CA1-B5FE-C55CA45374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 TMAF25</Template>
  <TotalTime>1857</TotalTime>
  <Words>1097</Words>
  <Application>Microsoft Office PowerPoint</Application>
  <PresentationFormat>와이드스크린</PresentationFormat>
  <Paragraphs>161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굴림</vt:lpstr>
      <vt:lpstr>맑은 고딕</vt:lpstr>
      <vt:lpstr>Arial</vt:lpstr>
      <vt:lpstr>Calibri</vt:lpstr>
      <vt:lpstr>Calibri Light</vt:lpstr>
      <vt:lpstr>Times New Roman</vt:lpstr>
      <vt:lpstr>Wingdings</vt:lpstr>
      <vt:lpstr>Office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PORTA Thomas</dc:creator>
  <cp:lastModifiedBy>Windows 사용자</cp:lastModifiedBy>
  <cp:revision>64</cp:revision>
  <dcterms:created xsi:type="dcterms:W3CDTF">2025-03-19T07:51:35Z</dcterms:created>
  <dcterms:modified xsi:type="dcterms:W3CDTF">2025-05-04T08:46:09Z</dcterms:modified>
</cp:coreProperties>
</file>