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sldIdLst>
    <p:sldId id="259" r:id="rId2"/>
    <p:sldId id="256" r:id="rId3"/>
  </p:sldIdLst>
  <p:sldSz cx="12192000" cy="6858000"/>
  <p:notesSz cx="6797675" cy="9926638"/>
  <p:custDataLst>
    <p:tags r:id="rId4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2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9AB85-8401-4EC1-B3A2-01BD7F54AEDA}" type="datetimeFigureOut">
              <a:rPr lang="de-DE" smtClean="0"/>
              <a:t>17.02.2023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BE2A4-6CCE-4A0A-9AF3-15DB026DFDAF}" type="slidenum">
              <a:rPr lang="de-DE" smtClean="0"/>
              <a:t>‹Nr.›</a:t>
            </a:fld>
            <a:endParaRPr lang="de-DE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7972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9AB85-8401-4EC1-B3A2-01BD7F54AEDA}" type="datetimeFigureOut">
              <a:rPr lang="de-DE" smtClean="0"/>
              <a:t>17.02.2023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BE2A4-6CCE-4A0A-9AF3-15DB026DFD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824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9AB85-8401-4EC1-B3A2-01BD7F54AEDA}" type="datetimeFigureOut">
              <a:rPr lang="de-DE" smtClean="0"/>
              <a:t>17.02.2023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BE2A4-6CCE-4A0A-9AF3-15DB026DFD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89264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9AB85-8401-4EC1-B3A2-01BD7F54AEDA}" type="datetimeFigureOut">
              <a:rPr lang="de-DE" smtClean="0"/>
              <a:t>17.02.2023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BE2A4-6CCE-4A0A-9AF3-15DB026DFDAF}" type="slidenum">
              <a:rPr lang="de-DE" smtClean="0"/>
              <a:t>‹Nr.›</a:t>
            </a:fld>
            <a:endParaRPr lang="de-DE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68269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9AB85-8401-4EC1-B3A2-01BD7F54AEDA}" type="datetimeFigureOut">
              <a:rPr lang="de-DE" smtClean="0"/>
              <a:t>17.02.2023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BE2A4-6CCE-4A0A-9AF3-15DB026DFD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065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9AB85-8401-4EC1-B3A2-01BD7F54AEDA}" type="datetimeFigureOut">
              <a:rPr lang="de-DE" smtClean="0"/>
              <a:t>17.02.2023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BE2A4-6CCE-4A0A-9AF3-15DB026DFD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1669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9AB85-8401-4EC1-B3A2-01BD7F54AEDA}" type="datetimeFigureOut">
              <a:rPr lang="de-DE" smtClean="0"/>
              <a:t>17.02.2023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BE2A4-6CCE-4A0A-9AF3-15DB026DFD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116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9AB85-8401-4EC1-B3A2-01BD7F54AEDA}" type="datetimeFigureOut">
              <a:rPr lang="de-DE" smtClean="0"/>
              <a:t>17.02.2023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BE2A4-6CCE-4A0A-9AF3-15DB026DFD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4084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9AB85-8401-4EC1-B3A2-01BD7F54AEDA}" type="datetimeFigureOut">
              <a:rPr lang="de-DE" smtClean="0"/>
              <a:t>17.02.2023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BE2A4-6CCE-4A0A-9AF3-15DB026DFD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5447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9AB85-8401-4EC1-B3A2-01BD7F54AEDA}" type="datetimeFigureOut">
              <a:rPr lang="de-DE" smtClean="0"/>
              <a:t>17.02.2023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BE2A4-6CCE-4A0A-9AF3-15DB026DFD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165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9AB85-8401-4EC1-B3A2-01BD7F54AEDA}" type="datetimeFigureOut">
              <a:rPr lang="de-DE" smtClean="0"/>
              <a:t>17.02.2023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BE2A4-6CCE-4A0A-9AF3-15DB026DFD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0912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9AB85-8401-4EC1-B3A2-01BD7F54AEDA}" type="datetimeFigureOut">
              <a:rPr lang="de-DE" smtClean="0"/>
              <a:t>17.02.2023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BE2A4-6CCE-4A0A-9AF3-15DB026DFD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500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9AB85-8401-4EC1-B3A2-01BD7F54AEDA}" type="datetimeFigureOut">
              <a:rPr lang="de-DE" smtClean="0"/>
              <a:t>17.02.2023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BE2A4-6CCE-4A0A-9AF3-15DB026DFDAF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Rechteck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custDataLst>
      <p:tags r:id="rId14"/>
    </p:custDataLst>
    <p:extLst>
      <p:ext uri="{BB962C8B-B14F-4D97-AF65-F5344CB8AC3E}">
        <p14:creationId xmlns:p14="http://schemas.microsoft.com/office/powerpoint/2010/main" val="1003946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267"/>
            <a:ext cx="12192000" cy="1497040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385010" y="1135782"/>
            <a:ext cx="11685069" cy="5801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GB" b="1" i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1700" b="1" i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TMAF </a:t>
            </a:r>
            <a:r>
              <a:rPr lang="en-GB" sz="1700" i="1" dirty="0">
                <a:latin typeface="Franklin Gothic Book" panose="020B0503020102020204" pitchFamily="34" charset="0"/>
              </a:rPr>
              <a:t>is a scientific symposium that deals with the transfer of </a:t>
            </a:r>
            <a:r>
              <a:rPr lang="en-GB" sz="1700" b="1" i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knowledge</a:t>
            </a:r>
            <a:r>
              <a:rPr lang="en-GB" sz="1700" i="1" dirty="0">
                <a:latin typeface="Franklin Gothic Book" panose="020B0503020102020204" pitchFamily="34" charset="0"/>
              </a:rPr>
              <a:t> and the development of the necessary </a:t>
            </a:r>
            <a:r>
              <a:rPr lang="en-GB" sz="1700" b="1" i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skills</a:t>
            </a:r>
            <a:r>
              <a:rPr lang="en-GB" sz="1700" i="1" dirty="0">
                <a:latin typeface="Franklin Gothic Book" panose="020B0503020102020204" pitchFamily="34" charset="0"/>
              </a:rPr>
              <a:t>, </a:t>
            </a:r>
            <a:r>
              <a:rPr lang="en-GB" sz="1700" b="1" i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responsibility</a:t>
            </a:r>
            <a:r>
              <a:rPr lang="en-GB" sz="1700" i="1" dirty="0">
                <a:latin typeface="Franklin Gothic Book" panose="020B0503020102020204" pitchFamily="34" charset="0"/>
              </a:rPr>
              <a:t> and </a:t>
            </a:r>
            <a:r>
              <a:rPr lang="en-GB" sz="1700" b="1" i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autonomy</a:t>
            </a:r>
            <a:r>
              <a:rPr lang="en-GB" sz="1700" i="1" dirty="0">
                <a:latin typeface="Franklin Gothic Book" panose="020B0503020102020204" pitchFamily="34" charset="0"/>
              </a:rPr>
              <a:t> within the framework of </a:t>
            </a:r>
            <a:r>
              <a:rPr lang="en-GB" sz="1700" b="1" i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basic officer education</a:t>
            </a:r>
            <a:r>
              <a:rPr lang="en-GB" sz="1700" i="1" dirty="0">
                <a:latin typeface="Franklin Gothic Book" panose="020B0503020102020204" pitchFamily="34" charset="0"/>
              </a:rPr>
              <a:t> with a </a:t>
            </a:r>
            <a:r>
              <a:rPr lang="en-GB" sz="1700" b="1" i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general orientation </a:t>
            </a:r>
            <a:r>
              <a:rPr lang="en-GB" sz="1700" i="1" dirty="0">
                <a:latin typeface="Franklin Gothic Book" panose="020B0503020102020204" pitchFamily="34" charset="0"/>
              </a:rPr>
              <a:t>as well as </a:t>
            </a:r>
            <a:r>
              <a:rPr lang="en-GB" sz="1700" b="1" i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cyber specialisation</a:t>
            </a:r>
            <a:r>
              <a:rPr lang="en-GB" sz="1700" i="1" dirty="0">
                <a:latin typeface="Franklin Gothic Book" panose="020B0503020102020204" pitchFamily="34" charset="0"/>
              </a:rPr>
              <a:t> to cope with future challenges of military leadership.</a:t>
            </a:r>
          </a:p>
          <a:p>
            <a:endParaRPr lang="en-GB" sz="1700" i="1" dirty="0">
              <a:latin typeface="Franklin Gothic Book" panose="020B0503020102020204" pitchFamily="34" charset="0"/>
            </a:endParaRPr>
          </a:p>
          <a:p>
            <a:r>
              <a:rPr lang="en-GB" sz="1700" b="1" i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Options for Participation</a:t>
            </a:r>
          </a:p>
          <a:p>
            <a:endParaRPr lang="en-GB" sz="2000" i="1" dirty="0">
              <a:latin typeface="Franklin Gothic Book" panose="020B0503020102020204" pitchFamily="34" charset="0"/>
            </a:endParaRPr>
          </a:p>
          <a:p>
            <a:endParaRPr lang="en-GB" sz="2000" i="1" dirty="0">
              <a:latin typeface="Franklin Gothic Book" panose="020B0503020102020204" pitchFamily="34" charset="0"/>
            </a:endParaRPr>
          </a:p>
          <a:p>
            <a:endParaRPr lang="de-DE" sz="2000" dirty="0">
              <a:latin typeface="Franklin Gothic Book" panose="020B0503020102020204" pitchFamily="34" charset="0"/>
            </a:endParaRPr>
          </a:p>
          <a:p>
            <a:endParaRPr lang="de-DE" sz="1600" dirty="0"/>
          </a:p>
          <a:p>
            <a:endParaRPr lang="de-DE" sz="1600" dirty="0"/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GB" sz="1600" i="1" dirty="0">
              <a:latin typeface="Franklin Gothic Book" panose="020B0503020102020204" pitchFamily="34" charset="0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sz="1400" i="1" dirty="0">
                <a:latin typeface="Franklin Gothic Book" panose="020B0503020102020204" pitchFamily="34" charset="0"/>
              </a:rPr>
              <a:t>maximum of </a:t>
            </a:r>
            <a:r>
              <a:rPr lang="en-GB" sz="1400" b="1" i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three persons per institution </a:t>
            </a:r>
            <a:r>
              <a:rPr lang="en-GB" sz="1400" i="1" dirty="0">
                <a:latin typeface="Franklin Gothic Book" panose="020B0503020102020204" pitchFamily="34" charset="0"/>
              </a:rPr>
              <a:t>may participate (limited participation!)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sz="1400" i="1" dirty="0">
                <a:latin typeface="Franklin Gothic Book" panose="020B0503020102020204" pitchFamily="34" charset="0"/>
              </a:rPr>
              <a:t>we are </a:t>
            </a:r>
            <a:r>
              <a:rPr lang="en-GB" sz="1400" b="1" i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integrating students of future generations </a:t>
            </a:r>
            <a:r>
              <a:rPr lang="en-GB" sz="1400" i="1" dirty="0">
                <a:latin typeface="Franklin Gothic Book" panose="020B0503020102020204" pitchFamily="34" charset="0"/>
              </a:rPr>
              <a:t>(bring and include a student from your institution!)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sz="1400" i="1" dirty="0">
                <a:latin typeface="Franklin Gothic Book" panose="020B0503020102020204" pitchFamily="34" charset="0"/>
              </a:rPr>
              <a:t>numerous </a:t>
            </a:r>
            <a:r>
              <a:rPr lang="en-GB" sz="1400" b="1" i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side events</a:t>
            </a:r>
            <a:r>
              <a:rPr lang="en-GB" sz="1400" i="1" dirty="0">
                <a:latin typeface="Franklin Gothic Book" panose="020B0503020102020204" pitchFamily="34" charset="0"/>
              </a:rPr>
              <a:t> to promote, deepen and broaden (military) cultural exchange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sz="1400" i="1" dirty="0">
                <a:latin typeface="Franklin Gothic Book" panose="020B0503020102020204" pitchFamily="34" charset="0"/>
              </a:rPr>
              <a:t>Letter of </a:t>
            </a:r>
            <a:r>
              <a:rPr lang="en-GB" sz="1400" b="1" i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invitation</a:t>
            </a:r>
            <a:r>
              <a:rPr lang="en-GB" sz="1400" i="1" dirty="0">
                <a:latin typeface="Franklin Gothic Book" panose="020B0503020102020204" pitchFamily="34" charset="0"/>
              </a:rPr>
              <a:t> to all Rectors, (Rector-) Commandants will follow</a:t>
            </a:r>
          </a:p>
          <a:p>
            <a:pPr>
              <a:lnSpc>
                <a:spcPct val="150000"/>
              </a:lnSpc>
            </a:pPr>
            <a:r>
              <a:rPr lang="en-GB" sz="1700" b="1" i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Location: </a:t>
            </a:r>
            <a:r>
              <a:rPr lang="en-GB" sz="1700" i="1" dirty="0">
                <a:latin typeface="Franklin Gothic Book" panose="020B0503020102020204" pitchFamily="34" charset="0"/>
              </a:rPr>
              <a:t>Wiener Neustadt, </a:t>
            </a:r>
            <a:r>
              <a:rPr lang="en-GB" sz="1700" i="1" dirty="0" err="1" smtClean="0">
                <a:latin typeface="Franklin Gothic Book" panose="020B0503020102020204" pitchFamily="34" charset="0"/>
              </a:rPr>
              <a:t>Kasematten</a:t>
            </a:r>
            <a:endParaRPr lang="de-DE" sz="1700" dirty="0"/>
          </a:p>
        </p:txBody>
      </p:sp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5827186"/>
              </p:ext>
            </p:extLst>
          </p:nvPr>
        </p:nvGraphicFramePr>
        <p:xfrm>
          <a:off x="3089303" y="3022397"/>
          <a:ext cx="8349046" cy="1765460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{F5AB1C69-6EDB-4FF4-983F-18BD219EF322}</a:tableStyleId>
              </a:tblPr>
              <a:tblGrid>
                <a:gridCol w="957944">
                  <a:extLst>
                    <a:ext uri="{9D8B030D-6E8A-4147-A177-3AD203B41FA5}">
                      <a16:colId xmlns:a16="http://schemas.microsoft.com/office/drawing/2014/main" val="1203242833"/>
                    </a:ext>
                  </a:extLst>
                </a:gridCol>
                <a:gridCol w="4208617">
                  <a:extLst>
                    <a:ext uri="{9D8B030D-6E8A-4147-A177-3AD203B41FA5}">
                      <a16:colId xmlns:a16="http://schemas.microsoft.com/office/drawing/2014/main" val="3515190358"/>
                    </a:ext>
                  </a:extLst>
                </a:gridCol>
                <a:gridCol w="3182485">
                  <a:extLst>
                    <a:ext uri="{9D8B030D-6E8A-4147-A177-3AD203B41FA5}">
                      <a16:colId xmlns:a16="http://schemas.microsoft.com/office/drawing/2014/main" val="2431611780"/>
                    </a:ext>
                  </a:extLst>
                </a:gridCol>
              </a:tblGrid>
              <a:tr h="457016">
                <a:tc>
                  <a:txBody>
                    <a:bodyPr/>
                    <a:lstStyle/>
                    <a:p>
                      <a:pPr algn="ctr"/>
                      <a:r>
                        <a:rPr lang="de-DE" sz="1400" i="1" dirty="0" err="1"/>
                        <a:t>Priority</a:t>
                      </a:r>
                      <a:endParaRPr lang="de-DE" sz="1400" i="1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i="1" dirty="0" err="1"/>
                        <a:t>Contribution</a:t>
                      </a:r>
                      <a:endParaRPr lang="de-DE" sz="1400" i="1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i="1" dirty="0"/>
                        <a:t>Administration</a:t>
                      </a:r>
                      <a:endParaRPr lang="de-DE" sz="1400" i="1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2437965"/>
                  </a:ext>
                </a:extLst>
              </a:tr>
              <a:tr h="327111">
                <a:tc>
                  <a:txBody>
                    <a:bodyPr/>
                    <a:lstStyle/>
                    <a:p>
                      <a:pPr algn="ctr"/>
                      <a:r>
                        <a:rPr lang="de-DE" sz="1400" i="1" dirty="0"/>
                        <a:t>1</a:t>
                      </a:r>
                      <a:endParaRPr lang="de-DE" sz="1400" i="1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i="1" dirty="0" err="1"/>
                        <a:t>Lecture</a:t>
                      </a:r>
                      <a:r>
                        <a:rPr lang="de-DE" sz="1400" i="1" dirty="0"/>
                        <a:t> </a:t>
                      </a:r>
                      <a:r>
                        <a:rPr lang="de-DE" sz="1400" i="1" dirty="0" err="1"/>
                        <a:t>with</a:t>
                      </a:r>
                      <a:r>
                        <a:rPr lang="de-DE" sz="1400" i="1" baseline="0" dirty="0"/>
                        <a:t> </a:t>
                      </a:r>
                      <a:r>
                        <a:rPr lang="de-DE" sz="1400" i="1" baseline="0" dirty="0" err="1"/>
                        <a:t>publication</a:t>
                      </a:r>
                      <a:r>
                        <a:rPr lang="de-DE" sz="1400" i="1" baseline="0" dirty="0"/>
                        <a:t> (Peer Review)</a:t>
                      </a:r>
                      <a:endParaRPr lang="de-DE" sz="1400" i="1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i="1" dirty="0"/>
                        <a:t>Free </a:t>
                      </a:r>
                      <a:r>
                        <a:rPr lang="de-DE" sz="1400" i="1" dirty="0" err="1"/>
                        <a:t>board</a:t>
                      </a:r>
                      <a:r>
                        <a:rPr lang="de-DE" sz="1400" i="1" dirty="0"/>
                        <a:t> &amp; </a:t>
                      </a:r>
                      <a:r>
                        <a:rPr lang="de-DE" sz="1400" i="1" dirty="0" err="1"/>
                        <a:t>lodging</a:t>
                      </a:r>
                      <a:endParaRPr lang="de-DE" sz="1400" i="1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4583222"/>
                  </a:ext>
                </a:extLst>
              </a:tr>
              <a:tr h="327111">
                <a:tc>
                  <a:txBody>
                    <a:bodyPr/>
                    <a:lstStyle/>
                    <a:p>
                      <a:pPr algn="ctr"/>
                      <a:r>
                        <a:rPr lang="de-DE" sz="1400" i="1" dirty="0"/>
                        <a:t>2</a:t>
                      </a:r>
                      <a:endParaRPr lang="de-DE" sz="1400" i="1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i="1" dirty="0" err="1"/>
                        <a:t>Lecture</a:t>
                      </a:r>
                      <a:r>
                        <a:rPr lang="de-DE" sz="1400" i="1" dirty="0"/>
                        <a:t> </a:t>
                      </a:r>
                      <a:r>
                        <a:rPr lang="de-DE" sz="1400" i="1" dirty="0" err="1"/>
                        <a:t>without</a:t>
                      </a:r>
                      <a:r>
                        <a:rPr lang="de-DE" sz="1400" i="1" dirty="0"/>
                        <a:t> </a:t>
                      </a:r>
                      <a:r>
                        <a:rPr lang="de-DE" sz="1400" i="1" dirty="0" err="1"/>
                        <a:t>publication</a:t>
                      </a:r>
                      <a:endParaRPr lang="de-DE" sz="1400" i="1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i="1" dirty="0"/>
                        <a:t>Fre</a:t>
                      </a:r>
                      <a:r>
                        <a:rPr lang="de-DE" sz="1400" i="1" baseline="0" dirty="0"/>
                        <a:t>e </a:t>
                      </a:r>
                      <a:r>
                        <a:rPr lang="de-DE" sz="1400" i="1" baseline="0" dirty="0" err="1"/>
                        <a:t>board</a:t>
                      </a:r>
                      <a:endParaRPr lang="de-DE" sz="1400" i="1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4004327"/>
                  </a:ext>
                </a:extLst>
              </a:tr>
              <a:tr h="327111">
                <a:tc>
                  <a:txBody>
                    <a:bodyPr/>
                    <a:lstStyle/>
                    <a:p>
                      <a:pPr algn="ctr"/>
                      <a:r>
                        <a:rPr lang="de-DE" sz="1400" i="1" dirty="0"/>
                        <a:t>3</a:t>
                      </a:r>
                      <a:endParaRPr lang="de-DE" sz="1400" i="1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i="1" dirty="0" err="1"/>
                        <a:t>Participation</a:t>
                      </a:r>
                      <a:endParaRPr lang="de-DE" sz="1400" i="1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i="1" dirty="0"/>
                        <a:t>---</a:t>
                      </a:r>
                      <a:endParaRPr lang="de-DE" sz="1400" i="1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4886249"/>
                  </a:ext>
                </a:extLst>
              </a:tr>
              <a:tr h="327111">
                <a:tc>
                  <a:txBody>
                    <a:bodyPr/>
                    <a:lstStyle/>
                    <a:p>
                      <a:pPr algn="ctr"/>
                      <a:r>
                        <a:rPr lang="de-DE" sz="1400" i="1" dirty="0"/>
                        <a:t>4</a:t>
                      </a:r>
                      <a:endParaRPr lang="de-DE" sz="1400" i="1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i="1" dirty="0" err="1"/>
                        <a:t>Publication</a:t>
                      </a:r>
                      <a:endParaRPr lang="de-DE" sz="1400" i="1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i="1" dirty="0"/>
                        <a:t>---</a:t>
                      </a:r>
                      <a:endParaRPr lang="de-DE" sz="1400" i="1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5629314"/>
                  </a:ext>
                </a:extLst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6360374" y="533922"/>
            <a:ext cx="18069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5400" dirty="0" smtClean="0">
                <a:latin typeface="Franklin Gothic Book" panose="020B0503020102020204" pitchFamily="34" charset="0"/>
              </a:rPr>
              <a:t>2023</a:t>
            </a:r>
            <a:endParaRPr lang="de-DE" sz="5400" dirty="0">
              <a:latin typeface="Franklin Gothic Book" panose="020B0503020102020204" pitchFamily="34" charset="0"/>
            </a:endParaRPr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2701" y="225128"/>
            <a:ext cx="2337673" cy="1080064"/>
          </a:xfrm>
          <a:prstGeom prst="rect">
            <a:avLst/>
          </a:prstGeom>
        </p:spPr>
      </p:pic>
      <p:cxnSp>
        <p:nvCxnSpPr>
          <p:cNvPr id="7" name="Gerader Verbinder 6"/>
          <p:cNvCxnSpPr/>
          <p:nvPr/>
        </p:nvCxnSpPr>
        <p:spPr>
          <a:xfrm>
            <a:off x="0" y="1510442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52460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Grafik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267"/>
            <a:ext cx="12192000" cy="1497040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3690231" y="562047"/>
            <a:ext cx="48193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3200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Milestones </a:t>
            </a:r>
            <a:r>
              <a:rPr lang="de-DE" sz="3200" dirty="0">
                <a:solidFill>
                  <a:srgbClr val="FF0000"/>
                </a:solidFill>
                <a:latin typeface="Franklin Gothic Book" panose="020B0503020102020204" pitchFamily="34" charset="0"/>
              </a:rPr>
              <a:t>&amp; </a:t>
            </a:r>
            <a:r>
              <a:rPr lang="de-DE" sz="3200" dirty="0" err="1">
                <a:solidFill>
                  <a:srgbClr val="FF0000"/>
                </a:solidFill>
                <a:latin typeface="Franklin Gothic Book" panose="020B0503020102020204" pitchFamily="34" charset="0"/>
              </a:rPr>
              <a:t>further</a:t>
            </a:r>
            <a:r>
              <a:rPr lang="de-DE" sz="3200" dirty="0">
                <a:solidFill>
                  <a:srgbClr val="FF0000"/>
                </a:solidFill>
                <a:latin typeface="Franklin Gothic Book" panose="020B0503020102020204" pitchFamily="34" charset="0"/>
              </a:rPr>
              <a:t> </a:t>
            </a:r>
            <a:r>
              <a:rPr lang="de-DE" sz="3200" dirty="0" err="1">
                <a:solidFill>
                  <a:srgbClr val="FF0000"/>
                </a:solidFill>
                <a:latin typeface="Franklin Gothic Book" panose="020B0503020102020204" pitchFamily="34" charset="0"/>
              </a:rPr>
              <a:t>Steps</a:t>
            </a:r>
            <a:endParaRPr lang="de-DE" sz="3200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241314" y="4520380"/>
            <a:ext cx="5854686" cy="104028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DE" sz="2000" b="1" i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More </a:t>
            </a:r>
            <a:r>
              <a:rPr lang="de-DE" sz="2000" b="1" i="1" dirty="0" err="1">
                <a:solidFill>
                  <a:srgbClr val="FF0000"/>
                </a:solidFill>
                <a:latin typeface="Franklin Gothic Book" panose="020B0503020102020204" pitchFamily="34" charset="0"/>
              </a:rPr>
              <a:t>details</a:t>
            </a:r>
            <a:r>
              <a:rPr lang="de-DE" sz="2000" b="1" i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 on TMAF 2023:</a:t>
            </a:r>
          </a:p>
          <a:p>
            <a:pPr algn="ctr">
              <a:lnSpc>
                <a:spcPct val="150000"/>
              </a:lnSpc>
            </a:pPr>
            <a:r>
              <a:rPr lang="de-DE" sz="2400" b="1" i="1" u="sng" dirty="0">
                <a:solidFill>
                  <a:srgbClr val="0070C0"/>
                </a:solidFill>
                <a:latin typeface="Franklin Gothic Book" panose="020B0503020102020204" pitchFamily="34" charset="0"/>
              </a:rPr>
              <a:t>www.milak.at/en/tmaf2023 </a:t>
            </a:r>
          </a:p>
        </p:txBody>
      </p:sp>
      <p:grpSp>
        <p:nvGrpSpPr>
          <p:cNvPr id="4" name="Gruppieren 3"/>
          <p:cNvGrpSpPr/>
          <p:nvPr/>
        </p:nvGrpSpPr>
        <p:grpSpPr>
          <a:xfrm>
            <a:off x="8801674" y="1633744"/>
            <a:ext cx="984281" cy="422068"/>
            <a:chOff x="8334258" y="1812025"/>
            <a:chExt cx="984281" cy="422068"/>
          </a:xfrm>
        </p:grpSpPr>
        <p:grpSp>
          <p:nvGrpSpPr>
            <p:cNvPr id="15" name="Gruppieren 14"/>
            <p:cNvGrpSpPr/>
            <p:nvPr/>
          </p:nvGrpSpPr>
          <p:grpSpPr>
            <a:xfrm>
              <a:off x="8407049" y="1882400"/>
              <a:ext cx="826476" cy="351693"/>
              <a:chOff x="9267093" y="1590554"/>
              <a:chExt cx="826476" cy="351693"/>
            </a:xfrm>
          </p:grpSpPr>
          <p:cxnSp>
            <p:nvCxnSpPr>
              <p:cNvPr id="8" name="Gerade Verbindung mit Pfeil 7"/>
              <p:cNvCxnSpPr/>
              <p:nvPr/>
            </p:nvCxnSpPr>
            <p:spPr>
              <a:xfrm>
                <a:off x="9267093" y="1766401"/>
                <a:ext cx="413238" cy="85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Gerader Verbinder 10"/>
              <p:cNvCxnSpPr/>
              <p:nvPr/>
            </p:nvCxnSpPr>
            <p:spPr>
              <a:xfrm flipV="1">
                <a:off x="9680331" y="1590554"/>
                <a:ext cx="0" cy="351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Gerade Verbindung mit Pfeil 12"/>
              <p:cNvCxnSpPr/>
              <p:nvPr/>
            </p:nvCxnSpPr>
            <p:spPr>
              <a:xfrm flipH="1">
                <a:off x="9680332" y="1766400"/>
                <a:ext cx="413237" cy="1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xtfeld 15"/>
            <p:cNvSpPr txBox="1"/>
            <p:nvPr/>
          </p:nvSpPr>
          <p:spPr>
            <a:xfrm>
              <a:off x="8334258" y="1815401"/>
              <a:ext cx="4860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dirty="0">
                  <a:latin typeface="Franklin Gothic Book" panose="020B0503020102020204" pitchFamily="34" charset="0"/>
                </a:rPr>
                <a:t>2023</a:t>
              </a:r>
            </a:p>
          </p:txBody>
        </p:sp>
        <p:sp>
          <p:nvSpPr>
            <p:cNvPr id="18" name="Textfeld 17"/>
            <p:cNvSpPr txBox="1"/>
            <p:nvPr/>
          </p:nvSpPr>
          <p:spPr>
            <a:xfrm>
              <a:off x="8832509" y="1812025"/>
              <a:ext cx="4860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dirty="0">
                  <a:latin typeface="Franklin Gothic Book" panose="020B0503020102020204" pitchFamily="34" charset="0"/>
                </a:rPr>
                <a:t>2024</a:t>
              </a:r>
            </a:p>
          </p:txBody>
        </p:sp>
      </p:grpSp>
      <p:sp>
        <p:nvSpPr>
          <p:cNvPr id="17" name="Textfeld 16"/>
          <p:cNvSpPr txBox="1"/>
          <p:nvPr/>
        </p:nvSpPr>
        <p:spPr>
          <a:xfrm flipH="1">
            <a:off x="2484238" y="6064933"/>
            <a:ext cx="7231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i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First come, first served principle!</a:t>
            </a:r>
            <a:endParaRPr lang="de-DE" sz="3600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20" name="Grafik 19">
            <a:extLst>
              <a:ext uri="{FF2B5EF4-FFF2-40B4-BE49-F238E27FC236}">
                <a16:creationId xmlns:a16="http://schemas.microsoft.com/office/drawing/2014/main" id="{FBC01917-C05D-4A82-A94A-896438CE28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991" y="2028704"/>
            <a:ext cx="11946017" cy="2191056"/>
          </a:xfrm>
          <a:prstGeom prst="rect">
            <a:avLst/>
          </a:prstGeom>
        </p:spPr>
      </p:pic>
      <p:pic>
        <p:nvPicPr>
          <p:cNvPr id="24" name="Grafik 23">
            <a:extLst>
              <a:ext uri="{FF2B5EF4-FFF2-40B4-BE49-F238E27FC236}">
                <a16:creationId xmlns:a16="http://schemas.microsoft.com/office/drawing/2014/main" id="{B29C8022-C194-4477-A7C8-339F110AF5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61386" y="4273237"/>
            <a:ext cx="4507622" cy="1914792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14" y="292312"/>
            <a:ext cx="1985842" cy="917510"/>
          </a:xfrm>
          <a:prstGeom prst="rect">
            <a:avLst/>
          </a:prstGeom>
        </p:spPr>
      </p:pic>
      <p:cxnSp>
        <p:nvCxnSpPr>
          <p:cNvPr id="23" name="Gerader Verbinder 22"/>
          <p:cNvCxnSpPr/>
          <p:nvPr/>
        </p:nvCxnSpPr>
        <p:spPr>
          <a:xfrm>
            <a:off x="0" y="1510442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/>
        </p:nvSpPr>
        <p:spPr>
          <a:xfrm>
            <a:off x="2164899" y="471253"/>
            <a:ext cx="13901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4000" dirty="0" smtClean="0">
                <a:latin typeface="Franklin Gothic Book" panose="020B0503020102020204" pitchFamily="34" charset="0"/>
              </a:rPr>
              <a:t>2023</a:t>
            </a:r>
            <a:endParaRPr lang="de-DE" sz="4000" dirty="0">
              <a:latin typeface="Franklin Gothic Book" panose="020B05030201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4188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OFFICE" val="26g4HOyx"/>
  <p:tag name="ARTICULATE_DESIGN_ID_TROPFEN" val="DdQFuW7T"/>
  <p:tag name="ARTICULATE_DESIGN_ID_GALLERY" val="N3tAhzav"/>
  <p:tag name="ARTICULATE_DESIGN_ID_FETZEN" val="nd85brst"/>
  <p:tag name="ARTICULATE_DESIGN_ID_RÜCKBLICK" val="3dPtnv6L"/>
  <p:tag name="ARTICULATE_DESIGN_ID_HOLZART" val="qehYg9Rt"/>
  <p:tag name="ARTICULATE_SLIDE_COUNT" val="2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162</Words>
  <Application>Microsoft Office PowerPoint</Application>
  <PresentationFormat>Breitbild</PresentationFormat>
  <Paragraphs>38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Franklin Gothic Book</vt:lpstr>
      <vt:lpstr>Wingdings</vt:lpstr>
      <vt:lpstr>Office</vt:lpstr>
      <vt:lpstr>PowerPoint-Präsentation</vt:lpstr>
      <vt:lpstr>PowerPoint-Präsentation</vt:lpstr>
    </vt:vector>
  </TitlesOfParts>
  <Company>BMLVS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PORTA Thomas</dc:creator>
  <cp:lastModifiedBy>POSCH Andrea</cp:lastModifiedBy>
  <cp:revision>52</cp:revision>
  <cp:lastPrinted>2022-02-02T12:35:38Z</cp:lastPrinted>
  <dcterms:created xsi:type="dcterms:W3CDTF">2022-01-26T08:34:05Z</dcterms:created>
  <dcterms:modified xsi:type="dcterms:W3CDTF">2023-02-17T12:36:30Z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CC74CE55-DA5F-4F96-8AB5-9858573657D0</vt:lpwstr>
  </property>
  <property fmtid="{D5CDD505-2E9C-101B-9397-08002B2CF9AE}" pid="3" name="ArticulatePath">
    <vt:lpwstr>2023 02 13 TMAF23</vt:lpwstr>
  </property>
</Properties>
</file>