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611" r:id="rId3"/>
    <p:sldId id="614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7" r:id="rId16"/>
    <p:sldId id="628" r:id="rId17"/>
    <p:sldId id="626" r:id="rId18"/>
    <p:sldId id="629" r:id="rId19"/>
    <p:sldId id="630" r:id="rId20"/>
    <p:sldId id="631" r:id="rId21"/>
    <p:sldId id="632" r:id="rId22"/>
    <p:sldId id="634" r:id="rId23"/>
    <p:sldId id="635" r:id="rId24"/>
    <p:sldId id="633" r:id="rId25"/>
    <p:sldId id="636" r:id="rId26"/>
    <p:sldId id="637" r:id="rId27"/>
    <p:sldId id="638" r:id="rId28"/>
    <p:sldId id="639" r:id="rId29"/>
    <p:sldId id="640" r:id="rId30"/>
    <p:sldId id="641" r:id="rId31"/>
    <p:sldId id="612" r:id="rId32"/>
    <p:sldId id="607" r:id="rId33"/>
    <p:sldId id="642" r:id="rId34"/>
    <p:sldId id="608" r:id="rId35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23">
          <p15:clr>
            <a:srgbClr val="A4A3A4"/>
          </p15:clr>
        </p15:guide>
        <p15:guide id="2" pos="3334">
          <p15:clr>
            <a:srgbClr val="A4A3A4"/>
          </p15:clr>
        </p15:guide>
        <p15:guide id="3" orient="horz" pos="2614">
          <p15:clr>
            <a:srgbClr val="A4A3A4"/>
          </p15:clr>
        </p15:guide>
        <p15:guide id="4" orient="horz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E59"/>
    <a:srgbClr val="0000FF"/>
    <a:srgbClr val="008000"/>
    <a:srgbClr val="FFFF00"/>
    <a:srgbClr val="99CCFF"/>
    <a:srgbClr val="00FFFF"/>
    <a:srgbClr val="00FF00"/>
    <a:srgbClr val="99FF33"/>
    <a:srgbClr val="0099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74" autoAdjust="0"/>
    <p:restoredTop sz="63554" autoAdjust="0"/>
  </p:normalViewPr>
  <p:slideViewPr>
    <p:cSldViewPr showGuides="1">
      <p:cViewPr>
        <p:scale>
          <a:sx n="70" d="100"/>
          <a:sy n="70" d="100"/>
        </p:scale>
        <p:origin x="-1013" y="-442"/>
      </p:cViewPr>
      <p:guideLst>
        <p:guide orient="horz" pos="2614"/>
        <p:guide orient="horz"/>
        <p:guide pos="33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3038" y="-86"/>
      </p:cViewPr>
      <p:guideLst>
        <p:guide orient="horz" pos="3126"/>
        <p:guide pos="210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8925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2"/>
            <a:ext cx="288925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0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630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903196-9063-4159-942F-AD6C98AD867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614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8925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2"/>
            <a:ext cx="288925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5113"/>
            <a:ext cx="5335588" cy="446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0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630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6DFC48-F361-4F52-8876-E75190ABD73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0746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269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6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174625"/>
            <a:ext cx="1924050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5238" y="174625"/>
            <a:ext cx="5622925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477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547813" y="1600200"/>
            <a:ext cx="7413625" cy="4678363"/>
          </a:xfrm>
        </p:spPr>
        <p:txBody>
          <a:bodyPr/>
          <a:lstStyle/>
          <a:p>
            <a:pPr lvl="0"/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250594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111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706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630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0825" y="1600200"/>
            <a:ext cx="36306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08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909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91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8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776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817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/>
        </p:nvSpPr>
        <p:spPr bwMode="auto">
          <a:xfrm rot="-5400000">
            <a:off x="-1385638" y="4072750"/>
            <a:ext cx="5443716" cy="153225"/>
          </a:xfrm>
          <a:prstGeom prst="rect">
            <a:avLst/>
          </a:prstGeom>
          <a:solidFill>
            <a:srgbClr val="666E5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noProof="0" dirty="0" smtClean="0"/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7413625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 smtClean="0"/>
              <a:t>Textmasterformate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durch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Klicken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bearbeiten</a:t>
            </a:r>
            <a:endParaRPr lang="en-GB" altLang="de-DE" noProof="0" dirty="0" smtClean="0"/>
          </a:p>
          <a:p>
            <a:pPr lvl="1"/>
            <a:r>
              <a:rPr lang="en-GB" altLang="de-DE" noProof="0" dirty="0" err="1" smtClean="0"/>
              <a:t>Zweite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Ebene</a:t>
            </a:r>
            <a:endParaRPr lang="en-GB" altLang="de-DE" noProof="0" dirty="0" smtClean="0"/>
          </a:p>
          <a:p>
            <a:pPr lvl="2"/>
            <a:r>
              <a:rPr lang="en-GB" altLang="de-DE" noProof="0" dirty="0" err="1" smtClean="0"/>
              <a:t>Dritte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Ebene</a:t>
            </a:r>
            <a:endParaRPr lang="en-GB" altLang="de-DE" noProof="0" dirty="0" smtClean="0"/>
          </a:p>
          <a:p>
            <a:pPr lvl="3"/>
            <a:r>
              <a:rPr lang="en-GB" altLang="de-DE" noProof="0" dirty="0" err="1" smtClean="0"/>
              <a:t>Vierte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Ebene</a:t>
            </a:r>
            <a:endParaRPr lang="en-GB" altLang="de-DE" noProof="0" dirty="0" smtClean="0"/>
          </a:p>
          <a:p>
            <a:pPr lvl="4"/>
            <a:r>
              <a:rPr lang="en-GB" altLang="de-DE" noProof="0" dirty="0" err="1" smtClean="0"/>
              <a:t>Fünfte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Ebene</a:t>
            </a:r>
            <a:endParaRPr lang="en-GB" altLang="de-DE" noProof="0" dirty="0" smtClean="0"/>
          </a:p>
        </p:txBody>
      </p:sp>
      <p:sp>
        <p:nvSpPr>
          <p:cNvPr id="103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108000"/>
            <a:ext cx="769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 smtClean="0"/>
              <a:t>Klicken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Sie</a:t>
            </a:r>
            <a:r>
              <a:rPr lang="en-GB" altLang="de-DE" noProof="0" dirty="0" smtClean="0"/>
              <a:t>, um das </a:t>
            </a:r>
            <a:r>
              <a:rPr lang="en-GB" altLang="de-DE" noProof="0" dirty="0" err="1" smtClean="0"/>
              <a:t>Titelformat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zu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bearbeiten</a:t>
            </a:r>
            <a:endParaRPr lang="en-GB" altLang="de-DE" noProof="0" dirty="0" smtClean="0"/>
          </a:p>
        </p:txBody>
      </p:sp>
      <p:sp>
        <p:nvSpPr>
          <p:cNvPr id="1033" name="Rectangle 33"/>
          <p:cNvSpPr>
            <a:spLocks noChangeArrowheads="1"/>
          </p:cNvSpPr>
          <p:nvPr/>
        </p:nvSpPr>
        <p:spPr bwMode="auto">
          <a:xfrm>
            <a:off x="1260000" y="1310670"/>
            <a:ext cx="7920000" cy="144463"/>
          </a:xfrm>
          <a:prstGeom prst="rect">
            <a:avLst/>
          </a:prstGeom>
          <a:solidFill>
            <a:srgbClr val="666E5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noProof="0" dirty="0" smtClean="0"/>
          </a:p>
        </p:txBody>
      </p:sp>
      <p:sp>
        <p:nvSpPr>
          <p:cNvPr id="1034" name="Text Box 34"/>
          <p:cNvSpPr txBox="1">
            <a:spLocks noChangeArrowheads="1"/>
          </p:cNvSpPr>
          <p:nvPr/>
        </p:nvSpPr>
        <p:spPr bwMode="auto">
          <a:xfrm>
            <a:off x="49213" y="1764303"/>
            <a:ext cx="1150937" cy="508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en-GB" sz="1900" b="1" noProof="0" dirty="0" smtClean="0">
                <a:solidFill>
                  <a:srgbClr val="666E59"/>
                </a:solidFill>
                <a:cs typeface="+mn-cs"/>
              </a:rPr>
              <a:t>Contents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1200" b="0" noProof="0" dirty="0" smtClean="0">
                <a:solidFill>
                  <a:srgbClr val="666E59"/>
                </a:solidFill>
                <a:cs typeface="+mn-cs"/>
              </a:rPr>
              <a:t>Selection of Leaders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1200" b="0" noProof="0" dirty="0" smtClean="0">
                <a:solidFill>
                  <a:srgbClr val="666E59"/>
                </a:solidFill>
                <a:cs typeface="+mn-cs"/>
              </a:rPr>
              <a:t>Education of Leaders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1200" b="0" noProof="0" dirty="0" smtClean="0">
                <a:solidFill>
                  <a:srgbClr val="666E59"/>
                </a:solidFill>
                <a:cs typeface="+mn-cs"/>
              </a:rPr>
              <a:t>International Avenue of Approach (Military Erasmus / EMILYO) </a:t>
            </a:r>
          </a:p>
          <a:p>
            <a:pPr algn="ctr">
              <a:spcAft>
                <a:spcPts val="1200"/>
              </a:spcAft>
              <a:defRPr/>
            </a:pPr>
            <a:r>
              <a:rPr lang="en-GB" sz="1200" b="0" noProof="0" dirty="0" smtClean="0">
                <a:solidFill>
                  <a:srgbClr val="666E59"/>
                </a:solidFill>
                <a:cs typeface="+mn-cs"/>
              </a:rPr>
              <a:t>Summary</a:t>
            </a:r>
            <a:endParaRPr lang="en-GB" sz="1200" b="0" noProof="0" dirty="0" smtClean="0">
              <a:solidFill>
                <a:srgbClr val="666E59"/>
              </a:solidFill>
              <a:cs typeface="+mn-cs"/>
            </a:endParaRPr>
          </a:p>
          <a:p>
            <a:pPr algn="ctr">
              <a:spcAft>
                <a:spcPts val="1200"/>
              </a:spcAft>
              <a:defRPr/>
            </a:pPr>
            <a:r>
              <a:rPr lang="en-GB" sz="1200" b="0" noProof="0" dirty="0" smtClean="0">
                <a:solidFill>
                  <a:srgbClr val="666E59"/>
                </a:solidFill>
                <a:cs typeface="+mn-cs"/>
              </a:rPr>
              <a:t>Questions</a:t>
            </a:r>
          </a:p>
        </p:txBody>
      </p:sp>
      <p:grpSp>
        <p:nvGrpSpPr>
          <p:cNvPr id="14" name="Gruppieren 13"/>
          <p:cNvGrpSpPr>
            <a:grpSpLocks noChangeAspect="1"/>
          </p:cNvGrpSpPr>
          <p:nvPr userDrawn="1"/>
        </p:nvGrpSpPr>
        <p:grpSpPr>
          <a:xfrm>
            <a:off x="7546602" y="5250754"/>
            <a:ext cx="1604055" cy="1620000"/>
            <a:chOff x="2123728" y="692696"/>
            <a:chExt cx="5112568" cy="5163356"/>
          </a:xfrm>
        </p:grpSpPr>
        <p:sp>
          <p:nvSpPr>
            <p:cNvPr id="15" name="Rechteck 14"/>
            <p:cNvSpPr/>
            <p:nvPr/>
          </p:nvSpPr>
          <p:spPr>
            <a:xfrm>
              <a:off x="4680012" y="3212976"/>
              <a:ext cx="190821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3728" y="692696"/>
              <a:ext cx="5112568" cy="5163356"/>
            </a:xfrm>
            <a:prstGeom prst="rect">
              <a:avLst/>
            </a:prstGeom>
          </p:spPr>
        </p:pic>
      </p:grpSp>
      <p:sp>
        <p:nvSpPr>
          <p:cNvPr id="13" name="Text Box 38"/>
          <p:cNvSpPr txBox="1">
            <a:spLocks noChangeArrowheads="1"/>
          </p:cNvSpPr>
          <p:nvPr userDrawn="1"/>
        </p:nvSpPr>
        <p:spPr bwMode="auto">
          <a:xfrm>
            <a:off x="376238" y="1026291"/>
            <a:ext cx="496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6B19CD32-1B9A-4A28-8978-6CBB4E1B9275}" type="slidenum">
              <a:rPr lang="en-GB" sz="1200" b="1" noProof="0" smtClean="0">
                <a:solidFill>
                  <a:srgbClr val="666E59"/>
                </a:solidFill>
                <a:cs typeface="+mn-cs"/>
              </a:rPr>
              <a:pPr algn="ctr">
                <a:spcBef>
                  <a:spcPct val="20000"/>
                </a:spcBef>
                <a:defRPr/>
              </a:pPr>
              <a:t>‹Nr.›</a:t>
            </a:fld>
            <a:endParaRPr lang="en-GB" sz="1200" b="1" noProof="0" dirty="0" smtClean="0">
              <a:solidFill>
                <a:srgbClr val="666E59"/>
              </a:solidFill>
              <a:cs typeface="+mn-cs"/>
            </a:endParaRPr>
          </a:p>
        </p:txBody>
      </p:sp>
      <p:sp>
        <p:nvSpPr>
          <p:cNvPr id="18" name="Text Box 39"/>
          <p:cNvSpPr txBox="1">
            <a:spLocks noChangeArrowheads="1"/>
          </p:cNvSpPr>
          <p:nvPr userDrawn="1"/>
        </p:nvSpPr>
        <p:spPr bwMode="auto">
          <a:xfrm>
            <a:off x="0" y="893763"/>
            <a:ext cx="1252538" cy="7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de-DE" sz="1000" b="1" noProof="0" dirty="0" smtClean="0">
                <a:solidFill>
                  <a:srgbClr val="666E59"/>
                </a:solidFill>
              </a:rPr>
              <a:t>TMAF </a:t>
            </a:r>
            <a:r>
              <a:rPr lang="en-GB" altLang="de-DE" sz="1000" b="1" baseline="0" noProof="0" dirty="0" smtClean="0">
                <a:solidFill>
                  <a:srgbClr val="666E59"/>
                </a:solidFill>
              </a:rPr>
              <a:t>2022</a:t>
            </a:r>
            <a:endParaRPr lang="en-GB" altLang="de-DE" sz="1100" b="1" noProof="0" dirty="0" smtClean="0">
              <a:solidFill>
                <a:srgbClr val="666E59"/>
              </a:solidFill>
            </a:endParaRPr>
          </a:p>
          <a:p>
            <a:pPr algn="ctr">
              <a:defRPr/>
            </a:pPr>
            <a:endParaRPr lang="en-GB" altLang="de-DE" sz="1600" b="1" noProof="0" dirty="0" smtClean="0">
              <a:solidFill>
                <a:srgbClr val="666E59"/>
              </a:solidFill>
            </a:endParaRPr>
          </a:p>
          <a:p>
            <a:pPr algn="ctr">
              <a:defRPr/>
            </a:pPr>
            <a:r>
              <a:rPr lang="en-GB" altLang="de-DE" sz="700" b="1" noProof="0" dirty="0" smtClean="0">
                <a:solidFill>
                  <a:srgbClr val="666E59"/>
                </a:solidFill>
              </a:rPr>
              <a:t>Col Assoc. Prof. GELL, PhD</a:t>
            </a:r>
          </a:p>
          <a:p>
            <a:pPr algn="ctr">
              <a:defRPr/>
            </a:pPr>
            <a:r>
              <a:rPr lang="en-GB" altLang="de-DE" sz="1050" b="1" noProof="0" dirty="0" smtClean="0">
                <a:solidFill>
                  <a:srgbClr val="666E59"/>
                </a:solidFill>
              </a:rPr>
              <a:t> </a:t>
            </a:r>
            <a:r>
              <a:rPr lang="en-GB" altLang="de-DE" sz="1050" b="1" noProof="0" dirty="0" smtClean="0">
                <a:solidFill>
                  <a:srgbClr val="666E59"/>
                </a:solidFill>
              </a:rPr>
              <a:t>08 November </a:t>
            </a:r>
            <a:r>
              <a:rPr lang="en-GB" altLang="de-DE" sz="1050" b="1" noProof="0" dirty="0" smtClean="0">
                <a:solidFill>
                  <a:srgbClr val="666E59"/>
                </a:solidFill>
              </a:rPr>
              <a:t>2022</a:t>
            </a:r>
          </a:p>
        </p:txBody>
      </p:sp>
      <p:pic>
        <p:nvPicPr>
          <p:cNvPr id="22" name="Grafik 21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"/>
          <a:stretch/>
        </p:blipFill>
        <p:spPr>
          <a:xfrm>
            <a:off x="60202" y="141202"/>
            <a:ext cx="691200" cy="691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17" name="Gruppieren 3"/>
          <p:cNvGrpSpPr>
            <a:grpSpLocks/>
          </p:cNvGrpSpPr>
          <p:nvPr userDrawn="1"/>
        </p:nvGrpSpPr>
        <p:grpSpPr bwMode="auto">
          <a:xfrm>
            <a:off x="638066" y="138272"/>
            <a:ext cx="601662" cy="692150"/>
            <a:chOff x="788422" y="113423"/>
            <a:chExt cx="602149" cy="692150"/>
          </a:xfrm>
        </p:grpSpPr>
        <p:pic>
          <p:nvPicPr>
            <p:cNvPr id="20" name="Picture 36" descr="Tma_c5_voncorel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22" y="113423"/>
              <a:ext cx="504825" cy="692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39"/>
            <p:cNvSpPr>
              <a:spLocks/>
            </p:cNvSpPr>
            <p:nvPr userDrawn="1"/>
          </p:nvSpPr>
          <p:spPr bwMode="auto">
            <a:xfrm>
              <a:off x="1174671" y="637332"/>
              <a:ext cx="215900" cy="153243"/>
            </a:xfrm>
            <a:custGeom>
              <a:avLst/>
              <a:gdLst>
                <a:gd name="T0" fmla="*/ 0 w 4582"/>
                <a:gd name="T1" fmla="*/ 0 h 3221"/>
                <a:gd name="T2" fmla="*/ 2147483647 w 4582"/>
                <a:gd name="T3" fmla="*/ 0 h 3221"/>
                <a:gd name="T4" fmla="*/ 2147483647 w 4582"/>
                <a:gd name="T5" fmla="*/ 2147483647 h 3221"/>
                <a:gd name="T6" fmla="*/ 2147483647 w 4582"/>
                <a:gd name="T7" fmla="*/ 2147483647 h 3221"/>
                <a:gd name="T8" fmla="*/ 2147483647 w 4582"/>
                <a:gd name="T9" fmla="*/ 0 h 3221"/>
                <a:gd name="T10" fmla="*/ 2147483647 w 4582"/>
                <a:gd name="T11" fmla="*/ 0 h 3221"/>
                <a:gd name="T12" fmla="*/ 2147483647 w 4582"/>
                <a:gd name="T13" fmla="*/ 2147483647 h 3221"/>
                <a:gd name="T14" fmla="*/ 2147483647 w 4582"/>
                <a:gd name="T15" fmla="*/ 2147483647 h 3221"/>
                <a:gd name="T16" fmla="*/ 2147483647 w 4582"/>
                <a:gd name="T17" fmla="*/ 2147483647 h 3221"/>
                <a:gd name="T18" fmla="*/ 2147483647 w 4582"/>
                <a:gd name="T19" fmla="*/ 2147483647 h 3221"/>
                <a:gd name="T20" fmla="*/ 2147483647 w 4582"/>
                <a:gd name="T21" fmla="*/ 2147483647 h 3221"/>
                <a:gd name="T22" fmla="*/ 2147483647 w 4582"/>
                <a:gd name="T23" fmla="*/ 2147483647 h 3221"/>
                <a:gd name="T24" fmla="*/ 2147483647 w 4582"/>
                <a:gd name="T25" fmla="*/ 2147483647 h 3221"/>
                <a:gd name="T26" fmla="*/ 2147483647 w 4582"/>
                <a:gd name="T27" fmla="*/ 2147483647 h 3221"/>
                <a:gd name="T28" fmla="*/ 2147483647 w 4582"/>
                <a:gd name="T29" fmla="*/ 2147483647 h 3221"/>
                <a:gd name="T30" fmla="*/ 2147483647 w 4582"/>
                <a:gd name="T31" fmla="*/ 2147483647 h 3221"/>
                <a:gd name="T32" fmla="*/ 2147483647 w 4582"/>
                <a:gd name="T33" fmla="*/ 2147483647 h 3221"/>
                <a:gd name="T34" fmla="*/ 2147483647 w 4582"/>
                <a:gd name="T35" fmla="*/ 2147483647 h 3221"/>
                <a:gd name="T36" fmla="*/ 2147483647 w 4582"/>
                <a:gd name="T37" fmla="*/ 2147483647 h 3221"/>
                <a:gd name="T38" fmla="*/ 0 w 4582"/>
                <a:gd name="T39" fmla="*/ 2147483647 h 3221"/>
                <a:gd name="T40" fmla="*/ 0 w 4582"/>
                <a:gd name="T41" fmla="*/ 0 h 32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82" h="3221">
                  <a:moveTo>
                    <a:pt x="0" y="0"/>
                  </a:moveTo>
                  <a:lnTo>
                    <a:pt x="2994" y="0"/>
                  </a:lnTo>
                  <a:lnTo>
                    <a:pt x="2994" y="1134"/>
                  </a:lnTo>
                  <a:lnTo>
                    <a:pt x="3811" y="1134"/>
                  </a:lnTo>
                  <a:lnTo>
                    <a:pt x="3811" y="0"/>
                  </a:lnTo>
                  <a:lnTo>
                    <a:pt x="4582" y="0"/>
                  </a:lnTo>
                  <a:lnTo>
                    <a:pt x="4582" y="3221"/>
                  </a:lnTo>
                  <a:lnTo>
                    <a:pt x="3856" y="3221"/>
                  </a:lnTo>
                  <a:lnTo>
                    <a:pt x="3856" y="1905"/>
                  </a:lnTo>
                  <a:lnTo>
                    <a:pt x="2994" y="1905"/>
                  </a:lnTo>
                  <a:lnTo>
                    <a:pt x="2994" y="3221"/>
                  </a:lnTo>
                  <a:lnTo>
                    <a:pt x="2268" y="3221"/>
                  </a:lnTo>
                  <a:lnTo>
                    <a:pt x="2268" y="681"/>
                  </a:lnTo>
                  <a:lnTo>
                    <a:pt x="772" y="681"/>
                  </a:lnTo>
                  <a:lnTo>
                    <a:pt x="772" y="1270"/>
                  </a:lnTo>
                  <a:lnTo>
                    <a:pt x="1860" y="1270"/>
                  </a:lnTo>
                  <a:lnTo>
                    <a:pt x="1860" y="1905"/>
                  </a:lnTo>
                  <a:lnTo>
                    <a:pt x="772" y="1905"/>
                  </a:lnTo>
                  <a:lnTo>
                    <a:pt x="772" y="3221"/>
                  </a:lnTo>
                  <a:lnTo>
                    <a:pt x="0" y="3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0"/>
        </a:spcBef>
        <a:spcAft>
          <a:spcPts val="1800"/>
        </a:spcAft>
        <a:buChar char="•"/>
        <a:defRPr sz="24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rtl="0" eaLnBrk="0" fontAlgn="base" hangingPunct="0">
        <a:spcBef>
          <a:spcPts val="0"/>
        </a:spcBef>
        <a:spcAft>
          <a:spcPts val="1200"/>
        </a:spcAft>
        <a:buChar char="–"/>
        <a:defRPr sz="2000" b="1">
          <a:solidFill>
            <a:schemeClr val="tx1"/>
          </a:solidFill>
          <a:latin typeface="+mn-lt"/>
        </a:defRPr>
      </a:lvl2pPr>
      <a:lvl3pPr marL="1080000" indent="-360000" algn="l" rtl="0" eaLnBrk="0" fontAlgn="base" hangingPunct="0">
        <a:spcBef>
          <a:spcPts val="0"/>
        </a:spcBef>
        <a:spcAft>
          <a:spcPts val="12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40000" indent="-360000" algn="l" rtl="0" eaLnBrk="0" fontAlgn="base" hangingPunct="0"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</a:defRPr>
      </a:lvl4pPr>
      <a:lvl5pPr marL="1800000" indent="-360000" algn="l" rtl="0" eaLnBrk="0" fontAlgn="base" hangingPunct="0">
        <a:spcBef>
          <a:spcPts val="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urgansicht2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104" y="1451649"/>
            <a:ext cx="7747904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700760"/>
            <a:ext cx="1255713" cy="5157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429715" y="2654586"/>
            <a:ext cx="772602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251D">
                        <a:alpha val="49001"/>
                      </a:srgbClr>
                    </a:gs>
                    <a:gs pos="50000">
                      <a:schemeClr val="bg1">
                        <a:alpha val="46001"/>
                      </a:schemeClr>
                    </a:gs>
                    <a:gs pos="100000">
                      <a:srgbClr val="DA251D">
                        <a:alpha val="49001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de-DE" sz="2800" b="1" dirty="0" smtClean="0">
                <a:solidFill>
                  <a:srgbClr val="000066"/>
                </a:solidFill>
              </a:rPr>
              <a:t>Theresan Military Academic Forum 2022</a:t>
            </a:r>
          </a:p>
          <a:p>
            <a:pPr algn="ctr" eaLnBrk="1" hangingPunct="1">
              <a:defRPr/>
            </a:pPr>
            <a:r>
              <a:rPr lang="en-GB" altLang="de-DE" sz="2400" b="1" dirty="0">
                <a:solidFill>
                  <a:srgbClr val="000066"/>
                </a:solidFill>
              </a:rPr>
              <a:t>“</a:t>
            </a:r>
            <a:r>
              <a:rPr lang="en-GB" altLang="de-DE" sz="2400" b="1" i="1" dirty="0">
                <a:solidFill>
                  <a:srgbClr val="000066"/>
                </a:solidFill>
              </a:rPr>
              <a:t>The Art of Leadership</a:t>
            </a:r>
            <a:r>
              <a:rPr lang="en-GB" altLang="de-DE" sz="2400" b="1" dirty="0">
                <a:solidFill>
                  <a:srgbClr val="000066"/>
                </a:solidFill>
              </a:rPr>
              <a:t>”</a:t>
            </a:r>
            <a:br>
              <a:rPr lang="en-GB" altLang="de-DE" sz="2400" b="1" dirty="0">
                <a:solidFill>
                  <a:srgbClr val="000066"/>
                </a:solidFill>
              </a:rPr>
            </a:br>
            <a:endParaRPr lang="en-GB" altLang="de-DE" sz="2400" b="1" dirty="0" smtClean="0">
              <a:solidFill>
                <a:srgbClr val="000066"/>
              </a:solidFill>
            </a:endParaRPr>
          </a:p>
          <a:p>
            <a:pPr algn="ctr" eaLnBrk="1" hangingPunct="1">
              <a:defRPr/>
            </a:pPr>
            <a:r>
              <a:rPr lang="en-GB" altLang="de-DE" sz="2400" b="1" dirty="0" smtClean="0">
                <a:solidFill>
                  <a:srgbClr val="000066"/>
                </a:solidFill>
              </a:rPr>
              <a:t/>
            </a:r>
            <a:br>
              <a:rPr lang="en-GB" altLang="de-DE" sz="2400" b="1" dirty="0" smtClean="0">
                <a:solidFill>
                  <a:srgbClr val="000066"/>
                </a:solidFill>
              </a:rPr>
            </a:br>
            <a:r>
              <a:rPr lang="en-GB" altLang="de-DE" sz="2400" b="1" dirty="0" smtClean="0">
                <a:solidFill>
                  <a:srgbClr val="000066"/>
                </a:solidFill>
              </a:rPr>
              <a:t>Excerpt of Research &amp; Development Projects</a:t>
            </a:r>
          </a:p>
          <a:p>
            <a:pPr algn="ctr" eaLnBrk="1" hangingPunct="1">
              <a:defRPr/>
            </a:pPr>
            <a:endParaRPr lang="en-GB" altLang="de-DE" b="1" dirty="0" smtClean="0">
              <a:solidFill>
                <a:srgbClr val="000066"/>
              </a:solidFill>
            </a:endParaRPr>
          </a:p>
          <a:p>
            <a:pPr algn="ctr" eaLnBrk="1" hangingPunct="1">
              <a:defRPr/>
            </a:pPr>
            <a:endParaRPr lang="en-GB" altLang="de-DE" b="1" dirty="0" smtClean="0">
              <a:solidFill>
                <a:srgbClr val="000066"/>
              </a:solidFill>
            </a:endParaRPr>
          </a:p>
          <a:p>
            <a:pPr algn="ctr" eaLnBrk="1" hangingPunct="1">
              <a:defRPr/>
            </a:pPr>
            <a:r>
              <a:rPr lang="en-GB" altLang="de-DE" dirty="0" smtClean="0">
                <a:solidFill>
                  <a:srgbClr val="000066"/>
                </a:solidFill>
              </a:rPr>
              <a:t>08 November </a:t>
            </a:r>
            <a:r>
              <a:rPr lang="en-GB" altLang="de-DE" dirty="0" smtClean="0">
                <a:solidFill>
                  <a:srgbClr val="000066"/>
                </a:solidFill>
              </a:rPr>
              <a:t>2022</a:t>
            </a:r>
            <a:endParaRPr lang="en-GB" altLang="de-DE" sz="1600" dirty="0" smtClean="0">
              <a:solidFill>
                <a:srgbClr val="000066"/>
              </a:solidFill>
            </a:endParaRPr>
          </a:p>
          <a:p>
            <a:pPr algn="ctr" eaLnBrk="1" hangingPunct="1">
              <a:defRPr/>
            </a:pPr>
            <a:endParaRPr lang="en-GB" altLang="de-DE" sz="1600" dirty="0" smtClean="0">
              <a:solidFill>
                <a:srgbClr val="000066"/>
              </a:solidFill>
            </a:endParaRPr>
          </a:p>
          <a:p>
            <a:pPr algn="ctr" eaLnBrk="1" hangingPunct="1">
              <a:defRPr/>
            </a:pPr>
            <a:endParaRPr lang="en-GB" altLang="de-DE" sz="1600" dirty="0" smtClean="0">
              <a:solidFill>
                <a:srgbClr val="000066"/>
              </a:solidFill>
            </a:endParaRPr>
          </a:p>
          <a:p>
            <a:pPr algn="ctr" eaLnBrk="1" hangingPunct="1">
              <a:defRPr/>
            </a:pPr>
            <a:r>
              <a:rPr lang="en-GB" altLang="de-DE" sz="1400" b="1" dirty="0" smtClean="0">
                <a:solidFill>
                  <a:srgbClr val="000066"/>
                </a:solidFill>
              </a:rPr>
              <a:t>Colonel Assoc. Prof. Hon. Sen. GELL Harald, PhD, MSc, MSD, </a:t>
            </a:r>
            <a:r>
              <a:rPr lang="en-GB" altLang="de-DE" sz="1400" b="1" dirty="0" smtClean="0">
                <a:solidFill>
                  <a:srgbClr val="000066"/>
                </a:solidFill>
              </a:rPr>
              <a:t>MBA</a:t>
            </a:r>
          </a:p>
          <a:p>
            <a:pPr algn="ctr" eaLnBrk="1" hangingPunct="1">
              <a:defRPr/>
            </a:pPr>
            <a:r>
              <a:rPr lang="en-GB" altLang="de-DE" sz="1400" dirty="0" smtClean="0">
                <a:solidFill>
                  <a:srgbClr val="000066"/>
                </a:solidFill>
              </a:rPr>
              <a:t>(Chairman Military Erasmus [EMILYO] Implementation Group)</a:t>
            </a:r>
            <a:endParaRPr lang="en-GB" altLang="de-DE" sz="1400" dirty="0" smtClean="0">
              <a:solidFill>
                <a:srgbClr val="000066"/>
              </a:solidFill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7546602" y="5268338"/>
            <a:ext cx="1604055" cy="1620000"/>
            <a:chOff x="2123728" y="692696"/>
            <a:chExt cx="5112568" cy="5163356"/>
          </a:xfrm>
        </p:grpSpPr>
        <p:sp>
          <p:nvSpPr>
            <p:cNvPr id="7" name="Rechteck 6"/>
            <p:cNvSpPr/>
            <p:nvPr/>
          </p:nvSpPr>
          <p:spPr>
            <a:xfrm>
              <a:off x="4680012" y="3212976"/>
              <a:ext cx="190821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3728" y="692696"/>
              <a:ext cx="5112568" cy="51633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23063" y="1511106"/>
            <a:ext cx="31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Outcomes (3)</a:t>
            </a:r>
          </a:p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 Types of persons</a:t>
            </a:r>
            <a:endParaRPr lang="en-US" sz="2400" b="1" dirty="0"/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466605" y="2436627"/>
            <a:ext cx="6167438" cy="4322763"/>
            <a:chOff x="1202" y="1146"/>
            <a:chExt cx="3885" cy="2723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202" y="1146"/>
              <a:ext cx="861" cy="408"/>
            </a:xfrm>
            <a:prstGeom prst="rect">
              <a:avLst/>
            </a:prstGeom>
            <a:solidFill>
              <a:srgbClr val="666E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GB" altLang="de-D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achieved</a:t>
              </a:r>
            </a:p>
            <a:p>
              <a:pPr algn="ctr"/>
              <a:r>
                <a:rPr lang="en-GB" altLang="de-D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points</a:t>
              </a:r>
              <a:endParaRPr lang="en-GB" alt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953" y="3189"/>
              <a:ext cx="1134" cy="680"/>
            </a:xfrm>
            <a:prstGeom prst="rect">
              <a:avLst/>
            </a:prstGeom>
            <a:solidFill>
              <a:srgbClr val="666E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/>
              <a:r>
                <a:rPr lang="en-GB" altLang="de-D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 of</a:t>
              </a:r>
            </a:p>
            <a:p>
              <a:pPr algn="ctr"/>
              <a:r>
                <a:rPr lang="en-GB" altLang="de-D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individual</a:t>
              </a:r>
            </a:p>
            <a:p>
              <a:pPr algn="ctr"/>
              <a:r>
                <a:rPr lang="en-GB" alt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endeavour</a:t>
              </a:r>
            </a:p>
          </p:txBody>
        </p: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1610" y="1625"/>
              <a:ext cx="2267" cy="1927"/>
              <a:chOff x="1391" y="1616"/>
              <a:chExt cx="2267" cy="1927"/>
            </a:xfrm>
          </p:grpSpPr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 flipV="1">
                <a:off x="1415" y="1616"/>
                <a:ext cx="0" cy="192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5400000" flipV="1">
                <a:off x="2525" y="2387"/>
                <a:ext cx="0" cy="226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21" name="Group 737"/>
          <p:cNvGrpSpPr>
            <a:grpSpLocks/>
          </p:cNvGrpSpPr>
          <p:nvPr/>
        </p:nvGrpSpPr>
        <p:grpSpPr bwMode="auto">
          <a:xfrm>
            <a:off x="2149230" y="4262252"/>
            <a:ext cx="757238" cy="1944688"/>
            <a:chOff x="1532" y="2296"/>
            <a:chExt cx="477" cy="1225"/>
          </a:xfrm>
        </p:grpSpPr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1782" y="2296"/>
              <a:ext cx="227" cy="544"/>
              <a:chOff x="2064" y="2840"/>
              <a:chExt cx="436" cy="1075"/>
            </a:xfrm>
          </p:grpSpPr>
          <p:sp>
            <p:nvSpPr>
              <p:cNvPr id="25" name="AutoShape 33"/>
              <p:cNvSpPr>
                <a:spLocks noChangeAspect="1" noChangeArrowheads="1" noTextEdit="1"/>
              </p:cNvSpPr>
              <p:nvPr/>
            </p:nvSpPr>
            <p:spPr bwMode="auto">
              <a:xfrm>
                <a:off x="2064" y="2840"/>
                <a:ext cx="436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Freeform 34"/>
              <p:cNvSpPr>
                <a:spLocks/>
              </p:cNvSpPr>
              <p:nvPr/>
            </p:nvSpPr>
            <p:spPr bwMode="auto">
              <a:xfrm>
                <a:off x="2068" y="2844"/>
                <a:ext cx="432" cy="1061"/>
              </a:xfrm>
              <a:custGeom>
                <a:avLst/>
                <a:gdLst>
                  <a:gd name="T0" fmla="*/ 744 w 864"/>
                  <a:gd name="T1" fmla="*/ 1906 h 2122"/>
                  <a:gd name="T2" fmla="*/ 729 w 864"/>
                  <a:gd name="T3" fmla="*/ 1817 h 2122"/>
                  <a:gd name="T4" fmla="*/ 761 w 864"/>
                  <a:gd name="T5" fmla="*/ 1661 h 2122"/>
                  <a:gd name="T6" fmla="*/ 698 w 864"/>
                  <a:gd name="T7" fmla="*/ 1487 h 2122"/>
                  <a:gd name="T8" fmla="*/ 690 w 864"/>
                  <a:gd name="T9" fmla="*/ 1191 h 2122"/>
                  <a:gd name="T10" fmla="*/ 676 w 864"/>
                  <a:gd name="T11" fmla="*/ 969 h 2122"/>
                  <a:gd name="T12" fmla="*/ 716 w 864"/>
                  <a:gd name="T13" fmla="*/ 854 h 2122"/>
                  <a:gd name="T14" fmla="*/ 771 w 864"/>
                  <a:gd name="T15" fmla="*/ 715 h 2122"/>
                  <a:gd name="T16" fmla="*/ 755 w 864"/>
                  <a:gd name="T17" fmla="*/ 630 h 2122"/>
                  <a:gd name="T18" fmla="*/ 744 w 864"/>
                  <a:gd name="T19" fmla="*/ 542 h 2122"/>
                  <a:gd name="T20" fmla="*/ 722 w 864"/>
                  <a:gd name="T21" fmla="*/ 496 h 2122"/>
                  <a:gd name="T22" fmla="*/ 693 w 864"/>
                  <a:gd name="T23" fmla="*/ 400 h 2122"/>
                  <a:gd name="T24" fmla="*/ 652 w 864"/>
                  <a:gd name="T25" fmla="*/ 341 h 2122"/>
                  <a:gd name="T26" fmla="*/ 599 w 864"/>
                  <a:gd name="T27" fmla="*/ 325 h 2122"/>
                  <a:gd name="T28" fmla="*/ 538 w 864"/>
                  <a:gd name="T29" fmla="*/ 304 h 2122"/>
                  <a:gd name="T30" fmla="*/ 482 w 864"/>
                  <a:gd name="T31" fmla="*/ 194 h 2122"/>
                  <a:gd name="T32" fmla="*/ 493 w 864"/>
                  <a:gd name="T33" fmla="*/ 114 h 2122"/>
                  <a:gd name="T34" fmla="*/ 471 w 864"/>
                  <a:gd name="T35" fmla="*/ 9 h 2122"/>
                  <a:gd name="T36" fmla="*/ 398 w 864"/>
                  <a:gd name="T37" fmla="*/ 0 h 2122"/>
                  <a:gd name="T38" fmla="*/ 326 w 864"/>
                  <a:gd name="T39" fmla="*/ 23 h 2122"/>
                  <a:gd name="T40" fmla="*/ 307 w 864"/>
                  <a:gd name="T41" fmla="*/ 126 h 2122"/>
                  <a:gd name="T42" fmla="*/ 309 w 864"/>
                  <a:gd name="T43" fmla="*/ 187 h 2122"/>
                  <a:gd name="T44" fmla="*/ 331 w 864"/>
                  <a:gd name="T45" fmla="*/ 269 h 2122"/>
                  <a:gd name="T46" fmla="*/ 275 w 864"/>
                  <a:gd name="T47" fmla="*/ 311 h 2122"/>
                  <a:gd name="T48" fmla="*/ 171 w 864"/>
                  <a:gd name="T49" fmla="*/ 352 h 2122"/>
                  <a:gd name="T50" fmla="*/ 122 w 864"/>
                  <a:gd name="T51" fmla="*/ 387 h 2122"/>
                  <a:gd name="T52" fmla="*/ 79 w 864"/>
                  <a:gd name="T53" fmla="*/ 549 h 2122"/>
                  <a:gd name="T54" fmla="*/ 45 w 864"/>
                  <a:gd name="T55" fmla="*/ 677 h 2122"/>
                  <a:gd name="T56" fmla="*/ 61 w 864"/>
                  <a:gd name="T57" fmla="*/ 810 h 2122"/>
                  <a:gd name="T58" fmla="*/ 116 w 864"/>
                  <a:gd name="T59" fmla="*/ 913 h 2122"/>
                  <a:gd name="T60" fmla="*/ 145 w 864"/>
                  <a:gd name="T61" fmla="*/ 1035 h 2122"/>
                  <a:gd name="T62" fmla="*/ 153 w 864"/>
                  <a:gd name="T63" fmla="*/ 1138 h 2122"/>
                  <a:gd name="T64" fmla="*/ 139 w 864"/>
                  <a:gd name="T65" fmla="*/ 1400 h 2122"/>
                  <a:gd name="T66" fmla="*/ 103 w 864"/>
                  <a:gd name="T67" fmla="*/ 1563 h 2122"/>
                  <a:gd name="T68" fmla="*/ 126 w 864"/>
                  <a:gd name="T69" fmla="*/ 1784 h 2122"/>
                  <a:gd name="T70" fmla="*/ 99 w 864"/>
                  <a:gd name="T71" fmla="*/ 1932 h 2122"/>
                  <a:gd name="T72" fmla="*/ 19 w 864"/>
                  <a:gd name="T73" fmla="*/ 2011 h 2122"/>
                  <a:gd name="T74" fmla="*/ 8 w 864"/>
                  <a:gd name="T75" fmla="*/ 2087 h 2122"/>
                  <a:gd name="T76" fmla="*/ 73 w 864"/>
                  <a:gd name="T77" fmla="*/ 2111 h 2122"/>
                  <a:gd name="T78" fmla="*/ 138 w 864"/>
                  <a:gd name="T79" fmla="*/ 2087 h 2122"/>
                  <a:gd name="T80" fmla="*/ 221 w 864"/>
                  <a:gd name="T81" fmla="*/ 2016 h 2122"/>
                  <a:gd name="T82" fmla="*/ 239 w 864"/>
                  <a:gd name="T83" fmla="*/ 1915 h 2122"/>
                  <a:gd name="T84" fmla="*/ 258 w 864"/>
                  <a:gd name="T85" fmla="*/ 1786 h 2122"/>
                  <a:gd name="T86" fmla="*/ 292 w 864"/>
                  <a:gd name="T87" fmla="*/ 1741 h 2122"/>
                  <a:gd name="T88" fmla="*/ 311 w 864"/>
                  <a:gd name="T89" fmla="*/ 1649 h 2122"/>
                  <a:gd name="T90" fmla="*/ 359 w 864"/>
                  <a:gd name="T91" fmla="*/ 1403 h 2122"/>
                  <a:gd name="T92" fmla="*/ 417 w 864"/>
                  <a:gd name="T93" fmla="*/ 1238 h 2122"/>
                  <a:gd name="T94" fmla="*/ 455 w 864"/>
                  <a:gd name="T95" fmla="*/ 1281 h 2122"/>
                  <a:gd name="T96" fmla="*/ 539 w 864"/>
                  <a:gd name="T97" fmla="*/ 1647 h 2122"/>
                  <a:gd name="T98" fmla="*/ 576 w 864"/>
                  <a:gd name="T99" fmla="*/ 1776 h 2122"/>
                  <a:gd name="T100" fmla="*/ 618 w 864"/>
                  <a:gd name="T101" fmla="*/ 1890 h 2122"/>
                  <a:gd name="T102" fmla="*/ 635 w 864"/>
                  <a:gd name="T103" fmla="*/ 2029 h 2122"/>
                  <a:gd name="T104" fmla="*/ 671 w 864"/>
                  <a:gd name="T105" fmla="*/ 2042 h 2122"/>
                  <a:gd name="T106" fmla="*/ 720 w 864"/>
                  <a:gd name="T107" fmla="*/ 2089 h 2122"/>
                  <a:gd name="T108" fmla="*/ 800 w 864"/>
                  <a:gd name="T109" fmla="*/ 2122 h 2122"/>
                  <a:gd name="T110" fmla="*/ 864 w 864"/>
                  <a:gd name="T111" fmla="*/ 2095 h 2122"/>
                  <a:gd name="T112" fmla="*/ 838 w 864"/>
                  <a:gd name="T113" fmla="*/ 2022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64" h="2122">
                    <a:moveTo>
                      <a:pt x="806" y="1987"/>
                    </a:moveTo>
                    <a:lnTo>
                      <a:pt x="787" y="1970"/>
                    </a:lnTo>
                    <a:lnTo>
                      <a:pt x="772" y="1954"/>
                    </a:lnTo>
                    <a:lnTo>
                      <a:pt x="760" y="1937"/>
                    </a:lnTo>
                    <a:lnTo>
                      <a:pt x="751" y="1922"/>
                    </a:lnTo>
                    <a:lnTo>
                      <a:pt x="744" y="1906"/>
                    </a:lnTo>
                    <a:lnTo>
                      <a:pt x="740" y="1893"/>
                    </a:lnTo>
                    <a:lnTo>
                      <a:pt x="736" y="1880"/>
                    </a:lnTo>
                    <a:lnTo>
                      <a:pt x="735" y="1870"/>
                    </a:lnTo>
                    <a:lnTo>
                      <a:pt x="732" y="1843"/>
                    </a:lnTo>
                    <a:lnTo>
                      <a:pt x="729" y="1829"/>
                    </a:lnTo>
                    <a:lnTo>
                      <a:pt x="729" y="1817"/>
                    </a:lnTo>
                    <a:lnTo>
                      <a:pt x="732" y="1794"/>
                    </a:lnTo>
                    <a:lnTo>
                      <a:pt x="740" y="1765"/>
                    </a:lnTo>
                    <a:lnTo>
                      <a:pt x="749" y="1740"/>
                    </a:lnTo>
                    <a:lnTo>
                      <a:pt x="758" y="1713"/>
                    </a:lnTo>
                    <a:lnTo>
                      <a:pt x="762" y="1681"/>
                    </a:lnTo>
                    <a:lnTo>
                      <a:pt x="761" y="1661"/>
                    </a:lnTo>
                    <a:lnTo>
                      <a:pt x="755" y="1637"/>
                    </a:lnTo>
                    <a:lnTo>
                      <a:pt x="745" y="1609"/>
                    </a:lnTo>
                    <a:lnTo>
                      <a:pt x="734" y="1580"/>
                    </a:lnTo>
                    <a:lnTo>
                      <a:pt x="721" y="1548"/>
                    </a:lnTo>
                    <a:lnTo>
                      <a:pt x="708" y="1517"/>
                    </a:lnTo>
                    <a:lnTo>
                      <a:pt x="698" y="1487"/>
                    </a:lnTo>
                    <a:lnTo>
                      <a:pt x="690" y="1459"/>
                    </a:lnTo>
                    <a:lnTo>
                      <a:pt x="684" y="1407"/>
                    </a:lnTo>
                    <a:lnTo>
                      <a:pt x="685" y="1358"/>
                    </a:lnTo>
                    <a:lnTo>
                      <a:pt x="688" y="1303"/>
                    </a:lnTo>
                    <a:lnTo>
                      <a:pt x="690" y="1236"/>
                    </a:lnTo>
                    <a:lnTo>
                      <a:pt x="690" y="1191"/>
                    </a:lnTo>
                    <a:lnTo>
                      <a:pt x="692" y="1166"/>
                    </a:lnTo>
                    <a:lnTo>
                      <a:pt x="690" y="1150"/>
                    </a:lnTo>
                    <a:lnTo>
                      <a:pt x="687" y="1127"/>
                    </a:lnTo>
                    <a:lnTo>
                      <a:pt x="701" y="1109"/>
                    </a:lnTo>
                    <a:lnTo>
                      <a:pt x="673" y="985"/>
                    </a:lnTo>
                    <a:lnTo>
                      <a:pt x="676" y="969"/>
                    </a:lnTo>
                    <a:lnTo>
                      <a:pt x="680" y="952"/>
                    </a:lnTo>
                    <a:lnTo>
                      <a:pt x="685" y="932"/>
                    </a:lnTo>
                    <a:lnTo>
                      <a:pt x="690" y="905"/>
                    </a:lnTo>
                    <a:lnTo>
                      <a:pt x="696" y="884"/>
                    </a:lnTo>
                    <a:lnTo>
                      <a:pt x="705" y="867"/>
                    </a:lnTo>
                    <a:lnTo>
                      <a:pt x="716" y="854"/>
                    </a:lnTo>
                    <a:lnTo>
                      <a:pt x="730" y="841"/>
                    </a:lnTo>
                    <a:lnTo>
                      <a:pt x="742" y="827"/>
                    </a:lnTo>
                    <a:lnTo>
                      <a:pt x="753" y="812"/>
                    </a:lnTo>
                    <a:lnTo>
                      <a:pt x="762" y="791"/>
                    </a:lnTo>
                    <a:lnTo>
                      <a:pt x="768" y="766"/>
                    </a:lnTo>
                    <a:lnTo>
                      <a:pt x="771" y="715"/>
                    </a:lnTo>
                    <a:lnTo>
                      <a:pt x="770" y="682"/>
                    </a:lnTo>
                    <a:lnTo>
                      <a:pt x="768" y="662"/>
                    </a:lnTo>
                    <a:lnTo>
                      <a:pt x="765" y="655"/>
                    </a:lnTo>
                    <a:lnTo>
                      <a:pt x="763" y="653"/>
                    </a:lnTo>
                    <a:lnTo>
                      <a:pt x="759" y="645"/>
                    </a:lnTo>
                    <a:lnTo>
                      <a:pt x="755" y="630"/>
                    </a:lnTo>
                    <a:lnTo>
                      <a:pt x="755" y="608"/>
                    </a:lnTo>
                    <a:lnTo>
                      <a:pt x="753" y="588"/>
                    </a:lnTo>
                    <a:lnTo>
                      <a:pt x="748" y="576"/>
                    </a:lnTo>
                    <a:lnTo>
                      <a:pt x="741" y="566"/>
                    </a:lnTo>
                    <a:lnTo>
                      <a:pt x="742" y="551"/>
                    </a:lnTo>
                    <a:lnTo>
                      <a:pt x="744" y="542"/>
                    </a:lnTo>
                    <a:lnTo>
                      <a:pt x="743" y="534"/>
                    </a:lnTo>
                    <a:lnTo>
                      <a:pt x="741" y="525"/>
                    </a:lnTo>
                    <a:lnTo>
                      <a:pt x="738" y="519"/>
                    </a:lnTo>
                    <a:lnTo>
                      <a:pt x="732" y="511"/>
                    </a:lnTo>
                    <a:lnTo>
                      <a:pt x="727" y="504"/>
                    </a:lnTo>
                    <a:lnTo>
                      <a:pt x="722" y="496"/>
                    </a:lnTo>
                    <a:lnTo>
                      <a:pt x="716" y="490"/>
                    </a:lnTo>
                    <a:lnTo>
                      <a:pt x="707" y="476"/>
                    </a:lnTo>
                    <a:lnTo>
                      <a:pt x="701" y="464"/>
                    </a:lnTo>
                    <a:lnTo>
                      <a:pt x="695" y="449"/>
                    </a:lnTo>
                    <a:lnTo>
                      <a:pt x="693" y="427"/>
                    </a:lnTo>
                    <a:lnTo>
                      <a:pt x="693" y="400"/>
                    </a:lnTo>
                    <a:lnTo>
                      <a:pt x="693" y="375"/>
                    </a:lnTo>
                    <a:lnTo>
                      <a:pt x="689" y="356"/>
                    </a:lnTo>
                    <a:lnTo>
                      <a:pt x="677" y="345"/>
                    </a:lnTo>
                    <a:lnTo>
                      <a:pt x="668" y="343"/>
                    </a:lnTo>
                    <a:lnTo>
                      <a:pt x="660" y="342"/>
                    </a:lnTo>
                    <a:lnTo>
                      <a:pt x="652" y="341"/>
                    </a:lnTo>
                    <a:lnTo>
                      <a:pt x="645" y="340"/>
                    </a:lnTo>
                    <a:lnTo>
                      <a:pt x="636" y="339"/>
                    </a:lnTo>
                    <a:lnTo>
                      <a:pt x="628" y="337"/>
                    </a:lnTo>
                    <a:lnTo>
                      <a:pt x="619" y="334"/>
                    </a:lnTo>
                    <a:lnTo>
                      <a:pt x="609" y="330"/>
                    </a:lnTo>
                    <a:lnTo>
                      <a:pt x="599" y="325"/>
                    </a:lnTo>
                    <a:lnTo>
                      <a:pt x="586" y="320"/>
                    </a:lnTo>
                    <a:lnTo>
                      <a:pt x="574" y="315"/>
                    </a:lnTo>
                    <a:lnTo>
                      <a:pt x="563" y="312"/>
                    </a:lnTo>
                    <a:lnTo>
                      <a:pt x="553" y="308"/>
                    </a:lnTo>
                    <a:lnTo>
                      <a:pt x="544" y="306"/>
                    </a:lnTo>
                    <a:lnTo>
                      <a:pt x="538" y="304"/>
                    </a:lnTo>
                    <a:lnTo>
                      <a:pt x="536" y="304"/>
                    </a:lnTo>
                    <a:lnTo>
                      <a:pt x="499" y="289"/>
                    </a:lnTo>
                    <a:lnTo>
                      <a:pt x="482" y="268"/>
                    </a:lnTo>
                    <a:lnTo>
                      <a:pt x="481" y="242"/>
                    </a:lnTo>
                    <a:lnTo>
                      <a:pt x="481" y="216"/>
                    </a:lnTo>
                    <a:lnTo>
                      <a:pt x="482" y="194"/>
                    </a:lnTo>
                    <a:lnTo>
                      <a:pt x="482" y="187"/>
                    </a:lnTo>
                    <a:lnTo>
                      <a:pt x="490" y="169"/>
                    </a:lnTo>
                    <a:lnTo>
                      <a:pt x="490" y="162"/>
                    </a:lnTo>
                    <a:lnTo>
                      <a:pt x="492" y="146"/>
                    </a:lnTo>
                    <a:lnTo>
                      <a:pt x="493" y="128"/>
                    </a:lnTo>
                    <a:lnTo>
                      <a:pt x="493" y="114"/>
                    </a:lnTo>
                    <a:lnTo>
                      <a:pt x="491" y="106"/>
                    </a:lnTo>
                    <a:lnTo>
                      <a:pt x="485" y="103"/>
                    </a:lnTo>
                    <a:lnTo>
                      <a:pt x="479" y="103"/>
                    </a:lnTo>
                    <a:lnTo>
                      <a:pt x="476" y="103"/>
                    </a:lnTo>
                    <a:lnTo>
                      <a:pt x="470" y="83"/>
                    </a:lnTo>
                    <a:lnTo>
                      <a:pt x="471" y="9"/>
                    </a:lnTo>
                    <a:lnTo>
                      <a:pt x="468" y="8"/>
                    </a:lnTo>
                    <a:lnTo>
                      <a:pt x="459" y="7"/>
                    </a:lnTo>
                    <a:lnTo>
                      <a:pt x="446" y="4"/>
                    </a:lnTo>
                    <a:lnTo>
                      <a:pt x="431" y="2"/>
                    </a:lnTo>
                    <a:lnTo>
                      <a:pt x="414" y="1"/>
                    </a:lnTo>
                    <a:lnTo>
                      <a:pt x="398" y="0"/>
                    </a:lnTo>
                    <a:lnTo>
                      <a:pt x="383" y="2"/>
                    </a:lnTo>
                    <a:lnTo>
                      <a:pt x="371" y="5"/>
                    </a:lnTo>
                    <a:lnTo>
                      <a:pt x="360" y="11"/>
                    </a:lnTo>
                    <a:lnTo>
                      <a:pt x="349" y="15"/>
                    </a:lnTo>
                    <a:lnTo>
                      <a:pt x="337" y="20"/>
                    </a:lnTo>
                    <a:lnTo>
                      <a:pt x="326" y="23"/>
                    </a:lnTo>
                    <a:lnTo>
                      <a:pt x="314" y="26"/>
                    </a:lnTo>
                    <a:lnTo>
                      <a:pt x="307" y="28"/>
                    </a:lnTo>
                    <a:lnTo>
                      <a:pt x="301" y="30"/>
                    </a:lnTo>
                    <a:lnTo>
                      <a:pt x="299" y="30"/>
                    </a:lnTo>
                    <a:lnTo>
                      <a:pt x="309" y="126"/>
                    </a:lnTo>
                    <a:lnTo>
                      <a:pt x="307" y="126"/>
                    </a:lnTo>
                    <a:lnTo>
                      <a:pt x="301" y="127"/>
                    </a:lnTo>
                    <a:lnTo>
                      <a:pt x="295" y="132"/>
                    </a:lnTo>
                    <a:lnTo>
                      <a:pt x="293" y="143"/>
                    </a:lnTo>
                    <a:lnTo>
                      <a:pt x="296" y="155"/>
                    </a:lnTo>
                    <a:lnTo>
                      <a:pt x="302" y="172"/>
                    </a:lnTo>
                    <a:lnTo>
                      <a:pt x="309" y="187"/>
                    </a:lnTo>
                    <a:lnTo>
                      <a:pt x="311" y="193"/>
                    </a:lnTo>
                    <a:lnTo>
                      <a:pt x="322" y="212"/>
                    </a:lnTo>
                    <a:lnTo>
                      <a:pt x="323" y="217"/>
                    </a:lnTo>
                    <a:lnTo>
                      <a:pt x="327" y="230"/>
                    </a:lnTo>
                    <a:lnTo>
                      <a:pt x="330" y="248"/>
                    </a:lnTo>
                    <a:lnTo>
                      <a:pt x="331" y="269"/>
                    </a:lnTo>
                    <a:lnTo>
                      <a:pt x="320" y="295"/>
                    </a:lnTo>
                    <a:lnTo>
                      <a:pt x="318" y="296"/>
                    </a:lnTo>
                    <a:lnTo>
                      <a:pt x="312" y="297"/>
                    </a:lnTo>
                    <a:lnTo>
                      <a:pt x="302" y="301"/>
                    </a:lnTo>
                    <a:lnTo>
                      <a:pt x="290" y="305"/>
                    </a:lnTo>
                    <a:lnTo>
                      <a:pt x="275" y="311"/>
                    </a:lnTo>
                    <a:lnTo>
                      <a:pt x="258" y="316"/>
                    </a:lnTo>
                    <a:lnTo>
                      <a:pt x="242" y="323"/>
                    </a:lnTo>
                    <a:lnTo>
                      <a:pt x="224" y="330"/>
                    </a:lnTo>
                    <a:lnTo>
                      <a:pt x="205" y="337"/>
                    </a:lnTo>
                    <a:lnTo>
                      <a:pt x="187" y="345"/>
                    </a:lnTo>
                    <a:lnTo>
                      <a:pt x="171" y="352"/>
                    </a:lnTo>
                    <a:lnTo>
                      <a:pt x="155" y="360"/>
                    </a:lnTo>
                    <a:lnTo>
                      <a:pt x="143" y="367"/>
                    </a:lnTo>
                    <a:lnTo>
                      <a:pt x="133" y="373"/>
                    </a:lnTo>
                    <a:lnTo>
                      <a:pt x="126" y="379"/>
                    </a:lnTo>
                    <a:lnTo>
                      <a:pt x="123" y="384"/>
                    </a:lnTo>
                    <a:lnTo>
                      <a:pt x="122" y="387"/>
                    </a:lnTo>
                    <a:lnTo>
                      <a:pt x="117" y="400"/>
                    </a:lnTo>
                    <a:lnTo>
                      <a:pt x="112" y="421"/>
                    </a:lnTo>
                    <a:lnTo>
                      <a:pt x="104" y="449"/>
                    </a:lnTo>
                    <a:lnTo>
                      <a:pt x="96" y="481"/>
                    </a:lnTo>
                    <a:lnTo>
                      <a:pt x="87" y="515"/>
                    </a:lnTo>
                    <a:lnTo>
                      <a:pt x="79" y="549"/>
                    </a:lnTo>
                    <a:lnTo>
                      <a:pt x="71" y="580"/>
                    </a:lnTo>
                    <a:lnTo>
                      <a:pt x="64" y="613"/>
                    </a:lnTo>
                    <a:lnTo>
                      <a:pt x="55" y="638"/>
                    </a:lnTo>
                    <a:lnTo>
                      <a:pt x="48" y="656"/>
                    </a:lnTo>
                    <a:lnTo>
                      <a:pt x="46" y="663"/>
                    </a:lnTo>
                    <a:lnTo>
                      <a:pt x="45" y="677"/>
                    </a:lnTo>
                    <a:lnTo>
                      <a:pt x="43" y="710"/>
                    </a:lnTo>
                    <a:lnTo>
                      <a:pt x="43" y="746"/>
                    </a:lnTo>
                    <a:lnTo>
                      <a:pt x="49" y="769"/>
                    </a:lnTo>
                    <a:lnTo>
                      <a:pt x="55" y="780"/>
                    </a:lnTo>
                    <a:lnTo>
                      <a:pt x="59" y="794"/>
                    </a:lnTo>
                    <a:lnTo>
                      <a:pt x="61" y="810"/>
                    </a:lnTo>
                    <a:lnTo>
                      <a:pt x="64" y="833"/>
                    </a:lnTo>
                    <a:lnTo>
                      <a:pt x="67" y="845"/>
                    </a:lnTo>
                    <a:lnTo>
                      <a:pt x="75" y="861"/>
                    </a:lnTo>
                    <a:lnTo>
                      <a:pt x="86" y="877"/>
                    </a:lnTo>
                    <a:lnTo>
                      <a:pt x="101" y="895"/>
                    </a:lnTo>
                    <a:lnTo>
                      <a:pt x="116" y="913"/>
                    </a:lnTo>
                    <a:lnTo>
                      <a:pt x="133" y="930"/>
                    </a:lnTo>
                    <a:lnTo>
                      <a:pt x="151" y="946"/>
                    </a:lnTo>
                    <a:lnTo>
                      <a:pt x="169" y="958"/>
                    </a:lnTo>
                    <a:lnTo>
                      <a:pt x="161" y="981"/>
                    </a:lnTo>
                    <a:lnTo>
                      <a:pt x="153" y="1008"/>
                    </a:lnTo>
                    <a:lnTo>
                      <a:pt x="145" y="1035"/>
                    </a:lnTo>
                    <a:lnTo>
                      <a:pt x="139" y="1062"/>
                    </a:lnTo>
                    <a:lnTo>
                      <a:pt x="133" y="1087"/>
                    </a:lnTo>
                    <a:lnTo>
                      <a:pt x="129" y="1106"/>
                    </a:lnTo>
                    <a:lnTo>
                      <a:pt x="125" y="1119"/>
                    </a:lnTo>
                    <a:lnTo>
                      <a:pt x="124" y="1123"/>
                    </a:lnTo>
                    <a:lnTo>
                      <a:pt x="153" y="1138"/>
                    </a:lnTo>
                    <a:lnTo>
                      <a:pt x="146" y="1178"/>
                    </a:lnTo>
                    <a:lnTo>
                      <a:pt x="138" y="1223"/>
                    </a:lnTo>
                    <a:lnTo>
                      <a:pt x="130" y="1265"/>
                    </a:lnTo>
                    <a:lnTo>
                      <a:pt x="130" y="1303"/>
                    </a:lnTo>
                    <a:lnTo>
                      <a:pt x="136" y="1355"/>
                    </a:lnTo>
                    <a:lnTo>
                      <a:pt x="139" y="1400"/>
                    </a:lnTo>
                    <a:lnTo>
                      <a:pt x="138" y="1438"/>
                    </a:lnTo>
                    <a:lnTo>
                      <a:pt x="133" y="1469"/>
                    </a:lnTo>
                    <a:lnTo>
                      <a:pt x="127" y="1497"/>
                    </a:lnTo>
                    <a:lnTo>
                      <a:pt x="120" y="1520"/>
                    </a:lnTo>
                    <a:lnTo>
                      <a:pt x="112" y="1543"/>
                    </a:lnTo>
                    <a:lnTo>
                      <a:pt x="103" y="1563"/>
                    </a:lnTo>
                    <a:lnTo>
                      <a:pt x="89" y="1605"/>
                    </a:lnTo>
                    <a:lnTo>
                      <a:pt x="84" y="1648"/>
                    </a:lnTo>
                    <a:lnTo>
                      <a:pt x="88" y="1689"/>
                    </a:lnTo>
                    <a:lnTo>
                      <a:pt x="103" y="1726"/>
                    </a:lnTo>
                    <a:lnTo>
                      <a:pt x="118" y="1759"/>
                    </a:lnTo>
                    <a:lnTo>
                      <a:pt x="126" y="1784"/>
                    </a:lnTo>
                    <a:lnTo>
                      <a:pt x="130" y="1801"/>
                    </a:lnTo>
                    <a:lnTo>
                      <a:pt x="130" y="1808"/>
                    </a:lnTo>
                    <a:lnTo>
                      <a:pt x="127" y="1822"/>
                    </a:lnTo>
                    <a:lnTo>
                      <a:pt x="122" y="1856"/>
                    </a:lnTo>
                    <a:lnTo>
                      <a:pt x="112" y="1897"/>
                    </a:lnTo>
                    <a:lnTo>
                      <a:pt x="99" y="1932"/>
                    </a:lnTo>
                    <a:lnTo>
                      <a:pt x="87" y="1951"/>
                    </a:lnTo>
                    <a:lnTo>
                      <a:pt x="73" y="1966"/>
                    </a:lnTo>
                    <a:lnTo>
                      <a:pt x="59" y="1979"/>
                    </a:lnTo>
                    <a:lnTo>
                      <a:pt x="45" y="1990"/>
                    </a:lnTo>
                    <a:lnTo>
                      <a:pt x="31" y="2001"/>
                    </a:lnTo>
                    <a:lnTo>
                      <a:pt x="19" y="2011"/>
                    </a:lnTo>
                    <a:lnTo>
                      <a:pt x="9" y="2025"/>
                    </a:lnTo>
                    <a:lnTo>
                      <a:pt x="2" y="2040"/>
                    </a:lnTo>
                    <a:lnTo>
                      <a:pt x="0" y="2053"/>
                    </a:lnTo>
                    <a:lnTo>
                      <a:pt x="0" y="2065"/>
                    </a:lnTo>
                    <a:lnTo>
                      <a:pt x="2" y="2076"/>
                    </a:lnTo>
                    <a:lnTo>
                      <a:pt x="8" y="2087"/>
                    </a:lnTo>
                    <a:lnTo>
                      <a:pt x="14" y="2096"/>
                    </a:lnTo>
                    <a:lnTo>
                      <a:pt x="24" y="2103"/>
                    </a:lnTo>
                    <a:lnTo>
                      <a:pt x="36" y="2108"/>
                    </a:lnTo>
                    <a:lnTo>
                      <a:pt x="49" y="2111"/>
                    </a:lnTo>
                    <a:lnTo>
                      <a:pt x="61" y="2111"/>
                    </a:lnTo>
                    <a:lnTo>
                      <a:pt x="73" y="2111"/>
                    </a:lnTo>
                    <a:lnTo>
                      <a:pt x="84" y="2110"/>
                    </a:lnTo>
                    <a:lnTo>
                      <a:pt x="95" y="2107"/>
                    </a:lnTo>
                    <a:lnTo>
                      <a:pt x="106" y="2105"/>
                    </a:lnTo>
                    <a:lnTo>
                      <a:pt x="116" y="2101"/>
                    </a:lnTo>
                    <a:lnTo>
                      <a:pt x="127" y="2094"/>
                    </a:lnTo>
                    <a:lnTo>
                      <a:pt x="138" y="2087"/>
                    </a:lnTo>
                    <a:lnTo>
                      <a:pt x="145" y="2072"/>
                    </a:lnTo>
                    <a:lnTo>
                      <a:pt x="158" y="2057"/>
                    </a:lnTo>
                    <a:lnTo>
                      <a:pt x="173" y="2044"/>
                    </a:lnTo>
                    <a:lnTo>
                      <a:pt x="191" y="2032"/>
                    </a:lnTo>
                    <a:lnTo>
                      <a:pt x="207" y="2023"/>
                    </a:lnTo>
                    <a:lnTo>
                      <a:pt x="221" y="2016"/>
                    </a:lnTo>
                    <a:lnTo>
                      <a:pt x="232" y="2011"/>
                    </a:lnTo>
                    <a:lnTo>
                      <a:pt x="235" y="2010"/>
                    </a:lnTo>
                    <a:lnTo>
                      <a:pt x="238" y="2002"/>
                    </a:lnTo>
                    <a:lnTo>
                      <a:pt x="243" y="1981"/>
                    </a:lnTo>
                    <a:lnTo>
                      <a:pt x="245" y="1951"/>
                    </a:lnTo>
                    <a:lnTo>
                      <a:pt x="239" y="1915"/>
                    </a:lnTo>
                    <a:lnTo>
                      <a:pt x="238" y="1898"/>
                    </a:lnTo>
                    <a:lnTo>
                      <a:pt x="242" y="1871"/>
                    </a:lnTo>
                    <a:lnTo>
                      <a:pt x="247" y="1833"/>
                    </a:lnTo>
                    <a:lnTo>
                      <a:pt x="257" y="1788"/>
                    </a:lnTo>
                    <a:lnTo>
                      <a:pt x="257" y="1788"/>
                    </a:lnTo>
                    <a:lnTo>
                      <a:pt x="258" y="1786"/>
                    </a:lnTo>
                    <a:lnTo>
                      <a:pt x="258" y="1786"/>
                    </a:lnTo>
                    <a:lnTo>
                      <a:pt x="258" y="1786"/>
                    </a:lnTo>
                    <a:lnTo>
                      <a:pt x="268" y="1775"/>
                    </a:lnTo>
                    <a:lnTo>
                      <a:pt x="277" y="1763"/>
                    </a:lnTo>
                    <a:lnTo>
                      <a:pt x="285" y="1752"/>
                    </a:lnTo>
                    <a:lnTo>
                      <a:pt x="292" y="1741"/>
                    </a:lnTo>
                    <a:lnTo>
                      <a:pt x="298" y="1728"/>
                    </a:lnTo>
                    <a:lnTo>
                      <a:pt x="302" y="1716"/>
                    </a:lnTo>
                    <a:lnTo>
                      <a:pt x="304" y="1704"/>
                    </a:lnTo>
                    <a:lnTo>
                      <a:pt x="305" y="1691"/>
                    </a:lnTo>
                    <a:lnTo>
                      <a:pt x="307" y="1676"/>
                    </a:lnTo>
                    <a:lnTo>
                      <a:pt x="311" y="1649"/>
                    </a:lnTo>
                    <a:lnTo>
                      <a:pt x="318" y="1614"/>
                    </a:lnTo>
                    <a:lnTo>
                      <a:pt x="326" y="1574"/>
                    </a:lnTo>
                    <a:lnTo>
                      <a:pt x="333" y="1530"/>
                    </a:lnTo>
                    <a:lnTo>
                      <a:pt x="342" y="1485"/>
                    </a:lnTo>
                    <a:lnTo>
                      <a:pt x="351" y="1442"/>
                    </a:lnTo>
                    <a:lnTo>
                      <a:pt x="359" y="1403"/>
                    </a:lnTo>
                    <a:lnTo>
                      <a:pt x="370" y="1366"/>
                    </a:lnTo>
                    <a:lnTo>
                      <a:pt x="382" y="1331"/>
                    </a:lnTo>
                    <a:lnTo>
                      <a:pt x="393" y="1301"/>
                    </a:lnTo>
                    <a:lnTo>
                      <a:pt x="402" y="1276"/>
                    </a:lnTo>
                    <a:lnTo>
                      <a:pt x="411" y="1254"/>
                    </a:lnTo>
                    <a:lnTo>
                      <a:pt x="417" y="1238"/>
                    </a:lnTo>
                    <a:lnTo>
                      <a:pt x="424" y="1229"/>
                    </a:lnTo>
                    <a:lnTo>
                      <a:pt x="429" y="1225"/>
                    </a:lnTo>
                    <a:lnTo>
                      <a:pt x="433" y="1230"/>
                    </a:lnTo>
                    <a:lnTo>
                      <a:pt x="440" y="1241"/>
                    </a:lnTo>
                    <a:lnTo>
                      <a:pt x="446" y="1259"/>
                    </a:lnTo>
                    <a:lnTo>
                      <a:pt x="455" y="1281"/>
                    </a:lnTo>
                    <a:lnTo>
                      <a:pt x="468" y="1331"/>
                    </a:lnTo>
                    <a:lnTo>
                      <a:pt x="481" y="1392"/>
                    </a:lnTo>
                    <a:lnTo>
                      <a:pt x="497" y="1458"/>
                    </a:lnTo>
                    <a:lnTo>
                      <a:pt x="513" y="1526"/>
                    </a:lnTo>
                    <a:lnTo>
                      <a:pt x="527" y="1590"/>
                    </a:lnTo>
                    <a:lnTo>
                      <a:pt x="539" y="1647"/>
                    </a:lnTo>
                    <a:lnTo>
                      <a:pt x="548" y="1691"/>
                    </a:lnTo>
                    <a:lnTo>
                      <a:pt x="553" y="1718"/>
                    </a:lnTo>
                    <a:lnTo>
                      <a:pt x="556" y="1737"/>
                    </a:lnTo>
                    <a:lnTo>
                      <a:pt x="562" y="1753"/>
                    </a:lnTo>
                    <a:lnTo>
                      <a:pt x="568" y="1766"/>
                    </a:lnTo>
                    <a:lnTo>
                      <a:pt x="576" y="1776"/>
                    </a:lnTo>
                    <a:lnTo>
                      <a:pt x="583" y="1785"/>
                    </a:lnTo>
                    <a:lnTo>
                      <a:pt x="590" y="1791"/>
                    </a:lnTo>
                    <a:lnTo>
                      <a:pt x="595" y="1795"/>
                    </a:lnTo>
                    <a:lnTo>
                      <a:pt x="599" y="1798"/>
                    </a:lnTo>
                    <a:lnTo>
                      <a:pt x="609" y="1848"/>
                    </a:lnTo>
                    <a:lnTo>
                      <a:pt x="618" y="1890"/>
                    </a:lnTo>
                    <a:lnTo>
                      <a:pt x="622" y="1923"/>
                    </a:lnTo>
                    <a:lnTo>
                      <a:pt x="622" y="1942"/>
                    </a:lnTo>
                    <a:lnTo>
                      <a:pt x="621" y="1975"/>
                    </a:lnTo>
                    <a:lnTo>
                      <a:pt x="626" y="2002"/>
                    </a:lnTo>
                    <a:lnTo>
                      <a:pt x="631" y="2021"/>
                    </a:lnTo>
                    <a:lnTo>
                      <a:pt x="635" y="2029"/>
                    </a:lnTo>
                    <a:lnTo>
                      <a:pt x="639" y="2035"/>
                    </a:lnTo>
                    <a:lnTo>
                      <a:pt x="643" y="2038"/>
                    </a:lnTo>
                    <a:lnTo>
                      <a:pt x="649" y="2039"/>
                    </a:lnTo>
                    <a:lnTo>
                      <a:pt x="656" y="2039"/>
                    </a:lnTo>
                    <a:lnTo>
                      <a:pt x="663" y="2040"/>
                    </a:lnTo>
                    <a:lnTo>
                      <a:pt x="671" y="2042"/>
                    </a:lnTo>
                    <a:lnTo>
                      <a:pt x="682" y="2047"/>
                    </a:lnTo>
                    <a:lnTo>
                      <a:pt x="693" y="2056"/>
                    </a:lnTo>
                    <a:lnTo>
                      <a:pt x="701" y="2064"/>
                    </a:lnTo>
                    <a:lnTo>
                      <a:pt x="707" y="2073"/>
                    </a:lnTo>
                    <a:lnTo>
                      <a:pt x="714" y="2082"/>
                    </a:lnTo>
                    <a:lnTo>
                      <a:pt x="720" y="2089"/>
                    </a:lnTo>
                    <a:lnTo>
                      <a:pt x="724" y="2097"/>
                    </a:lnTo>
                    <a:lnTo>
                      <a:pt x="730" y="2103"/>
                    </a:lnTo>
                    <a:lnTo>
                      <a:pt x="734" y="2108"/>
                    </a:lnTo>
                    <a:lnTo>
                      <a:pt x="740" y="2111"/>
                    </a:lnTo>
                    <a:lnTo>
                      <a:pt x="772" y="2119"/>
                    </a:lnTo>
                    <a:lnTo>
                      <a:pt x="800" y="2122"/>
                    </a:lnTo>
                    <a:lnTo>
                      <a:pt x="821" y="2120"/>
                    </a:lnTo>
                    <a:lnTo>
                      <a:pt x="838" y="2114"/>
                    </a:lnTo>
                    <a:lnTo>
                      <a:pt x="851" y="2108"/>
                    </a:lnTo>
                    <a:lnTo>
                      <a:pt x="858" y="2102"/>
                    </a:lnTo>
                    <a:lnTo>
                      <a:pt x="863" y="2097"/>
                    </a:lnTo>
                    <a:lnTo>
                      <a:pt x="864" y="2095"/>
                    </a:lnTo>
                    <a:lnTo>
                      <a:pt x="864" y="2092"/>
                    </a:lnTo>
                    <a:lnTo>
                      <a:pt x="863" y="2084"/>
                    </a:lnTo>
                    <a:lnTo>
                      <a:pt x="861" y="2073"/>
                    </a:lnTo>
                    <a:lnTo>
                      <a:pt x="856" y="2057"/>
                    </a:lnTo>
                    <a:lnTo>
                      <a:pt x="848" y="2040"/>
                    </a:lnTo>
                    <a:lnTo>
                      <a:pt x="838" y="2022"/>
                    </a:lnTo>
                    <a:lnTo>
                      <a:pt x="825" y="2003"/>
                    </a:lnTo>
                    <a:lnTo>
                      <a:pt x="806" y="198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Freeform 35"/>
              <p:cNvSpPr>
                <a:spLocks/>
              </p:cNvSpPr>
              <p:nvPr/>
            </p:nvSpPr>
            <p:spPr bwMode="auto">
              <a:xfrm>
                <a:off x="2226" y="2855"/>
                <a:ext cx="56" cy="44"/>
              </a:xfrm>
              <a:custGeom>
                <a:avLst/>
                <a:gdLst>
                  <a:gd name="T0" fmla="*/ 6 w 110"/>
                  <a:gd name="T1" fmla="*/ 57 h 90"/>
                  <a:gd name="T2" fmla="*/ 4 w 110"/>
                  <a:gd name="T3" fmla="*/ 45 h 90"/>
                  <a:gd name="T4" fmla="*/ 2 w 110"/>
                  <a:gd name="T5" fmla="*/ 36 h 90"/>
                  <a:gd name="T6" fmla="*/ 1 w 110"/>
                  <a:gd name="T7" fmla="*/ 30 h 90"/>
                  <a:gd name="T8" fmla="*/ 0 w 110"/>
                  <a:gd name="T9" fmla="*/ 28 h 90"/>
                  <a:gd name="T10" fmla="*/ 4 w 110"/>
                  <a:gd name="T11" fmla="*/ 26 h 90"/>
                  <a:gd name="T12" fmla="*/ 11 w 110"/>
                  <a:gd name="T13" fmla="*/ 24 h 90"/>
                  <a:gd name="T14" fmla="*/ 19 w 110"/>
                  <a:gd name="T15" fmla="*/ 19 h 90"/>
                  <a:gd name="T16" fmla="*/ 29 w 110"/>
                  <a:gd name="T17" fmla="*/ 16 h 90"/>
                  <a:gd name="T18" fmla="*/ 39 w 110"/>
                  <a:gd name="T19" fmla="*/ 11 h 90"/>
                  <a:gd name="T20" fmla="*/ 50 w 110"/>
                  <a:gd name="T21" fmla="*/ 7 h 90"/>
                  <a:gd name="T22" fmla="*/ 61 w 110"/>
                  <a:gd name="T23" fmla="*/ 3 h 90"/>
                  <a:gd name="T24" fmla="*/ 72 w 110"/>
                  <a:gd name="T25" fmla="*/ 1 h 90"/>
                  <a:gd name="T26" fmla="*/ 82 w 110"/>
                  <a:gd name="T27" fmla="*/ 0 h 90"/>
                  <a:gd name="T28" fmla="*/ 90 w 110"/>
                  <a:gd name="T29" fmla="*/ 0 h 90"/>
                  <a:gd name="T30" fmla="*/ 97 w 110"/>
                  <a:gd name="T31" fmla="*/ 0 h 90"/>
                  <a:gd name="T32" fmla="*/ 101 w 110"/>
                  <a:gd name="T33" fmla="*/ 0 h 90"/>
                  <a:gd name="T34" fmla="*/ 106 w 110"/>
                  <a:gd name="T35" fmla="*/ 1 h 90"/>
                  <a:gd name="T36" fmla="*/ 108 w 110"/>
                  <a:gd name="T37" fmla="*/ 2 h 90"/>
                  <a:gd name="T38" fmla="*/ 110 w 110"/>
                  <a:gd name="T39" fmla="*/ 3 h 90"/>
                  <a:gd name="T40" fmla="*/ 110 w 110"/>
                  <a:gd name="T41" fmla="*/ 3 h 90"/>
                  <a:gd name="T42" fmla="*/ 107 w 110"/>
                  <a:gd name="T43" fmla="*/ 5 h 90"/>
                  <a:gd name="T44" fmla="*/ 97 w 110"/>
                  <a:gd name="T45" fmla="*/ 8 h 90"/>
                  <a:gd name="T46" fmla="*/ 82 w 110"/>
                  <a:gd name="T47" fmla="*/ 11 h 90"/>
                  <a:gd name="T48" fmla="*/ 67 w 110"/>
                  <a:gd name="T49" fmla="*/ 17 h 90"/>
                  <a:gd name="T50" fmla="*/ 51 w 110"/>
                  <a:gd name="T51" fmla="*/ 22 h 90"/>
                  <a:gd name="T52" fmla="*/ 38 w 110"/>
                  <a:gd name="T53" fmla="*/ 27 h 90"/>
                  <a:gd name="T54" fmla="*/ 28 w 110"/>
                  <a:gd name="T55" fmla="*/ 31 h 90"/>
                  <a:gd name="T56" fmla="*/ 25 w 110"/>
                  <a:gd name="T57" fmla="*/ 35 h 90"/>
                  <a:gd name="T58" fmla="*/ 28 w 110"/>
                  <a:gd name="T59" fmla="*/ 39 h 90"/>
                  <a:gd name="T60" fmla="*/ 32 w 110"/>
                  <a:gd name="T61" fmla="*/ 41 h 90"/>
                  <a:gd name="T62" fmla="*/ 39 w 110"/>
                  <a:gd name="T63" fmla="*/ 44 h 90"/>
                  <a:gd name="T64" fmla="*/ 44 w 110"/>
                  <a:gd name="T65" fmla="*/ 47 h 90"/>
                  <a:gd name="T66" fmla="*/ 48 w 110"/>
                  <a:gd name="T67" fmla="*/ 50 h 90"/>
                  <a:gd name="T68" fmla="*/ 48 w 110"/>
                  <a:gd name="T69" fmla="*/ 55 h 90"/>
                  <a:gd name="T70" fmla="*/ 43 w 110"/>
                  <a:gd name="T71" fmla="*/ 59 h 90"/>
                  <a:gd name="T72" fmla="*/ 37 w 110"/>
                  <a:gd name="T73" fmla="*/ 64 h 90"/>
                  <a:gd name="T74" fmla="*/ 32 w 110"/>
                  <a:gd name="T75" fmla="*/ 69 h 90"/>
                  <a:gd name="T76" fmla="*/ 33 w 110"/>
                  <a:gd name="T77" fmla="*/ 76 h 90"/>
                  <a:gd name="T78" fmla="*/ 35 w 110"/>
                  <a:gd name="T79" fmla="*/ 83 h 90"/>
                  <a:gd name="T80" fmla="*/ 37 w 110"/>
                  <a:gd name="T81" fmla="*/ 85 h 90"/>
                  <a:gd name="T82" fmla="*/ 4 w 110"/>
                  <a:gd name="T83" fmla="*/ 90 h 90"/>
                  <a:gd name="T84" fmla="*/ 4 w 110"/>
                  <a:gd name="T85" fmla="*/ 87 h 90"/>
                  <a:gd name="T86" fmla="*/ 5 w 110"/>
                  <a:gd name="T87" fmla="*/ 79 h 90"/>
                  <a:gd name="T88" fmla="*/ 6 w 110"/>
                  <a:gd name="T89" fmla="*/ 69 h 90"/>
                  <a:gd name="T90" fmla="*/ 6 w 110"/>
                  <a:gd name="T91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90">
                    <a:moveTo>
                      <a:pt x="6" y="57"/>
                    </a:moveTo>
                    <a:lnTo>
                      <a:pt x="4" y="45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11" y="24"/>
                    </a:lnTo>
                    <a:lnTo>
                      <a:pt x="19" y="19"/>
                    </a:lnTo>
                    <a:lnTo>
                      <a:pt x="29" y="16"/>
                    </a:lnTo>
                    <a:lnTo>
                      <a:pt x="39" y="11"/>
                    </a:lnTo>
                    <a:lnTo>
                      <a:pt x="50" y="7"/>
                    </a:lnTo>
                    <a:lnTo>
                      <a:pt x="61" y="3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6" y="1"/>
                    </a:lnTo>
                    <a:lnTo>
                      <a:pt x="108" y="2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07" y="5"/>
                    </a:lnTo>
                    <a:lnTo>
                      <a:pt x="97" y="8"/>
                    </a:lnTo>
                    <a:lnTo>
                      <a:pt x="82" y="11"/>
                    </a:lnTo>
                    <a:lnTo>
                      <a:pt x="67" y="17"/>
                    </a:lnTo>
                    <a:lnTo>
                      <a:pt x="51" y="22"/>
                    </a:lnTo>
                    <a:lnTo>
                      <a:pt x="38" y="27"/>
                    </a:lnTo>
                    <a:lnTo>
                      <a:pt x="28" y="31"/>
                    </a:lnTo>
                    <a:lnTo>
                      <a:pt x="25" y="35"/>
                    </a:lnTo>
                    <a:lnTo>
                      <a:pt x="28" y="39"/>
                    </a:lnTo>
                    <a:lnTo>
                      <a:pt x="32" y="41"/>
                    </a:lnTo>
                    <a:lnTo>
                      <a:pt x="39" y="44"/>
                    </a:lnTo>
                    <a:lnTo>
                      <a:pt x="44" y="47"/>
                    </a:lnTo>
                    <a:lnTo>
                      <a:pt x="48" y="50"/>
                    </a:lnTo>
                    <a:lnTo>
                      <a:pt x="48" y="55"/>
                    </a:lnTo>
                    <a:lnTo>
                      <a:pt x="43" y="59"/>
                    </a:lnTo>
                    <a:lnTo>
                      <a:pt x="37" y="64"/>
                    </a:lnTo>
                    <a:lnTo>
                      <a:pt x="32" y="69"/>
                    </a:lnTo>
                    <a:lnTo>
                      <a:pt x="33" y="76"/>
                    </a:lnTo>
                    <a:lnTo>
                      <a:pt x="35" y="83"/>
                    </a:lnTo>
                    <a:lnTo>
                      <a:pt x="37" y="85"/>
                    </a:lnTo>
                    <a:lnTo>
                      <a:pt x="4" y="90"/>
                    </a:lnTo>
                    <a:lnTo>
                      <a:pt x="4" y="87"/>
                    </a:lnTo>
                    <a:lnTo>
                      <a:pt x="5" y="79"/>
                    </a:lnTo>
                    <a:lnTo>
                      <a:pt x="6" y="69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" name="Freeform 36"/>
              <p:cNvSpPr>
                <a:spLocks/>
              </p:cNvSpPr>
              <p:nvPr/>
            </p:nvSpPr>
            <p:spPr bwMode="auto">
              <a:xfrm>
                <a:off x="2234" y="2903"/>
                <a:ext cx="60" cy="9"/>
              </a:xfrm>
              <a:custGeom>
                <a:avLst/>
                <a:gdLst>
                  <a:gd name="T0" fmla="*/ 0 w 121"/>
                  <a:gd name="T1" fmla="*/ 6 h 18"/>
                  <a:gd name="T2" fmla="*/ 1 w 121"/>
                  <a:gd name="T3" fmla="*/ 7 h 18"/>
                  <a:gd name="T4" fmla="*/ 5 w 121"/>
                  <a:gd name="T5" fmla="*/ 8 h 18"/>
                  <a:gd name="T6" fmla="*/ 9 w 121"/>
                  <a:gd name="T7" fmla="*/ 12 h 18"/>
                  <a:gd name="T8" fmla="*/ 17 w 121"/>
                  <a:gd name="T9" fmla="*/ 14 h 18"/>
                  <a:gd name="T10" fmla="*/ 26 w 121"/>
                  <a:gd name="T11" fmla="*/ 16 h 18"/>
                  <a:gd name="T12" fmla="*/ 36 w 121"/>
                  <a:gd name="T13" fmla="*/ 18 h 18"/>
                  <a:gd name="T14" fmla="*/ 49 w 121"/>
                  <a:gd name="T15" fmla="*/ 18 h 18"/>
                  <a:gd name="T16" fmla="*/ 64 w 121"/>
                  <a:gd name="T17" fmla="*/ 16 h 18"/>
                  <a:gd name="T18" fmla="*/ 79 w 121"/>
                  <a:gd name="T19" fmla="*/ 13 h 18"/>
                  <a:gd name="T20" fmla="*/ 91 w 121"/>
                  <a:gd name="T21" fmla="*/ 10 h 18"/>
                  <a:gd name="T22" fmla="*/ 100 w 121"/>
                  <a:gd name="T23" fmla="*/ 7 h 18"/>
                  <a:gd name="T24" fmla="*/ 108 w 121"/>
                  <a:gd name="T25" fmla="*/ 5 h 18"/>
                  <a:gd name="T26" fmla="*/ 114 w 121"/>
                  <a:gd name="T27" fmla="*/ 4 h 18"/>
                  <a:gd name="T28" fmla="*/ 118 w 121"/>
                  <a:gd name="T29" fmla="*/ 1 h 18"/>
                  <a:gd name="T30" fmla="*/ 120 w 121"/>
                  <a:gd name="T31" fmla="*/ 0 h 18"/>
                  <a:gd name="T32" fmla="*/ 121 w 121"/>
                  <a:gd name="T33" fmla="*/ 0 h 18"/>
                  <a:gd name="T34" fmla="*/ 119 w 121"/>
                  <a:gd name="T35" fmla="*/ 0 h 18"/>
                  <a:gd name="T36" fmla="*/ 112 w 121"/>
                  <a:gd name="T37" fmla="*/ 1 h 18"/>
                  <a:gd name="T38" fmla="*/ 103 w 121"/>
                  <a:gd name="T39" fmla="*/ 3 h 18"/>
                  <a:gd name="T40" fmla="*/ 92 w 121"/>
                  <a:gd name="T41" fmla="*/ 3 h 18"/>
                  <a:gd name="T42" fmla="*/ 80 w 121"/>
                  <a:gd name="T43" fmla="*/ 4 h 18"/>
                  <a:gd name="T44" fmla="*/ 67 w 121"/>
                  <a:gd name="T45" fmla="*/ 5 h 18"/>
                  <a:gd name="T46" fmla="*/ 56 w 121"/>
                  <a:gd name="T47" fmla="*/ 6 h 18"/>
                  <a:gd name="T48" fmla="*/ 46 w 121"/>
                  <a:gd name="T49" fmla="*/ 6 h 18"/>
                  <a:gd name="T50" fmla="*/ 37 w 121"/>
                  <a:gd name="T51" fmla="*/ 6 h 18"/>
                  <a:gd name="T52" fmla="*/ 29 w 121"/>
                  <a:gd name="T53" fmla="*/ 6 h 18"/>
                  <a:gd name="T54" fmla="*/ 21 w 121"/>
                  <a:gd name="T55" fmla="*/ 6 h 18"/>
                  <a:gd name="T56" fmla="*/ 15 w 121"/>
                  <a:gd name="T57" fmla="*/ 6 h 18"/>
                  <a:gd name="T58" fmla="*/ 8 w 121"/>
                  <a:gd name="T59" fmla="*/ 6 h 18"/>
                  <a:gd name="T60" fmla="*/ 4 w 121"/>
                  <a:gd name="T61" fmla="*/ 6 h 18"/>
                  <a:gd name="T62" fmla="*/ 1 w 121"/>
                  <a:gd name="T63" fmla="*/ 6 h 18"/>
                  <a:gd name="T64" fmla="*/ 0 w 121"/>
                  <a:gd name="T6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8">
                    <a:moveTo>
                      <a:pt x="0" y="6"/>
                    </a:moveTo>
                    <a:lnTo>
                      <a:pt x="1" y="7"/>
                    </a:lnTo>
                    <a:lnTo>
                      <a:pt x="5" y="8"/>
                    </a:lnTo>
                    <a:lnTo>
                      <a:pt x="9" y="12"/>
                    </a:lnTo>
                    <a:lnTo>
                      <a:pt x="17" y="14"/>
                    </a:lnTo>
                    <a:lnTo>
                      <a:pt x="26" y="16"/>
                    </a:lnTo>
                    <a:lnTo>
                      <a:pt x="36" y="18"/>
                    </a:lnTo>
                    <a:lnTo>
                      <a:pt x="49" y="18"/>
                    </a:lnTo>
                    <a:lnTo>
                      <a:pt x="64" y="16"/>
                    </a:lnTo>
                    <a:lnTo>
                      <a:pt x="79" y="13"/>
                    </a:lnTo>
                    <a:lnTo>
                      <a:pt x="91" y="10"/>
                    </a:lnTo>
                    <a:lnTo>
                      <a:pt x="100" y="7"/>
                    </a:lnTo>
                    <a:lnTo>
                      <a:pt x="108" y="5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2" y="1"/>
                    </a:lnTo>
                    <a:lnTo>
                      <a:pt x="103" y="3"/>
                    </a:lnTo>
                    <a:lnTo>
                      <a:pt x="92" y="3"/>
                    </a:lnTo>
                    <a:lnTo>
                      <a:pt x="80" y="4"/>
                    </a:lnTo>
                    <a:lnTo>
                      <a:pt x="67" y="5"/>
                    </a:lnTo>
                    <a:lnTo>
                      <a:pt x="56" y="6"/>
                    </a:lnTo>
                    <a:lnTo>
                      <a:pt x="46" y="6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" name="Freeform 37"/>
              <p:cNvSpPr>
                <a:spLocks/>
              </p:cNvSpPr>
              <p:nvPr/>
            </p:nvSpPr>
            <p:spPr bwMode="auto">
              <a:xfrm>
                <a:off x="2220" y="2913"/>
                <a:ext cx="6" cy="16"/>
              </a:xfrm>
              <a:custGeom>
                <a:avLst/>
                <a:gdLst>
                  <a:gd name="T0" fmla="*/ 9 w 13"/>
                  <a:gd name="T1" fmla="*/ 0 h 34"/>
                  <a:gd name="T2" fmla="*/ 8 w 13"/>
                  <a:gd name="T3" fmla="*/ 0 h 34"/>
                  <a:gd name="T4" fmla="*/ 5 w 13"/>
                  <a:gd name="T5" fmla="*/ 0 h 34"/>
                  <a:gd name="T6" fmla="*/ 1 w 13"/>
                  <a:gd name="T7" fmla="*/ 3 h 34"/>
                  <a:gd name="T8" fmla="*/ 0 w 13"/>
                  <a:gd name="T9" fmla="*/ 6 h 34"/>
                  <a:gd name="T10" fmla="*/ 1 w 13"/>
                  <a:gd name="T11" fmla="*/ 14 h 34"/>
                  <a:gd name="T12" fmla="*/ 4 w 13"/>
                  <a:gd name="T13" fmla="*/ 23 h 34"/>
                  <a:gd name="T14" fmla="*/ 6 w 13"/>
                  <a:gd name="T15" fmla="*/ 31 h 34"/>
                  <a:gd name="T16" fmla="*/ 7 w 13"/>
                  <a:gd name="T17" fmla="*/ 34 h 34"/>
                  <a:gd name="T18" fmla="*/ 7 w 13"/>
                  <a:gd name="T19" fmla="*/ 32 h 34"/>
                  <a:gd name="T20" fmla="*/ 6 w 13"/>
                  <a:gd name="T21" fmla="*/ 26 h 34"/>
                  <a:gd name="T22" fmla="*/ 6 w 13"/>
                  <a:gd name="T23" fmla="*/ 19 h 34"/>
                  <a:gd name="T24" fmla="*/ 7 w 13"/>
                  <a:gd name="T25" fmla="*/ 15 h 34"/>
                  <a:gd name="T26" fmla="*/ 8 w 13"/>
                  <a:gd name="T27" fmla="*/ 13 h 34"/>
                  <a:gd name="T28" fmla="*/ 10 w 13"/>
                  <a:gd name="T29" fmla="*/ 13 h 34"/>
                  <a:gd name="T30" fmla="*/ 11 w 13"/>
                  <a:gd name="T31" fmla="*/ 13 h 34"/>
                  <a:gd name="T32" fmla="*/ 13 w 13"/>
                  <a:gd name="T33" fmla="*/ 14 h 34"/>
                  <a:gd name="T34" fmla="*/ 13 w 13"/>
                  <a:gd name="T35" fmla="*/ 13 h 34"/>
                  <a:gd name="T36" fmla="*/ 11 w 13"/>
                  <a:gd name="T37" fmla="*/ 8 h 34"/>
                  <a:gd name="T38" fmla="*/ 10 w 13"/>
                  <a:gd name="T39" fmla="*/ 3 h 34"/>
                  <a:gd name="T40" fmla="*/ 9 w 13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34">
                    <a:moveTo>
                      <a:pt x="9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4" y="23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6" y="26"/>
                    </a:lnTo>
                    <a:lnTo>
                      <a:pt x="6" y="19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1" y="8"/>
                    </a:lnTo>
                    <a:lnTo>
                      <a:pt x="1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" name="Freeform 38"/>
              <p:cNvSpPr>
                <a:spLocks/>
              </p:cNvSpPr>
              <p:nvPr/>
            </p:nvSpPr>
            <p:spPr bwMode="auto">
              <a:xfrm>
                <a:off x="2305" y="2903"/>
                <a:ext cx="6" cy="12"/>
              </a:xfrm>
              <a:custGeom>
                <a:avLst/>
                <a:gdLst>
                  <a:gd name="T0" fmla="*/ 0 w 12"/>
                  <a:gd name="T1" fmla="*/ 8 h 25"/>
                  <a:gd name="T2" fmla="*/ 0 w 12"/>
                  <a:gd name="T3" fmla="*/ 7 h 25"/>
                  <a:gd name="T4" fmla="*/ 2 w 12"/>
                  <a:gd name="T5" fmla="*/ 4 h 25"/>
                  <a:gd name="T6" fmla="*/ 4 w 12"/>
                  <a:gd name="T7" fmla="*/ 1 h 25"/>
                  <a:gd name="T8" fmla="*/ 6 w 12"/>
                  <a:gd name="T9" fmla="*/ 0 h 25"/>
                  <a:gd name="T10" fmla="*/ 8 w 12"/>
                  <a:gd name="T11" fmla="*/ 1 h 25"/>
                  <a:gd name="T12" fmla="*/ 11 w 12"/>
                  <a:gd name="T13" fmla="*/ 3 h 25"/>
                  <a:gd name="T14" fmla="*/ 12 w 12"/>
                  <a:gd name="T15" fmla="*/ 5 h 25"/>
                  <a:gd name="T16" fmla="*/ 12 w 12"/>
                  <a:gd name="T17" fmla="*/ 8 h 25"/>
                  <a:gd name="T18" fmla="*/ 12 w 12"/>
                  <a:gd name="T19" fmla="*/ 13 h 25"/>
                  <a:gd name="T20" fmla="*/ 12 w 12"/>
                  <a:gd name="T21" fmla="*/ 18 h 25"/>
                  <a:gd name="T22" fmla="*/ 11 w 12"/>
                  <a:gd name="T23" fmla="*/ 23 h 25"/>
                  <a:gd name="T24" fmla="*/ 11 w 12"/>
                  <a:gd name="T25" fmla="*/ 25 h 25"/>
                  <a:gd name="T26" fmla="*/ 11 w 12"/>
                  <a:gd name="T27" fmla="*/ 22 h 25"/>
                  <a:gd name="T28" fmla="*/ 9 w 12"/>
                  <a:gd name="T29" fmla="*/ 16 h 25"/>
                  <a:gd name="T30" fmla="*/ 7 w 12"/>
                  <a:gd name="T31" fmla="*/ 10 h 25"/>
                  <a:gd name="T32" fmla="*/ 6 w 12"/>
                  <a:gd name="T33" fmla="*/ 9 h 25"/>
                  <a:gd name="T34" fmla="*/ 4 w 12"/>
                  <a:gd name="T35" fmla="*/ 10 h 25"/>
                  <a:gd name="T36" fmla="*/ 3 w 12"/>
                  <a:gd name="T37" fmla="*/ 9 h 25"/>
                  <a:gd name="T38" fmla="*/ 2 w 12"/>
                  <a:gd name="T39" fmla="*/ 8 h 25"/>
                  <a:gd name="T40" fmla="*/ 0 w 12"/>
                  <a:gd name="T41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25">
                    <a:moveTo>
                      <a:pt x="0" y="8"/>
                    </a:move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9" y="16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" name="Freeform 39"/>
              <p:cNvSpPr>
                <a:spLocks/>
              </p:cNvSpPr>
              <p:nvPr/>
            </p:nvSpPr>
            <p:spPr bwMode="auto">
              <a:xfrm>
                <a:off x="2107" y="3078"/>
                <a:ext cx="56" cy="203"/>
              </a:xfrm>
              <a:custGeom>
                <a:avLst/>
                <a:gdLst>
                  <a:gd name="T0" fmla="*/ 110 w 112"/>
                  <a:gd name="T1" fmla="*/ 64 h 406"/>
                  <a:gd name="T2" fmla="*/ 99 w 112"/>
                  <a:gd name="T3" fmla="*/ 46 h 406"/>
                  <a:gd name="T4" fmla="*/ 82 w 112"/>
                  <a:gd name="T5" fmla="*/ 23 h 406"/>
                  <a:gd name="T6" fmla="*/ 65 w 112"/>
                  <a:gd name="T7" fmla="*/ 4 h 406"/>
                  <a:gd name="T8" fmla="*/ 54 w 112"/>
                  <a:gd name="T9" fmla="*/ 4 h 406"/>
                  <a:gd name="T10" fmla="*/ 54 w 112"/>
                  <a:gd name="T11" fmla="*/ 24 h 406"/>
                  <a:gd name="T12" fmla="*/ 53 w 112"/>
                  <a:gd name="T13" fmla="*/ 43 h 406"/>
                  <a:gd name="T14" fmla="*/ 47 w 112"/>
                  <a:gd name="T15" fmla="*/ 69 h 406"/>
                  <a:gd name="T16" fmla="*/ 29 w 112"/>
                  <a:gd name="T17" fmla="*/ 104 h 406"/>
                  <a:gd name="T18" fmla="*/ 23 w 112"/>
                  <a:gd name="T19" fmla="*/ 125 h 406"/>
                  <a:gd name="T20" fmla="*/ 20 w 112"/>
                  <a:gd name="T21" fmla="*/ 173 h 406"/>
                  <a:gd name="T22" fmla="*/ 4 w 112"/>
                  <a:gd name="T23" fmla="*/ 236 h 406"/>
                  <a:gd name="T24" fmla="*/ 0 w 112"/>
                  <a:gd name="T25" fmla="*/ 265 h 406"/>
                  <a:gd name="T26" fmla="*/ 7 w 112"/>
                  <a:gd name="T27" fmla="*/ 292 h 406"/>
                  <a:gd name="T28" fmla="*/ 25 w 112"/>
                  <a:gd name="T29" fmla="*/ 336 h 406"/>
                  <a:gd name="T30" fmla="*/ 42 w 112"/>
                  <a:gd name="T31" fmla="*/ 366 h 406"/>
                  <a:gd name="T32" fmla="*/ 57 w 112"/>
                  <a:gd name="T33" fmla="*/ 390 h 406"/>
                  <a:gd name="T34" fmla="*/ 68 w 112"/>
                  <a:gd name="T35" fmla="*/ 404 h 406"/>
                  <a:gd name="T36" fmla="*/ 67 w 112"/>
                  <a:gd name="T37" fmla="*/ 400 h 406"/>
                  <a:gd name="T38" fmla="*/ 51 w 112"/>
                  <a:gd name="T39" fmla="*/ 367 h 406"/>
                  <a:gd name="T40" fmla="*/ 29 w 112"/>
                  <a:gd name="T41" fmla="*/ 320 h 406"/>
                  <a:gd name="T42" fmla="*/ 14 w 112"/>
                  <a:gd name="T43" fmla="*/ 279 h 406"/>
                  <a:gd name="T44" fmla="*/ 14 w 112"/>
                  <a:gd name="T45" fmla="*/ 248 h 406"/>
                  <a:gd name="T46" fmla="*/ 24 w 112"/>
                  <a:gd name="T47" fmla="*/ 204 h 406"/>
                  <a:gd name="T48" fmla="*/ 40 w 112"/>
                  <a:gd name="T49" fmla="*/ 167 h 406"/>
                  <a:gd name="T50" fmla="*/ 51 w 112"/>
                  <a:gd name="T51" fmla="*/ 152 h 406"/>
                  <a:gd name="T52" fmla="*/ 66 w 112"/>
                  <a:gd name="T53" fmla="*/ 158 h 406"/>
                  <a:gd name="T54" fmla="*/ 73 w 112"/>
                  <a:gd name="T55" fmla="*/ 135 h 406"/>
                  <a:gd name="T56" fmla="*/ 70 w 112"/>
                  <a:gd name="T57" fmla="*/ 94 h 406"/>
                  <a:gd name="T58" fmla="*/ 68 w 112"/>
                  <a:gd name="T59" fmla="*/ 65 h 406"/>
                  <a:gd name="T60" fmla="*/ 75 w 112"/>
                  <a:gd name="T61" fmla="*/ 61 h 406"/>
                  <a:gd name="T62" fmla="*/ 86 w 112"/>
                  <a:gd name="T63" fmla="*/ 68 h 406"/>
                  <a:gd name="T64" fmla="*/ 100 w 112"/>
                  <a:gd name="T65" fmla="*/ 76 h 406"/>
                  <a:gd name="T66" fmla="*/ 110 w 112"/>
                  <a:gd name="T67" fmla="*/ 7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406">
                    <a:moveTo>
                      <a:pt x="112" y="66"/>
                    </a:moveTo>
                    <a:lnTo>
                      <a:pt x="110" y="64"/>
                    </a:lnTo>
                    <a:lnTo>
                      <a:pt x="105" y="56"/>
                    </a:lnTo>
                    <a:lnTo>
                      <a:pt x="99" y="46"/>
                    </a:lnTo>
                    <a:lnTo>
                      <a:pt x="91" y="34"/>
                    </a:lnTo>
                    <a:lnTo>
                      <a:pt x="82" y="23"/>
                    </a:lnTo>
                    <a:lnTo>
                      <a:pt x="73" y="11"/>
                    </a:lnTo>
                    <a:lnTo>
                      <a:pt x="65" y="4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54" y="34"/>
                    </a:lnTo>
                    <a:lnTo>
                      <a:pt x="53" y="43"/>
                    </a:lnTo>
                    <a:lnTo>
                      <a:pt x="52" y="55"/>
                    </a:lnTo>
                    <a:lnTo>
                      <a:pt x="47" y="69"/>
                    </a:lnTo>
                    <a:lnTo>
                      <a:pt x="38" y="88"/>
                    </a:lnTo>
                    <a:lnTo>
                      <a:pt x="29" y="104"/>
                    </a:lnTo>
                    <a:lnTo>
                      <a:pt x="24" y="114"/>
                    </a:lnTo>
                    <a:lnTo>
                      <a:pt x="23" y="125"/>
                    </a:lnTo>
                    <a:lnTo>
                      <a:pt x="23" y="144"/>
                    </a:lnTo>
                    <a:lnTo>
                      <a:pt x="20" y="173"/>
                    </a:lnTo>
                    <a:lnTo>
                      <a:pt x="13" y="206"/>
                    </a:lnTo>
                    <a:lnTo>
                      <a:pt x="4" y="236"/>
                    </a:lnTo>
                    <a:lnTo>
                      <a:pt x="0" y="255"/>
                    </a:lnTo>
                    <a:lnTo>
                      <a:pt x="0" y="265"/>
                    </a:lnTo>
                    <a:lnTo>
                      <a:pt x="2" y="276"/>
                    </a:lnTo>
                    <a:lnTo>
                      <a:pt x="7" y="292"/>
                    </a:lnTo>
                    <a:lnTo>
                      <a:pt x="17" y="319"/>
                    </a:lnTo>
                    <a:lnTo>
                      <a:pt x="25" y="336"/>
                    </a:lnTo>
                    <a:lnTo>
                      <a:pt x="33" y="351"/>
                    </a:lnTo>
                    <a:lnTo>
                      <a:pt x="42" y="366"/>
                    </a:lnTo>
                    <a:lnTo>
                      <a:pt x="51" y="379"/>
                    </a:lnTo>
                    <a:lnTo>
                      <a:pt x="57" y="390"/>
                    </a:lnTo>
                    <a:lnTo>
                      <a:pt x="64" y="398"/>
                    </a:lnTo>
                    <a:lnTo>
                      <a:pt x="68" y="404"/>
                    </a:lnTo>
                    <a:lnTo>
                      <a:pt x="70" y="406"/>
                    </a:lnTo>
                    <a:lnTo>
                      <a:pt x="67" y="400"/>
                    </a:lnTo>
                    <a:lnTo>
                      <a:pt x="61" y="387"/>
                    </a:lnTo>
                    <a:lnTo>
                      <a:pt x="51" y="367"/>
                    </a:lnTo>
                    <a:lnTo>
                      <a:pt x="39" y="345"/>
                    </a:lnTo>
                    <a:lnTo>
                      <a:pt x="29" y="320"/>
                    </a:lnTo>
                    <a:lnTo>
                      <a:pt x="19" y="298"/>
                    </a:lnTo>
                    <a:lnTo>
                      <a:pt x="14" y="279"/>
                    </a:lnTo>
                    <a:lnTo>
                      <a:pt x="11" y="266"/>
                    </a:lnTo>
                    <a:lnTo>
                      <a:pt x="14" y="248"/>
                    </a:lnTo>
                    <a:lnTo>
                      <a:pt x="18" y="226"/>
                    </a:lnTo>
                    <a:lnTo>
                      <a:pt x="24" y="204"/>
                    </a:lnTo>
                    <a:lnTo>
                      <a:pt x="33" y="184"/>
                    </a:lnTo>
                    <a:lnTo>
                      <a:pt x="40" y="167"/>
                    </a:lnTo>
                    <a:lnTo>
                      <a:pt x="46" y="157"/>
                    </a:lnTo>
                    <a:lnTo>
                      <a:pt x="51" y="152"/>
                    </a:lnTo>
                    <a:lnTo>
                      <a:pt x="58" y="156"/>
                    </a:lnTo>
                    <a:lnTo>
                      <a:pt x="66" y="158"/>
                    </a:lnTo>
                    <a:lnTo>
                      <a:pt x="71" y="150"/>
                    </a:lnTo>
                    <a:lnTo>
                      <a:pt x="73" y="135"/>
                    </a:lnTo>
                    <a:lnTo>
                      <a:pt x="72" y="115"/>
                    </a:lnTo>
                    <a:lnTo>
                      <a:pt x="70" y="94"/>
                    </a:lnTo>
                    <a:lnTo>
                      <a:pt x="68" y="77"/>
                    </a:lnTo>
                    <a:lnTo>
                      <a:pt x="68" y="65"/>
                    </a:lnTo>
                    <a:lnTo>
                      <a:pt x="72" y="59"/>
                    </a:lnTo>
                    <a:lnTo>
                      <a:pt x="75" y="61"/>
                    </a:lnTo>
                    <a:lnTo>
                      <a:pt x="81" y="64"/>
                    </a:lnTo>
                    <a:lnTo>
                      <a:pt x="86" y="68"/>
                    </a:lnTo>
                    <a:lnTo>
                      <a:pt x="94" y="73"/>
                    </a:lnTo>
                    <a:lnTo>
                      <a:pt x="100" y="76"/>
                    </a:lnTo>
                    <a:lnTo>
                      <a:pt x="107" y="77"/>
                    </a:lnTo>
                    <a:lnTo>
                      <a:pt x="110" y="74"/>
                    </a:lnTo>
                    <a:lnTo>
                      <a:pt x="112" y="6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" name="Freeform 40"/>
              <p:cNvSpPr>
                <a:spLocks/>
              </p:cNvSpPr>
              <p:nvPr/>
            </p:nvSpPr>
            <p:spPr bwMode="auto">
              <a:xfrm>
                <a:off x="2145" y="3434"/>
                <a:ext cx="23" cy="72"/>
              </a:xfrm>
              <a:custGeom>
                <a:avLst/>
                <a:gdLst>
                  <a:gd name="T0" fmla="*/ 28 w 47"/>
                  <a:gd name="T1" fmla="*/ 0 h 146"/>
                  <a:gd name="T2" fmla="*/ 24 w 47"/>
                  <a:gd name="T3" fmla="*/ 16 h 146"/>
                  <a:gd name="T4" fmla="*/ 13 w 47"/>
                  <a:gd name="T5" fmla="*/ 51 h 146"/>
                  <a:gd name="T6" fmla="*/ 4 w 47"/>
                  <a:gd name="T7" fmla="*/ 88 h 146"/>
                  <a:gd name="T8" fmla="*/ 0 w 47"/>
                  <a:gd name="T9" fmla="*/ 112 h 146"/>
                  <a:gd name="T10" fmla="*/ 5 w 47"/>
                  <a:gd name="T11" fmla="*/ 126 h 146"/>
                  <a:gd name="T12" fmla="*/ 10 w 47"/>
                  <a:gd name="T13" fmla="*/ 138 h 146"/>
                  <a:gd name="T14" fmla="*/ 16 w 47"/>
                  <a:gd name="T15" fmla="*/ 146 h 146"/>
                  <a:gd name="T16" fmla="*/ 20 w 47"/>
                  <a:gd name="T17" fmla="*/ 143 h 146"/>
                  <a:gd name="T18" fmla="*/ 26 w 47"/>
                  <a:gd name="T19" fmla="*/ 117 h 146"/>
                  <a:gd name="T20" fmla="*/ 35 w 47"/>
                  <a:gd name="T21" fmla="*/ 70 h 146"/>
                  <a:gd name="T22" fmla="*/ 44 w 47"/>
                  <a:gd name="T23" fmla="*/ 24 h 146"/>
                  <a:gd name="T24" fmla="*/ 47 w 47"/>
                  <a:gd name="T25" fmla="*/ 4 h 146"/>
                  <a:gd name="T26" fmla="*/ 28 w 47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146">
                    <a:moveTo>
                      <a:pt x="28" y="0"/>
                    </a:moveTo>
                    <a:lnTo>
                      <a:pt x="24" y="16"/>
                    </a:lnTo>
                    <a:lnTo>
                      <a:pt x="13" y="51"/>
                    </a:lnTo>
                    <a:lnTo>
                      <a:pt x="4" y="88"/>
                    </a:lnTo>
                    <a:lnTo>
                      <a:pt x="0" y="112"/>
                    </a:lnTo>
                    <a:lnTo>
                      <a:pt x="5" y="126"/>
                    </a:lnTo>
                    <a:lnTo>
                      <a:pt x="10" y="138"/>
                    </a:lnTo>
                    <a:lnTo>
                      <a:pt x="16" y="146"/>
                    </a:lnTo>
                    <a:lnTo>
                      <a:pt x="20" y="143"/>
                    </a:lnTo>
                    <a:lnTo>
                      <a:pt x="26" y="117"/>
                    </a:lnTo>
                    <a:lnTo>
                      <a:pt x="35" y="70"/>
                    </a:lnTo>
                    <a:lnTo>
                      <a:pt x="44" y="24"/>
                    </a:lnTo>
                    <a:lnTo>
                      <a:pt x="47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" name="Freeform 41"/>
              <p:cNvSpPr>
                <a:spLocks/>
              </p:cNvSpPr>
              <p:nvPr/>
            </p:nvSpPr>
            <p:spPr bwMode="auto">
              <a:xfrm>
                <a:off x="2127" y="3434"/>
                <a:ext cx="76" cy="281"/>
              </a:xfrm>
              <a:custGeom>
                <a:avLst/>
                <a:gdLst>
                  <a:gd name="T0" fmla="*/ 111 w 153"/>
                  <a:gd name="T1" fmla="*/ 25 h 562"/>
                  <a:gd name="T2" fmla="*/ 100 w 153"/>
                  <a:gd name="T3" fmla="*/ 75 h 562"/>
                  <a:gd name="T4" fmla="*/ 87 w 153"/>
                  <a:gd name="T5" fmla="*/ 142 h 562"/>
                  <a:gd name="T6" fmla="*/ 71 w 153"/>
                  <a:gd name="T7" fmla="*/ 207 h 562"/>
                  <a:gd name="T8" fmla="*/ 56 w 153"/>
                  <a:gd name="T9" fmla="*/ 253 h 562"/>
                  <a:gd name="T10" fmla="*/ 44 w 153"/>
                  <a:gd name="T11" fmla="*/ 297 h 562"/>
                  <a:gd name="T12" fmla="*/ 33 w 153"/>
                  <a:gd name="T13" fmla="*/ 338 h 562"/>
                  <a:gd name="T14" fmla="*/ 24 w 153"/>
                  <a:gd name="T15" fmla="*/ 371 h 562"/>
                  <a:gd name="T16" fmla="*/ 11 w 153"/>
                  <a:gd name="T17" fmla="*/ 407 h 562"/>
                  <a:gd name="T18" fmla="*/ 0 w 153"/>
                  <a:gd name="T19" fmla="*/ 466 h 562"/>
                  <a:gd name="T20" fmla="*/ 9 w 153"/>
                  <a:gd name="T21" fmla="*/ 504 h 562"/>
                  <a:gd name="T22" fmla="*/ 21 w 153"/>
                  <a:gd name="T23" fmla="*/ 527 h 562"/>
                  <a:gd name="T24" fmla="*/ 32 w 153"/>
                  <a:gd name="T25" fmla="*/ 548 h 562"/>
                  <a:gd name="T26" fmla="*/ 39 w 153"/>
                  <a:gd name="T27" fmla="*/ 560 h 562"/>
                  <a:gd name="T28" fmla="*/ 41 w 153"/>
                  <a:gd name="T29" fmla="*/ 562 h 562"/>
                  <a:gd name="T30" fmla="*/ 52 w 153"/>
                  <a:gd name="T31" fmla="*/ 560 h 562"/>
                  <a:gd name="T32" fmla="*/ 64 w 153"/>
                  <a:gd name="T33" fmla="*/ 551 h 562"/>
                  <a:gd name="T34" fmla="*/ 72 w 153"/>
                  <a:gd name="T35" fmla="*/ 530 h 562"/>
                  <a:gd name="T36" fmla="*/ 67 w 153"/>
                  <a:gd name="T37" fmla="*/ 501 h 562"/>
                  <a:gd name="T38" fmla="*/ 53 w 153"/>
                  <a:gd name="T39" fmla="*/ 471 h 562"/>
                  <a:gd name="T40" fmla="*/ 42 w 153"/>
                  <a:gd name="T41" fmla="*/ 445 h 562"/>
                  <a:gd name="T42" fmla="*/ 45 w 153"/>
                  <a:gd name="T43" fmla="*/ 438 h 562"/>
                  <a:gd name="T44" fmla="*/ 70 w 153"/>
                  <a:gd name="T45" fmla="*/ 452 h 562"/>
                  <a:gd name="T46" fmla="*/ 91 w 153"/>
                  <a:gd name="T47" fmla="*/ 453 h 562"/>
                  <a:gd name="T48" fmla="*/ 103 w 153"/>
                  <a:gd name="T49" fmla="*/ 442 h 562"/>
                  <a:gd name="T50" fmla="*/ 108 w 153"/>
                  <a:gd name="T51" fmla="*/ 432 h 562"/>
                  <a:gd name="T52" fmla="*/ 105 w 153"/>
                  <a:gd name="T53" fmla="*/ 425 h 562"/>
                  <a:gd name="T54" fmla="*/ 84 w 153"/>
                  <a:gd name="T55" fmla="*/ 402 h 562"/>
                  <a:gd name="T56" fmla="*/ 79 w 153"/>
                  <a:gd name="T57" fmla="*/ 381 h 562"/>
                  <a:gd name="T58" fmla="*/ 88 w 153"/>
                  <a:gd name="T59" fmla="*/ 359 h 562"/>
                  <a:gd name="T60" fmla="*/ 92 w 153"/>
                  <a:gd name="T61" fmla="*/ 354 h 562"/>
                  <a:gd name="T62" fmla="*/ 103 w 153"/>
                  <a:gd name="T63" fmla="*/ 340 h 562"/>
                  <a:gd name="T64" fmla="*/ 119 w 153"/>
                  <a:gd name="T65" fmla="*/ 318 h 562"/>
                  <a:gd name="T66" fmla="*/ 130 w 153"/>
                  <a:gd name="T67" fmla="*/ 292 h 562"/>
                  <a:gd name="T68" fmla="*/ 133 w 153"/>
                  <a:gd name="T69" fmla="*/ 226 h 562"/>
                  <a:gd name="T70" fmla="*/ 138 w 153"/>
                  <a:gd name="T71" fmla="*/ 63 h 562"/>
                  <a:gd name="T72" fmla="*/ 153 w 153"/>
                  <a:gd name="T73" fmla="*/ 5 h 562"/>
                  <a:gd name="T74" fmla="*/ 146 w 153"/>
                  <a:gd name="T75" fmla="*/ 0 h 562"/>
                  <a:gd name="T76" fmla="*/ 129 w 153"/>
                  <a:gd name="T77" fmla="*/ 6 h 562"/>
                  <a:gd name="T78" fmla="*/ 116 w 153"/>
                  <a:gd name="T79" fmla="*/ 1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3" h="562">
                    <a:moveTo>
                      <a:pt x="114" y="14"/>
                    </a:moveTo>
                    <a:lnTo>
                      <a:pt x="111" y="25"/>
                    </a:lnTo>
                    <a:lnTo>
                      <a:pt x="107" y="46"/>
                    </a:lnTo>
                    <a:lnTo>
                      <a:pt x="100" y="75"/>
                    </a:lnTo>
                    <a:lnTo>
                      <a:pt x="93" y="108"/>
                    </a:lnTo>
                    <a:lnTo>
                      <a:pt x="87" y="142"/>
                    </a:lnTo>
                    <a:lnTo>
                      <a:pt x="79" y="177"/>
                    </a:lnTo>
                    <a:lnTo>
                      <a:pt x="71" y="207"/>
                    </a:lnTo>
                    <a:lnTo>
                      <a:pt x="63" y="232"/>
                    </a:lnTo>
                    <a:lnTo>
                      <a:pt x="56" y="253"/>
                    </a:lnTo>
                    <a:lnTo>
                      <a:pt x="50" y="274"/>
                    </a:lnTo>
                    <a:lnTo>
                      <a:pt x="44" y="297"/>
                    </a:lnTo>
                    <a:lnTo>
                      <a:pt x="39" y="318"/>
                    </a:lnTo>
                    <a:lnTo>
                      <a:pt x="33" y="338"/>
                    </a:lnTo>
                    <a:lnTo>
                      <a:pt x="28" y="356"/>
                    </a:lnTo>
                    <a:lnTo>
                      <a:pt x="24" y="371"/>
                    </a:lnTo>
                    <a:lnTo>
                      <a:pt x="20" y="383"/>
                    </a:lnTo>
                    <a:lnTo>
                      <a:pt x="11" y="407"/>
                    </a:lnTo>
                    <a:lnTo>
                      <a:pt x="4" y="437"/>
                    </a:lnTo>
                    <a:lnTo>
                      <a:pt x="0" y="466"/>
                    </a:lnTo>
                    <a:lnTo>
                      <a:pt x="5" y="492"/>
                    </a:lnTo>
                    <a:lnTo>
                      <a:pt x="9" y="504"/>
                    </a:lnTo>
                    <a:lnTo>
                      <a:pt x="15" y="516"/>
                    </a:lnTo>
                    <a:lnTo>
                      <a:pt x="21" y="527"/>
                    </a:lnTo>
                    <a:lnTo>
                      <a:pt x="26" y="538"/>
                    </a:lnTo>
                    <a:lnTo>
                      <a:pt x="32" y="548"/>
                    </a:lnTo>
                    <a:lnTo>
                      <a:pt x="36" y="555"/>
                    </a:lnTo>
                    <a:lnTo>
                      <a:pt x="39" y="560"/>
                    </a:lnTo>
                    <a:lnTo>
                      <a:pt x="40" y="562"/>
                    </a:lnTo>
                    <a:lnTo>
                      <a:pt x="41" y="562"/>
                    </a:lnTo>
                    <a:lnTo>
                      <a:pt x="45" y="561"/>
                    </a:lnTo>
                    <a:lnTo>
                      <a:pt x="52" y="560"/>
                    </a:lnTo>
                    <a:lnTo>
                      <a:pt x="59" y="556"/>
                    </a:lnTo>
                    <a:lnTo>
                      <a:pt x="64" y="551"/>
                    </a:lnTo>
                    <a:lnTo>
                      <a:pt x="70" y="542"/>
                    </a:lnTo>
                    <a:lnTo>
                      <a:pt x="72" y="530"/>
                    </a:lnTo>
                    <a:lnTo>
                      <a:pt x="71" y="515"/>
                    </a:lnTo>
                    <a:lnTo>
                      <a:pt x="67" y="501"/>
                    </a:lnTo>
                    <a:lnTo>
                      <a:pt x="61" y="486"/>
                    </a:lnTo>
                    <a:lnTo>
                      <a:pt x="53" y="471"/>
                    </a:lnTo>
                    <a:lnTo>
                      <a:pt x="46" y="457"/>
                    </a:lnTo>
                    <a:lnTo>
                      <a:pt x="42" y="445"/>
                    </a:lnTo>
                    <a:lnTo>
                      <a:pt x="41" y="439"/>
                    </a:lnTo>
                    <a:lnTo>
                      <a:pt x="45" y="438"/>
                    </a:lnTo>
                    <a:lnTo>
                      <a:pt x="55" y="443"/>
                    </a:lnTo>
                    <a:lnTo>
                      <a:pt x="70" y="452"/>
                    </a:lnTo>
                    <a:lnTo>
                      <a:pt x="82" y="454"/>
                    </a:lnTo>
                    <a:lnTo>
                      <a:pt x="91" y="453"/>
                    </a:lnTo>
                    <a:lnTo>
                      <a:pt x="98" y="448"/>
                    </a:lnTo>
                    <a:lnTo>
                      <a:pt x="103" y="442"/>
                    </a:lnTo>
                    <a:lnTo>
                      <a:pt x="107" y="437"/>
                    </a:lnTo>
                    <a:lnTo>
                      <a:pt x="108" y="432"/>
                    </a:lnTo>
                    <a:lnTo>
                      <a:pt x="109" y="430"/>
                    </a:lnTo>
                    <a:lnTo>
                      <a:pt x="105" y="425"/>
                    </a:lnTo>
                    <a:lnTo>
                      <a:pt x="96" y="415"/>
                    </a:lnTo>
                    <a:lnTo>
                      <a:pt x="84" y="402"/>
                    </a:lnTo>
                    <a:lnTo>
                      <a:pt x="79" y="391"/>
                    </a:lnTo>
                    <a:lnTo>
                      <a:pt x="79" y="381"/>
                    </a:lnTo>
                    <a:lnTo>
                      <a:pt x="83" y="369"/>
                    </a:lnTo>
                    <a:lnTo>
                      <a:pt x="88" y="359"/>
                    </a:lnTo>
                    <a:lnTo>
                      <a:pt x="90" y="356"/>
                    </a:lnTo>
                    <a:lnTo>
                      <a:pt x="92" y="354"/>
                    </a:lnTo>
                    <a:lnTo>
                      <a:pt x="97" y="349"/>
                    </a:lnTo>
                    <a:lnTo>
                      <a:pt x="103" y="340"/>
                    </a:lnTo>
                    <a:lnTo>
                      <a:pt x="111" y="330"/>
                    </a:lnTo>
                    <a:lnTo>
                      <a:pt x="119" y="318"/>
                    </a:lnTo>
                    <a:lnTo>
                      <a:pt x="126" y="306"/>
                    </a:lnTo>
                    <a:lnTo>
                      <a:pt x="130" y="292"/>
                    </a:lnTo>
                    <a:lnTo>
                      <a:pt x="133" y="279"/>
                    </a:lnTo>
                    <a:lnTo>
                      <a:pt x="133" y="226"/>
                    </a:lnTo>
                    <a:lnTo>
                      <a:pt x="134" y="145"/>
                    </a:lnTo>
                    <a:lnTo>
                      <a:pt x="138" y="63"/>
                    </a:lnTo>
                    <a:lnTo>
                      <a:pt x="148" y="14"/>
                    </a:lnTo>
                    <a:lnTo>
                      <a:pt x="153" y="5"/>
                    </a:lnTo>
                    <a:lnTo>
                      <a:pt x="150" y="2"/>
                    </a:lnTo>
                    <a:lnTo>
                      <a:pt x="146" y="0"/>
                    </a:lnTo>
                    <a:lnTo>
                      <a:pt x="138" y="3"/>
                    </a:lnTo>
                    <a:lnTo>
                      <a:pt x="129" y="6"/>
                    </a:lnTo>
                    <a:lnTo>
                      <a:pt x="121" y="9"/>
                    </a:lnTo>
                    <a:lnTo>
                      <a:pt x="116" y="13"/>
                    </a:lnTo>
                    <a:lnTo>
                      <a:pt x="114" y="14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Freeform 42"/>
              <p:cNvSpPr>
                <a:spLocks/>
              </p:cNvSpPr>
              <p:nvPr/>
            </p:nvSpPr>
            <p:spPr bwMode="auto">
              <a:xfrm>
                <a:off x="2371" y="3544"/>
                <a:ext cx="37" cy="146"/>
              </a:xfrm>
              <a:custGeom>
                <a:avLst/>
                <a:gdLst>
                  <a:gd name="T0" fmla="*/ 0 w 75"/>
                  <a:gd name="T1" fmla="*/ 0 h 293"/>
                  <a:gd name="T2" fmla="*/ 2 w 75"/>
                  <a:gd name="T3" fmla="*/ 6 h 293"/>
                  <a:gd name="T4" fmla="*/ 7 w 75"/>
                  <a:gd name="T5" fmla="*/ 25 h 293"/>
                  <a:gd name="T6" fmla="*/ 14 w 75"/>
                  <a:gd name="T7" fmla="*/ 53 h 293"/>
                  <a:gd name="T8" fmla="*/ 23 w 75"/>
                  <a:gd name="T9" fmla="*/ 87 h 293"/>
                  <a:gd name="T10" fmla="*/ 32 w 75"/>
                  <a:gd name="T11" fmla="*/ 123 h 293"/>
                  <a:gd name="T12" fmla="*/ 43 w 75"/>
                  <a:gd name="T13" fmla="*/ 158 h 293"/>
                  <a:gd name="T14" fmla="*/ 54 w 75"/>
                  <a:gd name="T15" fmla="*/ 190 h 293"/>
                  <a:gd name="T16" fmla="*/ 64 w 75"/>
                  <a:gd name="T17" fmla="*/ 213 h 293"/>
                  <a:gd name="T18" fmla="*/ 71 w 75"/>
                  <a:gd name="T19" fmla="*/ 229 h 293"/>
                  <a:gd name="T20" fmla="*/ 74 w 75"/>
                  <a:gd name="T21" fmla="*/ 244 h 293"/>
                  <a:gd name="T22" fmla="*/ 75 w 75"/>
                  <a:gd name="T23" fmla="*/ 259 h 293"/>
                  <a:gd name="T24" fmla="*/ 74 w 75"/>
                  <a:gd name="T25" fmla="*/ 272 h 293"/>
                  <a:gd name="T26" fmla="*/ 71 w 75"/>
                  <a:gd name="T27" fmla="*/ 282 h 293"/>
                  <a:gd name="T28" fmla="*/ 66 w 75"/>
                  <a:gd name="T29" fmla="*/ 290 h 293"/>
                  <a:gd name="T30" fmla="*/ 60 w 75"/>
                  <a:gd name="T31" fmla="*/ 293 h 293"/>
                  <a:gd name="T32" fmla="*/ 53 w 75"/>
                  <a:gd name="T33" fmla="*/ 291 h 293"/>
                  <a:gd name="T34" fmla="*/ 41 w 75"/>
                  <a:gd name="T35" fmla="*/ 279 h 293"/>
                  <a:gd name="T36" fmla="*/ 34 w 75"/>
                  <a:gd name="T37" fmla="*/ 260 h 293"/>
                  <a:gd name="T38" fmla="*/ 31 w 75"/>
                  <a:gd name="T39" fmla="*/ 238 h 293"/>
                  <a:gd name="T40" fmla="*/ 30 w 75"/>
                  <a:gd name="T41" fmla="*/ 210 h 293"/>
                  <a:gd name="T42" fmla="*/ 25 w 75"/>
                  <a:gd name="T43" fmla="*/ 161 h 293"/>
                  <a:gd name="T44" fmla="*/ 15 w 75"/>
                  <a:gd name="T45" fmla="*/ 90 h 293"/>
                  <a:gd name="T46" fmla="*/ 5 w 75"/>
                  <a:gd name="T47" fmla="*/ 26 h 293"/>
                  <a:gd name="T48" fmla="*/ 0 w 75"/>
                  <a:gd name="T4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293">
                    <a:moveTo>
                      <a:pt x="0" y="0"/>
                    </a:moveTo>
                    <a:lnTo>
                      <a:pt x="2" y="6"/>
                    </a:lnTo>
                    <a:lnTo>
                      <a:pt x="7" y="25"/>
                    </a:lnTo>
                    <a:lnTo>
                      <a:pt x="14" y="53"/>
                    </a:lnTo>
                    <a:lnTo>
                      <a:pt x="23" y="87"/>
                    </a:lnTo>
                    <a:lnTo>
                      <a:pt x="32" y="123"/>
                    </a:lnTo>
                    <a:lnTo>
                      <a:pt x="43" y="158"/>
                    </a:lnTo>
                    <a:lnTo>
                      <a:pt x="54" y="190"/>
                    </a:lnTo>
                    <a:lnTo>
                      <a:pt x="64" y="213"/>
                    </a:lnTo>
                    <a:lnTo>
                      <a:pt x="71" y="229"/>
                    </a:lnTo>
                    <a:lnTo>
                      <a:pt x="74" y="244"/>
                    </a:lnTo>
                    <a:lnTo>
                      <a:pt x="75" y="259"/>
                    </a:lnTo>
                    <a:lnTo>
                      <a:pt x="74" y="272"/>
                    </a:lnTo>
                    <a:lnTo>
                      <a:pt x="71" y="282"/>
                    </a:lnTo>
                    <a:lnTo>
                      <a:pt x="66" y="290"/>
                    </a:lnTo>
                    <a:lnTo>
                      <a:pt x="60" y="293"/>
                    </a:lnTo>
                    <a:lnTo>
                      <a:pt x="53" y="291"/>
                    </a:lnTo>
                    <a:lnTo>
                      <a:pt x="41" y="279"/>
                    </a:lnTo>
                    <a:lnTo>
                      <a:pt x="34" y="260"/>
                    </a:lnTo>
                    <a:lnTo>
                      <a:pt x="31" y="238"/>
                    </a:lnTo>
                    <a:lnTo>
                      <a:pt x="30" y="210"/>
                    </a:lnTo>
                    <a:lnTo>
                      <a:pt x="25" y="161"/>
                    </a:lnTo>
                    <a:lnTo>
                      <a:pt x="15" y="90"/>
                    </a:lnTo>
                    <a:lnTo>
                      <a:pt x="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2080" y="3741"/>
                <a:ext cx="75" cy="130"/>
              </a:xfrm>
              <a:custGeom>
                <a:avLst/>
                <a:gdLst>
                  <a:gd name="T0" fmla="*/ 0 w 150"/>
                  <a:gd name="T1" fmla="*/ 244 h 261"/>
                  <a:gd name="T2" fmla="*/ 12 w 150"/>
                  <a:gd name="T3" fmla="*/ 259 h 261"/>
                  <a:gd name="T4" fmla="*/ 41 w 150"/>
                  <a:gd name="T5" fmla="*/ 260 h 261"/>
                  <a:gd name="T6" fmla="*/ 57 w 150"/>
                  <a:gd name="T7" fmla="*/ 254 h 261"/>
                  <a:gd name="T8" fmla="*/ 70 w 150"/>
                  <a:gd name="T9" fmla="*/ 246 h 261"/>
                  <a:gd name="T10" fmla="*/ 78 w 150"/>
                  <a:gd name="T11" fmla="*/ 240 h 261"/>
                  <a:gd name="T12" fmla="*/ 90 w 150"/>
                  <a:gd name="T13" fmla="*/ 231 h 261"/>
                  <a:gd name="T14" fmla="*/ 98 w 150"/>
                  <a:gd name="T15" fmla="*/ 209 h 261"/>
                  <a:gd name="T16" fmla="*/ 95 w 150"/>
                  <a:gd name="T17" fmla="*/ 197 h 261"/>
                  <a:gd name="T18" fmla="*/ 109 w 150"/>
                  <a:gd name="T19" fmla="*/ 188 h 261"/>
                  <a:gd name="T20" fmla="*/ 122 w 150"/>
                  <a:gd name="T21" fmla="*/ 186 h 261"/>
                  <a:gd name="T22" fmla="*/ 136 w 150"/>
                  <a:gd name="T23" fmla="*/ 179 h 261"/>
                  <a:gd name="T24" fmla="*/ 122 w 150"/>
                  <a:gd name="T25" fmla="*/ 167 h 261"/>
                  <a:gd name="T26" fmla="*/ 112 w 150"/>
                  <a:gd name="T27" fmla="*/ 158 h 261"/>
                  <a:gd name="T28" fmla="*/ 121 w 150"/>
                  <a:gd name="T29" fmla="*/ 150 h 261"/>
                  <a:gd name="T30" fmla="*/ 135 w 150"/>
                  <a:gd name="T31" fmla="*/ 148 h 261"/>
                  <a:gd name="T32" fmla="*/ 137 w 150"/>
                  <a:gd name="T33" fmla="*/ 145 h 261"/>
                  <a:gd name="T34" fmla="*/ 138 w 150"/>
                  <a:gd name="T35" fmla="*/ 126 h 261"/>
                  <a:gd name="T36" fmla="*/ 135 w 150"/>
                  <a:gd name="T37" fmla="*/ 107 h 261"/>
                  <a:gd name="T38" fmla="*/ 138 w 150"/>
                  <a:gd name="T39" fmla="*/ 77 h 261"/>
                  <a:gd name="T40" fmla="*/ 144 w 150"/>
                  <a:gd name="T41" fmla="*/ 42 h 261"/>
                  <a:gd name="T42" fmla="*/ 149 w 150"/>
                  <a:gd name="T43" fmla="*/ 9 h 261"/>
                  <a:gd name="T44" fmla="*/ 127 w 150"/>
                  <a:gd name="T45" fmla="*/ 0 h 261"/>
                  <a:gd name="T46" fmla="*/ 123 w 150"/>
                  <a:gd name="T47" fmla="*/ 20 h 261"/>
                  <a:gd name="T48" fmla="*/ 119 w 150"/>
                  <a:gd name="T49" fmla="*/ 61 h 261"/>
                  <a:gd name="T50" fmla="*/ 116 w 150"/>
                  <a:gd name="T51" fmla="*/ 111 h 261"/>
                  <a:gd name="T52" fmla="*/ 106 w 150"/>
                  <a:gd name="T53" fmla="*/ 148 h 261"/>
                  <a:gd name="T54" fmla="*/ 93 w 150"/>
                  <a:gd name="T55" fmla="*/ 155 h 261"/>
                  <a:gd name="T56" fmla="*/ 93 w 150"/>
                  <a:gd name="T57" fmla="*/ 161 h 261"/>
                  <a:gd name="T58" fmla="*/ 95 w 150"/>
                  <a:gd name="T59" fmla="*/ 172 h 261"/>
                  <a:gd name="T60" fmla="*/ 85 w 150"/>
                  <a:gd name="T61" fmla="*/ 180 h 261"/>
                  <a:gd name="T62" fmla="*/ 69 w 150"/>
                  <a:gd name="T63" fmla="*/ 189 h 261"/>
                  <a:gd name="T64" fmla="*/ 41 w 150"/>
                  <a:gd name="T65" fmla="*/ 207 h 261"/>
                  <a:gd name="T66" fmla="*/ 14 w 150"/>
                  <a:gd name="T67" fmla="*/ 226 h 261"/>
                  <a:gd name="T68" fmla="*/ 0 w 150"/>
                  <a:gd name="T69" fmla="*/ 24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261">
                    <a:moveTo>
                      <a:pt x="0" y="241"/>
                    </a:moveTo>
                    <a:lnTo>
                      <a:pt x="0" y="244"/>
                    </a:lnTo>
                    <a:lnTo>
                      <a:pt x="3" y="251"/>
                    </a:lnTo>
                    <a:lnTo>
                      <a:pt x="12" y="259"/>
                    </a:lnTo>
                    <a:lnTo>
                      <a:pt x="29" y="261"/>
                    </a:lnTo>
                    <a:lnTo>
                      <a:pt x="41" y="260"/>
                    </a:lnTo>
                    <a:lnTo>
                      <a:pt x="51" y="257"/>
                    </a:lnTo>
                    <a:lnTo>
                      <a:pt x="57" y="254"/>
                    </a:lnTo>
                    <a:lnTo>
                      <a:pt x="64" y="251"/>
                    </a:lnTo>
                    <a:lnTo>
                      <a:pt x="70" y="246"/>
                    </a:lnTo>
                    <a:lnTo>
                      <a:pt x="74" y="243"/>
                    </a:lnTo>
                    <a:lnTo>
                      <a:pt x="78" y="240"/>
                    </a:lnTo>
                    <a:lnTo>
                      <a:pt x="82" y="237"/>
                    </a:lnTo>
                    <a:lnTo>
                      <a:pt x="90" y="231"/>
                    </a:lnTo>
                    <a:lnTo>
                      <a:pt x="95" y="219"/>
                    </a:lnTo>
                    <a:lnTo>
                      <a:pt x="98" y="209"/>
                    </a:lnTo>
                    <a:lnTo>
                      <a:pt x="95" y="202"/>
                    </a:lnTo>
                    <a:lnTo>
                      <a:pt x="95" y="197"/>
                    </a:lnTo>
                    <a:lnTo>
                      <a:pt x="101" y="193"/>
                    </a:lnTo>
                    <a:lnTo>
                      <a:pt x="109" y="188"/>
                    </a:lnTo>
                    <a:lnTo>
                      <a:pt x="115" y="187"/>
                    </a:lnTo>
                    <a:lnTo>
                      <a:pt x="122" y="186"/>
                    </a:lnTo>
                    <a:lnTo>
                      <a:pt x="131" y="184"/>
                    </a:lnTo>
                    <a:lnTo>
                      <a:pt x="136" y="179"/>
                    </a:lnTo>
                    <a:lnTo>
                      <a:pt x="132" y="172"/>
                    </a:lnTo>
                    <a:lnTo>
                      <a:pt x="122" y="167"/>
                    </a:lnTo>
                    <a:lnTo>
                      <a:pt x="116" y="161"/>
                    </a:lnTo>
                    <a:lnTo>
                      <a:pt x="112" y="158"/>
                    </a:lnTo>
                    <a:lnTo>
                      <a:pt x="115" y="153"/>
                    </a:lnTo>
                    <a:lnTo>
                      <a:pt x="121" y="150"/>
                    </a:lnTo>
                    <a:lnTo>
                      <a:pt x="129" y="149"/>
                    </a:lnTo>
                    <a:lnTo>
                      <a:pt x="135" y="148"/>
                    </a:lnTo>
                    <a:lnTo>
                      <a:pt x="137" y="148"/>
                    </a:lnTo>
                    <a:lnTo>
                      <a:pt x="137" y="145"/>
                    </a:lnTo>
                    <a:lnTo>
                      <a:pt x="138" y="136"/>
                    </a:lnTo>
                    <a:lnTo>
                      <a:pt x="138" y="126"/>
                    </a:lnTo>
                    <a:lnTo>
                      <a:pt x="137" y="117"/>
                    </a:lnTo>
                    <a:lnTo>
                      <a:pt x="135" y="107"/>
                    </a:lnTo>
                    <a:lnTo>
                      <a:pt x="136" y="93"/>
                    </a:lnTo>
                    <a:lnTo>
                      <a:pt x="138" y="77"/>
                    </a:lnTo>
                    <a:lnTo>
                      <a:pt x="140" y="61"/>
                    </a:lnTo>
                    <a:lnTo>
                      <a:pt x="144" y="42"/>
                    </a:lnTo>
                    <a:lnTo>
                      <a:pt x="147" y="24"/>
                    </a:lnTo>
                    <a:lnTo>
                      <a:pt x="149" y="9"/>
                    </a:lnTo>
                    <a:lnTo>
                      <a:pt x="150" y="4"/>
                    </a:lnTo>
                    <a:lnTo>
                      <a:pt x="127" y="0"/>
                    </a:lnTo>
                    <a:lnTo>
                      <a:pt x="126" y="6"/>
                    </a:lnTo>
                    <a:lnTo>
                      <a:pt x="123" y="20"/>
                    </a:lnTo>
                    <a:lnTo>
                      <a:pt x="120" y="39"/>
                    </a:lnTo>
                    <a:lnTo>
                      <a:pt x="119" y="61"/>
                    </a:lnTo>
                    <a:lnTo>
                      <a:pt x="118" y="84"/>
                    </a:lnTo>
                    <a:lnTo>
                      <a:pt x="116" y="111"/>
                    </a:lnTo>
                    <a:lnTo>
                      <a:pt x="111" y="134"/>
                    </a:lnTo>
                    <a:lnTo>
                      <a:pt x="106" y="148"/>
                    </a:lnTo>
                    <a:lnTo>
                      <a:pt x="99" y="152"/>
                    </a:lnTo>
                    <a:lnTo>
                      <a:pt x="93" y="155"/>
                    </a:lnTo>
                    <a:lnTo>
                      <a:pt x="91" y="157"/>
                    </a:lnTo>
                    <a:lnTo>
                      <a:pt x="93" y="161"/>
                    </a:lnTo>
                    <a:lnTo>
                      <a:pt x="97" y="167"/>
                    </a:lnTo>
                    <a:lnTo>
                      <a:pt x="95" y="172"/>
                    </a:lnTo>
                    <a:lnTo>
                      <a:pt x="92" y="177"/>
                    </a:lnTo>
                    <a:lnTo>
                      <a:pt x="85" y="180"/>
                    </a:lnTo>
                    <a:lnTo>
                      <a:pt x="80" y="184"/>
                    </a:lnTo>
                    <a:lnTo>
                      <a:pt x="69" y="189"/>
                    </a:lnTo>
                    <a:lnTo>
                      <a:pt x="55" y="198"/>
                    </a:lnTo>
                    <a:lnTo>
                      <a:pt x="41" y="207"/>
                    </a:lnTo>
                    <a:lnTo>
                      <a:pt x="26" y="217"/>
                    </a:lnTo>
                    <a:lnTo>
                      <a:pt x="14" y="226"/>
                    </a:lnTo>
                    <a:lnTo>
                      <a:pt x="5" y="234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2395" y="3748"/>
                <a:ext cx="87" cy="127"/>
              </a:xfrm>
              <a:custGeom>
                <a:avLst/>
                <a:gdLst>
                  <a:gd name="T0" fmla="*/ 23 w 173"/>
                  <a:gd name="T1" fmla="*/ 10 h 255"/>
                  <a:gd name="T2" fmla="*/ 29 w 173"/>
                  <a:gd name="T3" fmla="*/ 59 h 255"/>
                  <a:gd name="T4" fmla="*/ 42 w 173"/>
                  <a:gd name="T5" fmla="*/ 79 h 255"/>
                  <a:gd name="T6" fmla="*/ 52 w 173"/>
                  <a:gd name="T7" fmla="*/ 85 h 255"/>
                  <a:gd name="T8" fmla="*/ 60 w 173"/>
                  <a:gd name="T9" fmla="*/ 89 h 255"/>
                  <a:gd name="T10" fmla="*/ 60 w 173"/>
                  <a:gd name="T11" fmla="*/ 95 h 255"/>
                  <a:gd name="T12" fmla="*/ 47 w 173"/>
                  <a:gd name="T13" fmla="*/ 106 h 255"/>
                  <a:gd name="T14" fmla="*/ 41 w 173"/>
                  <a:gd name="T15" fmla="*/ 115 h 255"/>
                  <a:gd name="T16" fmla="*/ 56 w 173"/>
                  <a:gd name="T17" fmla="*/ 125 h 255"/>
                  <a:gd name="T18" fmla="*/ 70 w 173"/>
                  <a:gd name="T19" fmla="*/ 141 h 255"/>
                  <a:gd name="T20" fmla="*/ 89 w 173"/>
                  <a:gd name="T21" fmla="*/ 161 h 255"/>
                  <a:gd name="T22" fmla="*/ 108 w 173"/>
                  <a:gd name="T23" fmla="*/ 179 h 255"/>
                  <a:gd name="T24" fmla="*/ 128 w 173"/>
                  <a:gd name="T25" fmla="*/ 189 h 255"/>
                  <a:gd name="T26" fmla="*/ 147 w 173"/>
                  <a:gd name="T27" fmla="*/ 202 h 255"/>
                  <a:gd name="T28" fmla="*/ 163 w 173"/>
                  <a:gd name="T29" fmla="*/ 217 h 255"/>
                  <a:gd name="T30" fmla="*/ 172 w 173"/>
                  <a:gd name="T31" fmla="*/ 231 h 255"/>
                  <a:gd name="T32" fmla="*/ 172 w 173"/>
                  <a:gd name="T33" fmla="*/ 246 h 255"/>
                  <a:gd name="T34" fmla="*/ 161 w 173"/>
                  <a:gd name="T35" fmla="*/ 254 h 255"/>
                  <a:gd name="T36" fmla="*/ 143 w 173"/>
                  <a:gd name="T37" fmla="*/ 255 h 255"/>
                  <a:gd name="T38" fmla="*/ 128 w 173"/>
                  <a:gd name="T39" fmla="*/ 252 h 255"/>
                  <a:gd name="T40" fmla="*/ 115 w 173"/>
                  <a:gd name="T41" fmla="*/ 247 h 255"/>
                  <a:gd name="T42" fmla="*/ 105 w 173"/>
                  <a:gd name="T43" fmla="*/ 236 h 255"/>
                  <a:gd name="T44" fmla="*/ 96 w 173"/>
                  <a:gd name="T45" fmla="*/ 211 h 255"/>
                  <a:gd name="T46" fmla="*/ 82 w 173"/>
                  <a:gd name="T47" fmla="*/ 192 h 255"/>
                  <a:gd name="T48" fmla="*/ 71 w 173"/>
                  <a:gd name="T49" fmla="*/ 183 h 255"/>
                  <a:gd name="T50" fmla="*/ 61 w 173"/>
                  <a:gd name="T51" fmla="*/ 174 h 255"/>
                  <a:gd name="T52" fmla="*/ 49 w 173"/>
                  <a:gd name="T53" fmla="*/ 163 h 255"/>
                  <a:gd name="T54" fmla="*/ 36 w 173"/>
                  <a:gd name="T55" fmla="*/ 154 h 255"/>
                  <a:gd name="T56" fmla="*/ 24 w 173"/>
                  <a:gd name="T57" fmla="*/ 146 h 255"/>
                  <a:gd name="T58" fmla="*/ 25 w 173"/>
                  <a:gd name="T59" fmla="*/ 138 h 255"/>
                  <a:gd name="T60" fmla="*/ 35 w 173"/>
                  <a:gd name="T61" fmla="*/ 133 h 255"/>
                  <a:gd name="T62" fmla="*/ 29 w 173"/>
                  <a:gd name="T63" fmla="*/ 120 h 255"/>
                  <a:gd name="T64" fmla="*/ 13 w 173"/>
                  <a:gd name="T65" fmla="*/ 109 h 255"/>
                  <a:gd name="T66" fmla="*/ 6 w 173"/>
                  <a:gd name="T67" fmla="*/ 99 h 255"/>
                  <a:gd name="T68" fmla="*/ 21 w 173"/>
                  <a:gd name="T69" fmla="*/ 96 h 255"/>
                  <a:gd name="T70" fmla="*/ 33 w 173"/>
                  <a:gd name="T71" fmla="*/ 95 h 255"/>
                  <a:gd name="T72" fmla="*/ 33 w 173"/>
                  <a:gd name="T73" fmla="*/ 87 h 255"/>
                  <a:gd name="T74" fmla="*/ 29 w 173"/>
                  <a:gd name="T75" fmla="*/ 82 h 255"/>
                  <a:gd name="T76" fmla="*/ 16 w 173"/>
                  <a:gd name="T77" fmla="*/ 80 h 255"/>
                  <a:gd name="T78" fmla="*/ 10 w 173"/>
                  <a:gd name="T79" fmla="*/ 73 h 255"/>
                  <a:gd name="T80" fmla="*/ 14 w 173"/>
                  <a:gd name="T81" fmla="*/ 56 h 255"/>
                  <a:gd name="T82" fmla="*/ 3 w 173"/>
                  <a:gd name="T83" fmla="*/ 19 h 255"/>
                  <a:gd name="T84" fmla="*/ 23 w 173"/>
                  <a:gd name="T8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3" h="255">
                    <a:moveTo>
                      <a:pt x="23" y="0"/>
                    </a:moveTo>
                    <a:lnTo>
                      <a:pt x="23" y="10"/>
                    </a:lnTo>
                    <a:lnTo>
                      <a:pt x="25" y="33"/>
                    </a:lnTo>
                    <a:lnTo>
                      <a:pt x="29" y="59"/>
                    </a:lnTo>
                    <a:lnTo>
                      <a:pt x="36" y="76"/>
                    </a:lnTo>
                    <a:lnTo>
                      <a:pt x="42" y="79"/>
                    </a:lnTo>
                    <a:lnTo>
                      <a:pt x="48" y="82"/>
                    </a:lnTo>
                    <a:lnTo>
                      <a:pt x="52" y="85"/>
                    </a:lnTo>
                    <a:lnTo>
                      <a:pt x="57" y="87"/>
                    </a:lnTo>
                    <a:lnTo>
                      <a:pt x="60" y="89"/>
                    </a:lnTo>
                    <a:lnTo>
                      <a:pt x="61" y="91"/>
                    </a:lnTo>
                    <a:lnTo>
                      <a:pt x="60" y="95"/>
                    </a:lnTo>
                    <a:lnTo>
                      <a:pt x="57" y="99"/>
                    </a:lnTo>
                    <a:lnTo>
                      <a:pt x="47" y="106"/>
                    </a:lnTo>
                    <a:lnTo>
                      <a:pt x="41" y="112"/>
                    </a:lnTo>
                    <a:lnTo>
                      <a:pt x="41" y="115"/>
                    </a:lnTo>
                    <a:lnTo>
                      <a:pt x="49" y="120"/>
                    </a:lnTo>
                    <a:lnTo>
                      <a:pt x="56" y="125"/>
                    </a:lnTo>
                    <a:lnTo>
                      <a:pt x="62" y="132"/>
                    </a:lnTo>
                    <a:lnTo>
                      <a:pt x="70" y="141"/>
                    </a:lnTo>
                    <a:lnTo>
                      <a:pt x="79" y="151"/>
                    </a:lnTo>
                    <a:lnTo>
                      <a:pt x="89" y="161"/>
                    </a:lnTo>
                    <a:lnTo>
                      <a:pt x="98" y="171"/>
                    </a:lnTo>
                    <a:lnTo>
                      <a:pt x="108" y="179"/>
                    </a:lnTo>
                    <a:lnTo>
                      <a:pt x="118" y="184"/>
                    </a:lnTo>
                    <a:lnTo>
                      <a:pt x="128" y="189"/>
                    </a:lnTo>
                    <a:lnTo>
                      <a:pt x="138" y="195"/>
                    </a:lnTo>
                    <a:lnTo>
                      <a:pt x="147" y="202"/>
                    </a:lnTo>
                    <a:lnTo>
                      <a:pt x="156" y="210"/>
                    </a:lnTo>
                    <a:lnTo>
                      <a:pt x="163" y="217"/>
                    </a:lnTo>
                    <a:lnTo>
                      <a:pt x="169" y="224"/>
                    </a:lnTo>
                    <a:lnTo>
                      <a:pt x="172" y="231"/>
                    </a:lnTo>
                    <a:lnTo>
                      <a:pt x="173" y="237"/>
                    </a:lnTo>
                    <a:lnTo>
                      <a:pt x="172" y="246"/>
                    </a:lnTo>
                    <a:lnTo>
                      <a:pt x="169" y="250"/>
                    </a:lnTo>
                    <a:lnTo>
                      <a:pt x="161" y="254"/>
                    </a:lnTo>
                    <a:lnTo>
                      <a:pt x="150" y="255"/>
                    </a:lnTo>
                    <a:lnTo>
                      <a:pt x="143" y="255"/>
                    </a:lnTo>
                    <a:lnTo>
                      <a:pt x="135" y="254"/>
                    </a:lnTo>
                    <a:lnTo>
                      <a:pt x="128" y="252"/>
                    </a:lnTo>
                    <a:lnTo>
                      <a:pt x="122" y="250"/>
                    </a:lnTo>
                    <a:lnTo>
                      <a:pt x="115" y="247"/>
                    </a:lnTo>
                    <a:lnTo>
                      <a:pt x="109" y="242"/>
                    </a:lnTo>
                    <a:lnTo>
                      <a:pt x="105" y="236"/>
                    </a:lnTo>
                    <a:lnTo>
                      <a:pt x="101" y="227"/>
                    </a:lnTo>
                    <a:lnTo>
                      <a:pt x="96" y="211"/>
                    </a:lnTo>
                    <a:lnTo>
                      <a:pt x="89" y="200"/>
                    </a:lnTo>
                    <a:lnTo>
                      <a:pt x="82" y="192"/>
                    </a:lnTo>
                    <a:lnTo>
                      <a:pt x="76" y="186"/>
                    </a:lnTo>
                    <a:lnTo>
                      <a:pt x="71" y="183"/>
                    </a:lnTo>
                    <a:lnTo>
                      <a:pt x="67" y="179"/>
                    </a:lnTo>
                    <a:lnTo>
                      <a:pt x="61" y="174"/>
                    </a:lnTo>
                    <a:lnTo>
                      <a:pt x="54" y="169"/>
                    </a:lnTo>
                    <a:lnTo>
                      <a:pt x="49" y="163"/>
                    </a:lnTo>
                    <a:lnTo>
                      <a:pt x="42" y="158"/>
                    </a:lnTo>
                    <a:lnTo>
                      <a:pt x="36" y="154"/>
                    </a:lnTo>
                    <a:lnTo>
                      <a:pt x="31" y="151"/>
                    </a:lnTo>
                    <a:lnTo>
                      <a:pt x="24" y="146"/>
                    </a:lnTo>
                    <a:lnTo>
                      <a:pt x="22" y="142"/>
                    </a:lnTo>
                    <a:lnTo>
                      <a:pt x="25" y="138"/>
                    </a:lnTo>
                    <a:lnTo>
                      <a:pt x="31" y="136"/>
                    </a:lnTo>
                    <a:lnTo>
                      <a:pt x="35" y="133"/>
                    </a:lnTo>
                    <a:lnTo>
                      <a:pt x="34" y="127"/>
                    </a:lnTo>
                    <a:lnTo>
                      <a:pt x="29" y="120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7" y="104"/>
                    </a:lnTo>
                    <a:lnTo>
                      <a:pt x="6" y="99"/>
                    </a:lnTo>
                    <a:lnTo>
                      <a:pt x="12" y="97"/>
                    </a:lnTo>
                    <a:lnTo>
                      <a:pt x="21" y="96"/>
                    </a:lnTo>
                    <a:lnTo>
                      <a:pt x="29" y="96"/>
                    </a:lnTo>
                    <a:lnTo>
                      <a:pt x="33" y="95"/>
                    </a:lnTo>
                    <a:lnTo>
                      <a:pt x="34" y="91"/>
                    </a:lnTo>
                    <a:lnTo>
                      <a:pt x="33" y="87"/>
                    </a:lnTo>
                    <a:lnTo>
                      <a:pt x="32" y="84"/>
                    </a:lnTo>
                    <a:lnTo>
                      <a:pt x="29" y="82"/>
                    </a:lnTo>
                    <a:lnTo>
                      <a:pt x="23" y="81"/>
                    </a:lnTo>
                    <a:lnTo>
                      <a:pt x="16" y="80"/>
                    </a:lnTo>
                    <a:lnTo>
                      <a:pt x="12" y="78"/>
                    </a:lnTo>
                    <a:lnTo>
                      <a:pt x="10" y="73"/>
                    </a:lnTo>
                    <a:lnTo>
                      <a:pt x="13" y="68"/>
                    </a:lnTo>
                    <a:lnTo>
                      <a:pt x="14" y="56"/>
                    </a:lnTo>
                    <a:lnTo>
                      <a:pt x="10" y="37"/>
                    </a:lnTo>
                    <a:lnTo>
                      <a:pt x="3" y="19"/>
                    </a:lnTo>
                    <a:lnTo>
                      <a:pt x="0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7" name="Freeform 45"/>
              <p:cNvSpPr>
                <a:spLocks/>
              </p:cNvSpPr>
              <p:nvPr/>
            </p:nvSpPr>
            <p:spPr bwMode="auto">
              <a:xfrm>
                <a:off x="2142" y="3005"/>
                <a:ext cx="120" cy="417"/>
              </a:xfrm>
              <a:custGeom>
                <a:avLst/>
                <a:gdLst>
                  <a:gd name="T0" fmla="*/ 217 w 239"/>
                  <a:gd name="T1" fmla="*/ 50 h 834"/>
                  <a:gd name="T2" fmla="*/ 192 w 239"/>
                  <a:gd name="T3" fmla="*/ 17 h 834"/>
                  <a:gd name="T4" fmla="*/ 181 w 239"/>
                  <a:gd name="T5" fmla="*/ 0 h 834"/>
                  <a:gd name="T6" fmla="*/ 170 w 239"/>
                  <a:gd name="T7" fmla="*/ 1 h 834"/>
                  <a:gd name="T8" fmla="*/ 147 w 239"/>
                  <a:gd name="T9" fmla="*/ 8 h 834"/>
                  <a:gd name="T10" fmla="*/ 128 w 239"/>
                  <a:gd name="T11" fmla="*/ 23 h 834"/>
                  <a:gd name="T12" fmla="*/ 115 w 239"/>
                  <a:gd name="T13" fmla="*/ 33 h 834"/>
                  <a:gd name="T14" fmla="*/ 93 w 239"/>
                  <a:gd name="T15" fmla="*/ 38 h 834"/>
                  <a:gd name="T16" fmla="*/ 56 w 239"/>
                  <a:gd name="T17" fmla="*/ 48 h 834"/>
                  <a:gd name="T18" fmla="*/ 20 w 239"/>
                  <a:gd name="T19" fmla="*/ 76 h 834"/>
                  <a:gd name="T20" fmla="*/ 3 w 239"/>
                  <a:gd name="T21" fmla="*/ 92 h 834"/>
                  <a:gd name="T22" fmla="*/ 0 w 239"/>
                  <a:gd name="T23" fmla="*/ 104 h 834"/>
                  <a:gd name="T24" fmla="*/ 7 w 239"/>
                  <a:gd name="T25" fmla="*/ 127 h 834"/>
                  <a:gd name="T26" fmla="*/ 34 w 239"/>
                  <a:gd name="T27" fmla="*/ 164 h 834"/>
                  <a:gd name="T28" fmla="*/ 61 w 239"/>
                  <a:gd name="T29" fmla="*/ 197 h 834"/>
                  <a:gd name="T30" fmla="*/ 67 w 239"/>
                  <a:gd name="T31" fmla="*/ 216 h 834"/>
                  <a:gd name="T32" fmla="*/ 70 w 239"/>
                  <a:gd name="T33" fmla="*/ 301 h 834"/>
                  <a:gd name="T34" fmla="*/ 60 w 239"/>
                  <a:gd name="T35" fmla="*/ 571 h 834"/>
                  <a:gd name="T36" fmla="*/ 34 w 239"/>
                  <a:gd name="T37" fmla="*/ 692 h 834"/>
                  <a:gd name="T38" fmla="*/ 18 w 239"/>
                  <a:gd name="T39" fmla="*/ 761 h 834"/>
                  <a:gd name="T40" fmla="*/ 15 w 239"/>
                  <a:gd name="T41" fmla="*/ 777 h 834"/>
                  <a:gd name="T42" fmla="*/ 47 w 239"/>
                  <a:gd name="T43" fmla="*/ 786 h 834"/>
                  <a:gd name="T44" fmla="*/ 95 w 239"/>
                  <a:gd name="T45" fmla="*/ 800 h 834"/>
                  <a:gd name="T46" fmla="*/ 144 w 239"/>
                  <a:gd name="T47" fmla="*/ 817 h 834"/>
                  <a:gd name="T48" fmla="*/ 198 w 239"/>
                  <a:gd name="T49" fmla="*/ 829 h 834"/>
                  <a:gd name="T50" fmla="*/ 222 w 239"/>
                  <a:gd name="T51" fmla="*/ 834 h 834"/>
                  <a:gd name="T52" fmla="*/ 193 w 239"/>
                  <a:gd name="T53" fmla="*/ 816 h 834"/>
                  <a:gd name="T54" fmla="*/ 141 w 239"/>
                  <a:gd name="T55" fmla="*/ 781 h 834"/>
                  <a:gd name="T56" fmla="*/ 107 w 239"/>
                  <a:gd name="T57" fmla="*/ 748 h 834"/>
                  <a:gd name="T58" fmla="*/ 99 w 239"/>
                  <a:gd name="T59" fmla="*/ 666 h 834"/>
                  <a:gd name="T60" fmla="*/ 99 w 239"/>
                  <a:gd name="T61" fmla="*/ 321 h 834"/>
                  <a:gd name="T62" fmla="*/ 108 w 239"/>
                  <a:gd name="T63" fmla="*/ 217 h 834"/>
                  <a:gd name="T64" fmla="*/ 112 w 239"/>
                  <a:gd name="T65" fmla="*/ 194 h 834"/>
                  <a:gd name="T66" fmla="*/ 134 w 239"/>
                  <a:gd name="T67" fmla="*/ 218 h 834"/>
                  <a:gd name="T68" fmla="*/ 166 w 239"/>
                  <a:gd name="T69" fmla="*/ 275 h 834"/>
                  <a:gd name="T70" fmla="*/ 185 w 239"/>
                  <a:gd name="T71" fmla="*/ 308 h 834"/>
                  <a:gd name="T72" fmla="*/ 189 w 239"/>
                  <a:gd name="T73" fmla="*/ 255 h 834"/>
                  <a:gd name="T74" fmla="*/ 181 w 239"/>
                  <a:gd name="T75" fmla="*/ 89 h 834"/>
                  <a:gd name="T76" fmla="*/ 175 w 239"/>
                  <a:gd name="T77" fmla="*/ 84 h 834"/>
                  <a:gd name="T78" fmla="*/ 174 w 239"/>
                  <a:gd name="T79" fmla="*/ 61 h 834"/>
                  <a:gd name="T80" fmla="*/ 174 w 239"/>
                  <a:gd name="T81" fmla="*/ 42 h 834"/>
                  <a:gd name="T82" fmla="*/ 194 w 239"/>
                  <a:gd name="T83" fmla="*/ 50 h 834"/>
                  <a:gd name="T84" fmla="*/ 221 w 239"/>
                  <a:gd name="T85" fmla="*/ 71 h 834"/>
                  <a:gd name="T86" fmla="*/ 239 w 239"/>
                  <a:gd name="T87" fmla="*/ 7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9" h="834">
                    <a:moveTo>
                      <a:pt x="234" y="70"/>
                    </a:moveTo>
                    <a:lnTo>
                      <a:pt x="226" y="61"/>
                    </a:lnTo>
                    <a:lnTo>
                      <a:pt x="217" y="50"/>
                    </a:lnTo>
                    <a:lnTo>
                      <a:pt x="208" y="39"/>
                    </a:lnTo>
                    <a:lnTo>
                      <a:pt x="199" y="27"/>
                    </a:lnTo>
                    <a:lnTo>
                      <a:pt x="192" y="17"/>
                    </a:lnTo>
                    <a:lnTo>
                      <a:pt x="187" y="8"/>
                    </a:lnTo>
                    <a:lnTo>
                      <a:pt x="182" y="2"/>
                    </a:lnTo>
                    <a:lnTo>
                      <a:pt x="181" y="0"/>
                    </a:lnTo>
                    <a:lnTo>
                      <a:pt x="180" y="0"/>
                    </a:lnTo>
                    <a:lnTo>
                      <a:pt x="175" y="0"/>
                    </a:lnTo>
                    <a:lnTo>
                      <a:pt x="170" y="1"/>
                    </a:lnTo>
                    <a:lnTo>
                      <a:pt x="163" y="2"/>
                    </a:lnTo>
                    <a:lnTo>
                      <a:pt x="155" y="4"/>
                    </a:lnTo>
                    <a:lnTo>
                      <a:pt x="147" y="8"/>
                    </a:lnTo>
                    <a:lnTo>
                      <a:pt x="141" y="12"/>
                    </a:lnTo>
                    <a:lnTo>
                      <a:pt x="134" y="18"/>
                    </a:lnTo>
                    <a:lnTo>
                      <a:pt x="128" y="23"/>
                    </a:lnTo>
                    <a:lnTo>
                      <a:pt x="124" y="28"/>
                    </a:lnTo>
                    <a:lnTo>
                      <a:pt x="119" y="31"/>
                    </a:lnTo>
                    <a:lnTo>
                      <a:pt x="115" y="33"/>
                    </a:lnTo>
                    <a:lnTo>
                      <a:pt x="108" y="36"/>
                    </a:lnTo>
                    <a:lnTo>
                      <a:pt x="101" y="37"/>
                    </a:lnTo>
                    <a:lnTo>
                      <a:pt x="93" y="38"/>
                    </a:lnTo>
                    <a:lnTo>
                      <a:pt x="81" y="39"/>
                    </a:lnTo>
                    <a:lnTo>
                      <a:pt x="69" y="42"/>
                    </a:lnTo>
                    <a:lnTo>
                      <a:pt x="56" y="48"/>
                    </a:lnTo>
                    <a:lnTo>
                      <a:pt x="42" y="57"/>
                    </a:lnTo>
                    <a:lnTo>
                      <a:pt x="30" y="66"/>
                    </a:lnTo>
                    <a:lnTo>
                      <a:pt x="20" y="76"/>
                    </a:lnTo>
                    <a:lnTo>
                      <a:pt x="11" y="84"/>
                    </a:lnTo>
                    <a:lnTo>
                      <a:pt x="5" y="89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3" y="119"/>
                    </a:lnTo>
                    <a:lnTo>
                      <a:pt x="7" y="127"/>
                    </a:lnTo>
                    <a:lnTo>
                      <a:pt x="14" y="137"/>
                    </a:lnTo>
                    <a:lnTo>
                      <a:pt x="24" y="151"/>
                    </a:lnTo>
                    <a:lnTo>
                      <a:pt x="34" y="164"/>
                    </a:lnTo>
                    <a:lnTo>
                      <a:pt x="44" y="178"/>
                    </a:lnTo>
                    <a:lnTo>
                      <a:pt x="54" y="189"/>
                    </a:lnTo>
                    <a:lnTo>
                      <a:pt x="61" y="197"/>
                    </a:lnTo>
                    <a:lnTo>
                      <a:pt x="66" y="199"/>
                    </a:lnTo>
                    <a:lnTo>
                      <a:pt x="67" y="208"/>
                    </a:lnTo>
                    <a:lnTo>
                      <a:pt x="67" y="216"/>
                    </a:lnTo>
                    <a:lnTo>
                      <a:pt x="68" y="225"/>
                    </a:lnTo>
                    <a:lnTo>
                      <a:pt x="68" y="233"/>
                    </a:lnTo>
                    <a:lnTo>
                      <a:pt x="70" y="301"/>
                    </a:lnTo>
                    <a:lnTo>
                      <a:pt x="72" y="383"/>
                    </a:lnTo>
                    <a:lnTo>
                      <a:pt x="71" y="475"/>
                    </a:lnTo>
                    <a:lnTo>
                      <a:pt x="60" y="571"/>
                    </a:lnTo>
                    <a:lnTo>
                      <a:pt x="51" y="616"/>
                    </a:lnTo>
                    <a:lnTo>
                      <a:pt x="43" y="656"/>
                    </a:lnTo>
                    <a:lnTo>
                      <a:pt x="34" y="692"/>
                    </a:lnTo>
                    <a:lnTo>
                      <a:pt x="28" y="721"/>
                    </a:lnTo>
                    <a:lnTo>
                      <a:pt x="22" y="744"/>
                    </a:lnTo>
                    <a:lnTo>
                      <a:pt x="18" y="761"/>
                    </a:lnTo>
                    <a:lnTo>
                      <a:pt x="14" y="772"/>
                    </a:lnTo>
                    <a:lnTo>
                      <a:pt x="13" y="776"/>
                    </a:lnTo>
                    <a:lnTo>
                      <a:pt x="15" y="777"/>
                    </a:lnTo>
                    <a:lnTo>
                      <a:pt x="23" y="778"/>
                    </a:lnTo>
                    <a:lnTo>
                      <a:pt x="33" y="781"/>
                    </a:lnTo>
                    <a:lnTo>
                      <a:pt x="47" y="786"/>
                    </a:lnTo>
                    <a:lnTo>
                      <a:pt x="62" y="790"/>
                    </a:lnTo>
                    <a:lnTo>
                      <a:pt x="79" y="795"/>
                    </a:lnTo>
                    <a:lnTo>
                      <a:pt x="95" y="800"/>
                    </a:lnTo>
                    <a:lnTo>
                      <a:pt x="110" y="806"/>
                    </a:lnTo>
                    <a:lnTo>
                      <a:pt x="126" y="812"/>
                    </a:lnTo>
                    <a:lnTo>
                      <a:pt x="144" y="817"/>
                    </a:lnTo>
                    <a:lnTo>
                      <a:pt x="163" y="822"/>
                    </a:lnTo>
                    <a:lnTo>
                      <a:pt x="181" y="826"/>
                    </a:lnTo>
                    <a:lnTo>
                      <a:pt x="198" y="829"/>
                    </a:lnTo>
                    <a:lnTo>
                      <a:pt x="210" y="832"/>
                    </a:lnTo>
                    <a:lnTo>
                      <a:pt x="219" y="833"/>
                    </a:lnTo>
                    <a:lnTo>
                      <a:pt x="222" y="834"/>
                    </a:lnTo>
                    <a:lnTo>
                      <a:pt x="219" y="832"/>
                    </a:lnTo>
                    <a:lnTo>
                      <a:pt x="208" y="825"/>
                    </a:lnTo>
                    <a:lnTo>
                      <a:pt x="193" y="816"/>
                    </a:lnTo>
                    <a:lnTo>
                      <a:pt x="176" y="805"/>
                    </a:lnTo>
                    <a:lnTo>
                      <a:pt x="159" y="793"/>
                    </a:lnTo>
                    <a:lnTo>
                      <a:pt x="141" y="781"/>
                    </a:lnTo>
                    <a:lnTo>
                      <a:pt x="127" y="771"/>
                    </a:lnTo>
                    <a:lnTo>
                      <a:pt x="118" y="763"/>
                    </a:lnTo>
                    <a:lnTo>
                      <a:pt x="107" y="748"/>
                    </a:lnTo>
                    <a:lnTo>
                      <a:pt x="98" y="727"/>
                    </a:lnTo>
                    <a:lnTo>
                      <a:pt x="95" y="699"/>
                    </a:lnTo>
                    <a:lnTo>
                      <a:pt x="99" y="666"/>
                    </a:lnTo>
                    <a:lnTo>
                      <a:pt x="103" y="587"/>
                    </a:lnTo>
                    <a:lnTo>
                      <a:pt x="101" y="454"/>
                    </a:lnTo>
                    <a:lnTo>
                      <a:pt x="99" y="321"/>
                    </a:lnTo>
                    <a:lnTo>
                      <a:pt x="103" y="245"/>
                    </a:lnTo>
                    <a:lnTo>
                      <a:pt x="106" y="230"/>
                    </a:lnTo>
                    <a:lnTo>
                      <a:pt x="108" y="217"/>
                    </a:lnTo>
                    <a:lnTo>
                      <a:pt x="109" y="206"/>
                    </a:lnTo>
                    <a:lnTo>
                      <a:pt x="110" y="198"/>
                    </a:lnTo>
                    <a:lnTo>
                      <a:pt x="112" y="194"/>
                    </a:lnTo>
                    <a:lnTo>
                      <a:pt x="116" y="195"/>
                    </a:lnTo>
                    <a:lnTo>
                      <a:pt x="123" y="203"/>
                    </a:lnTo>
                    <a:lnTo>
                      <a:pt x="134" y="218"/>
                    </a:lnTo>
                    <a:lnTo>
                      <a:pt x="146" y="237"/>
                    </a:lnTo>
                    <a:lnTo>
                      <a:pt x="157" y="257"/>
                    </a:lnTo>
                    <a:lnTo>
                      <a:pt x="166" y="275"/>
                    </a:lnTo>
                    <a:lnTo>
                      <a:pt x="174" y="291"/>
                    </a:lnTo>
                    <a:lnTo>
                      <a:pt x="181" y="302"/>
                    </a:lnTo>
                    <a:lnTo>
                      <a:pt x="185" y="308"/>
                    </a:lnTo>
                    <a:lnTo>
                      <a:pt x="188" y="308"/>
                    </a:lnTo>
                    <a:lnTo>
                      <a:pt x="189" y="299"/>
                    </a:lnTo>
                    <a:lnTo>
                      <a:pt x="189" y="255"/>
                    </a:lnTo>
                    <a:lnTo>
                      <a:pt x="188" y="191"/>
                    </a:lnTo>
                    <a:lnTo>
                      <a:pt x="185" y="128"/>
                    </a:lnTo>
                    <a:lnTo>
                      <a:pt x="181" y="89"/>
                    </a:lnTo>
                    <a:lnTo>
                      <a:pt x="180" y="87"/>
                    </a:lnTo>
                    <a:lnTo>
                      <a:pt x="178" y="85"/>
                    </a:lnTo>
                    <a:lnTo>
                      <a:pt x="175" y="84"/>
                    </a:lnTo>
                    <a:lnTo>
                      <a:pt x="173" y="81"/>
                    </a:lnTo>
                    <a:lnTo>
                      <a:pt x="174" y="71"/>
                    </a:lnTo>
                    <a:lnTo>
                      <a:pt x="174" y="61"/>
                    </a:lnTo>
                    <a:lnTo>
                      <a:pt x="174" y="53"/>
                    </a:lnTo>
                    <a:lnTo>
                      <a:pt x="174" y="49"/>
                    </a:lnTo>
                    <a:lnTo>
                      <a:pt x="174" y="42"/>
                    </a:lnTo>
                    <a:lnTo>
                      <a:pt x="176" y="39"/>
                    </a:lnTo>
                    <a:lnTo>
                      <a:pt x="182" y="40"/>
                    </a:lnTo>
                    <a:lnTo>
                      <a:pt x="194" y="50"/>
                    </a:lnTo>
                    <a:lnTo>
                      <a:pt x="202" y="58"/>
                    </a:lnTo>
                    <a:lnTo>
                      <a:pt x="212" y="65"/>
                    </a:lnTo>
                    <a:lnTo>
                      <a:pt x="221" y="71"/>
                    </a:lnTo>
                    <a:lnTo>
                      <a:pt x="229" y="76"/>
                    </a:lnTo>
                    <a:lnTo>
                      <a:pt x="236" y="78"/>
                    </a:lnTo>
                    <a:lnTo>
                      <a:pt x="239" y="79"/>
                    </a:lnTo>
                    <a:lnTo>
                      <a:pt x="239" y="76"/>
                    </a:lnTo>
                    <a:lnTo>
                      <a:pt x="234" y="7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8" name="Freeform 46"/>
              <p:cNvSpPr>
                <a:spLocks/>
              </p:cNvSpPr>
              <p:nvPr/>
            </p:nvSpPr>
            <p:spPr bwMode="auto">
              <a:xfrm>
                <a:off x="2152" y="3053"/>
                <a:ext cx="23" cy="48"/>
              </a:xfrm>
              <a:custGeom>
                <a:avLst/>
                <a:gdLst>
                  <a:gd name="T0" fmla="*/ 0 w 45"/>
                  <a:gd name="T1" fmla="*/ 8 h 96"/>
                  <a:gd name="T2" fmla="*/ 8 w 45"/>
                  <a:gd name="T3" fmla="*/ 12 h 96"/>
                  <a:gd name="T4" fmla="*/ 9 w 45"/>
                  <a:gd name="T5" fmla="*/ 11 h 96"/>
                  <a:gd name="T6" fmla="*/ 12 w 45"/>
                  <a:gd name="T7" fmla="*/ 8 h 96"/>
                  <a:gd name="T8" fmla="*/ 17 w 45"/>
                  <a:gd name="T9" fmla="*/ 4 h 96"/>
                  <a:gd name="T10" fmla="*/ 23 w 45"/>
                  <a:gd name="T11" fmla="*/ 0 h 96"/>
                  <a:gd name="T12" fmla="*/ 29 w 45"/>
                  <a:gd name="T13" fmla="*/ 17 h 96"/>
                  <a:gd name="T14" fmla="*/ 35 w 45"/>
                  <a:gd name="T15" fmla="*/ 39 h 96"/>
                  <a:gd name="T16" fmla="*/ 40 w 45"/>
                  <a:gd name="T17" fmla="*/ 66 h 96"/>
                  <a:gd name="T18" fmla="*/ 45 w 45"/>
                  <a:gd name="T19" fmla="*/ 96 h 96"/>
                  <a:gd name="T20" fmla="*/ 41 w 45"/>
                  <a:gd name="T21" fmla="*/ 88 h 96"/>
                  <a:gd name="T22" fmla="*/ 37 w 45"/>
                  <a:gd name="T23" fmla="*/ 78 h 96"/>
                  <a:gd name="T24" fmla="*/ 31 w 45"/>
                  <a:gd name="T25" fmla="*/ 67 h 96"/>
                  <a:gd name="T26" fmla="*/ 26 w 45"/>
                  <a:gd name="T27" fmla="*/ 55 h 96"/>
                  <a:gd name="T28" fmla="*/ 19 w 45"/>
                  <a:gd name="T29" fmla="*/ 42 h 96"/>
                  <a:gd name="T30" fmla="*/ 12 w 45"/>
                  <a:gd name="T31" fmla="*/ 30 h 96"/>
                  <a:gd name="T32" fmla="*/ 5 w 45"/>
                  <a:gd name="T33" fmla="*/ 18 h 96"/>
                  <a:gd name="T34" fmla="*/ 0 w 45"/>
                  <a:gd name="T35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96">
                    <a:moveTo>
                      <a:pt x="0" y="8"/>
                    </a:moveTo>
                    <a:lnTo>
                      <a:pt x="8" y="12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29" y="17"/>
                    </a:lnTo>
                    <a:lnTo>
                      <a:pt x="35" y="39"/>
                    </a:lnTo>
                    <a:lnTo>
                      <a:pt x="40" y="66"/>
                    </a:lnTo>
                    <a:lnTo>
                      <a:pt x="45" y="96"/>
                    </a:lnTo>
                    <a:lnTo>
                      <a:pt x="41" y="88"/>
                    </a:lnTo>
                    <a:lnTo>
                      <a:pt x="37" y="78"/>
                    </a:lnTo>
                    <a:lnTo>
                      <a:pt x="31" y="67"/>
                    </a:lnTo>
                    <a:lnTo>
                      <a:pt x="26" y="55"/>
                    </a:lnTo>
                    <a:lnTo>
                      <a:pt x="19" y="42"/>
                    </a:lnTo>
                    <a:lnTo>
                      <a:pt x="12" y="30"/>
                    </a:lnTo>
                    <a:lnTo>
                      <a:pt x="5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>
                <a:off x="2269" y="2995"/>
                <a:ext cx="128" cy="92"/>
              </a:xfrm>
              <a:custGeom>
                <a:avLst/>
                <a:gdLst>
                  <a:gd name="T0" fmla="*/ 241 w 256"/>
                  <a:gd name="T1" fmla="*/ 70 h 183"/>
                  <a:gd name="T2" fmla="*/ 227 w 256"/>
                  <a:gd name="T3" fmla="*/ 69 h 183"/>
                  <a:gd name="T4" fmla="*/ 210 w 256"/>
                  <a:gd name="T5" fmla="*/ 66 h 183"/>
                  <a:gd name="T6" fmla="*/ 192 w 256"/>
                  <a:gd name="T7" fmla="*/ 56 h 183"/>
                  <a:gd name="T8" fmla="*/ 174 w 256"/>
                  <a:gd name="T9" fmla="*/ 40 h 183"/>
                  <a:gd name="T10" fmla="*/ 151 w 256"/>
                  <a:gd name="T11" fmla="*/ 27 h 183"/>
                  <a:gd name="T12" fmla="*/ 122 w 256"/>
                  <a:gd name="T13" fmla="*/ 17 h 183"/>
                  <a:gd name="T14" fmla="*/ 96 w 256"/>
                  <a:gd name="T15" fmla="*/ 10 h 183"/>
                  <a:gd name="T16" fmla="*/ 77 w 256"/>
                  <a:gd name="T17" fmla="*/ 0 h 183"/>
                  <a:gd name="T18" fmla="*/ 75 w 256"/>
                  <a:gd name="T19" fmla="*/ 10 h 183"/>
                  <a:gd name="T20" fmla="*/ 67 w 256"/>
                  <a:gd name="T21" fmla="*/ 34 h 183"/>
                  <a:gd name="T22" fmla="*/ 56 w 256"/>
                  <a:gd name="T23" fmla="*/ 64 h 183"/>
                  <a:gd name="T24" fmla="*/ 42 w 256"/>
                  <a:gd name="T25" fmla="*/ 87 h 183"/>
                  <a:gd name="T26" fmla="*/ 27 w 256"/>
                  <a:gd name="T27" fmla="*/ 107 h 183"/>
                  <a:gd name="T28" fmla="*/ 13 w 256"/>
                  <a:gd name="T29" fmla="*/ 127 h 183"/>
                  <a:gd name="T30" fmla="*/ 3 w 256"/>
                  <a:gd name="T31" fmla="*/ 143 h 183"/>
                  <a:gd name="T32" fmla="*/ 0 w 256"/>
                  <a:gd name="T33" fmla="*/ 150 h 183"/>
                  <a:gd name="T34" fmla="*/ 61 w 256"/>
                  <a:gd name="T35" fmla="*/ 79 h 183"/>
                  <a:gd name="T36" fmla="*/ 107 w 256"/>
                  <a:gd name="T37" fmla="*/ 30 h 183"/>
                  <a:gd name="T38" fmla="*/ 119 w 256"/>
                  <a:gd name="T39" fmla="*/ 47 h 183"/>
                  <a:gd name="T40" fmla="*/ 125 w 256"/>
                  <a:gd name="T41" fmla="*/ 66 h 183"/>
                  <a:gd name="T42" fmla="*/ 128 w 256"/>
                  <a:gd name="T43" fmla="*/ 86 h 183"/>
                  <a:gd name="T44" fmla="*/ 136 w 256"/>
                  <a:gd name="T45" fmla="*/ 97 h 183"/>
                  <a:gd name="T46" fmla="*/ 147 w 256"/>
                  <a:gd name="T47" fmla="*/ 99 h 183"/>
                  <a:gd name="T48" fmla="*/ 162 w 256"/>
                  <a:gd name="T49" fmla="*/ 95 h 183"/>
                  <a:gd name="T50" fmla="*/ 175 w 256"/>
                  <a:gd name="T51" fmla="*/ 89 h 183"/>
                  <a:gd name="T52" fmla="*/ 186 w 256"/>
                  <a:gd name="T53" fmla="*/ 89 h 183"/>
                  <a:gd name="T54" fmla="*/ 196 w 256"/>
                  <a:gd name="T55" fmla="*/ 91 h 183"/>
                  <a:gd name="T56" fmla="*/ 209 w 256"/>
                  <a:gd name="T57" fmla="*/ 95 h 183"/>
                  <a:gd name="T58" fmla="*/ 220 w 256"/>
                  <a:gd name="T59" fmla="*/ 116 h 183"/>
                  <a:gd name="T60" fmla="*/ 215 w 256"/>
                  <a:gd name="T61" fmla="*/ 163 h 183"/>
                  <a:gd name="T62" fmla="*/ 219 w 256"/>
                  <a:gd name="T63" fmla="*/ 183 h 183"/>
                  <a:gd name="T64" fmla="*/ 222 w 256"/>
                  <a:gd name="T65" fmla="*/ 161 h 183"/>
                  <a:gd name="T66" fmla="*/ 233 w 256"/>
                  <a:gd name="T67" fmla="*/ 123 h 183"/>
                  <a:gd name="T68" fmla="*/ 250 w 256"/>
                  <a:gd name="T69" fmla="*/ 87 h 183"/>
                  <a:gd name="T70" fmla="*/ 256 w 256"/>
                  <a:gd name="T71" fmla="*/ 75 h 183"/>
                  <a:gd name="T72" fmla="*/ 246 w 256"/>
                  <a:gd name="T73" fmla="*/ 7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83">
                    <a:moveTo>
                      <a:pt x="246" y="71"/>
                    </a:moveTo>
                    <a:lnTo>
                      <a:pt x="241" y="70"/>
                    </a:lnTo>
                    <a:lnTo>
                      <a:pt x="235" y="70"/>
                    </a:lnTo>
                    <a:lnTo>
                      <a:pt x="227" y="69"/>
                    </a:lnTo>
                    <a:lnTo>
                      <a:pt x="219" y="68"/>
                    </a:lnTo>
                    <a:lnTo>
                      <a:pt x="210" y="66"/>
                    </a:lnTo>
                    <a:lnTo>
                      <a:pt x="201" y="62"/>
                    </a:lnTo>
                    <a:lnTo>
                      <a:pt x="192" y="56"/>
                    </a:lnTo>
                    <a:lnTo>
                      <a:pt x="183" y="48"/>
                    </a:lnTo>
                    <a:lnTo>
                      <a:pt x="174" y="40"/>
                    </a:lnTo>
                    <a:lnTo>
                      <a:pt x="163" y="33"/>
                    </a:lnTo>
                    <a:lnTo>
                      <a:pt x="151" y="27"/>
                    </a:lnTo>
                    <a:lnTo>
                      <a:pt x="136" y="21"/>
                    </a:lnTo>
                    <a:lnTo>
                      <a:pt x="122" y="17"/>
                    </a:lnTo>
                    <a:lnTo>
                      <a:pt x="108" y="13"/>
                    </a:lnTo>
                    <a:lnTo>
                      <a:pt x="96" y="10"/>
                    </a:lnTo>
                    <a:lnTo>
                      <a:pt x="87" y="8"/>
                    </a:lnTo>
                    <a:lnTo>
                      <a:pt x="77" y="0"/>
                    </a:lnTo>
                    <a:lnTo>
                      <a:pt x="76" y="2"/>
                    </a:lnTo>
                    <a:lnTo>
                      <a:pt x="75" y="10"/>
                    </a:lnTo>
                    <a:lnTo>
                      <a:pt x="71" y="21"/>
                    </a:lnTo>
                    <a:lnTo>
                      <a:pt x="67" y="34"/>
                    </a:lnTo>
                    <a:lnTo>
                      <a:pt x="61" y="49"/>
                    </a:lnTo>
                    <a:lnTo>
                      <a:pt x="56" y="64"/>
                    </a:lnTo>
                    <a:lnTo>
                      <a:pt x="49" y="77"/>
                    </a:lnTo>
                    <a:lnTo>
                      <a:pt x="42" y="87"/>
                    </a:lnTo>
                    <a:lnTo>
                      <a:pt x="34" y="96"/>
                    </a:lnTo>
                    <a:lnTo>
                      <a:pt x="27" y="107"/>
                    </a:lnTo>
                    <a:lnTo>
                      <a:pt x="20" y="117"/>
                    </a:lnTo>
                    <a:lnTo>
                      <a:pt x="13" y="127"/>
                    </a:lnTo>
                    <a:lnTo>
                      <a:pt x="8" y="136"/>
                    </a:lnTo>
                    <a:lnTo>
                      <a:pt x="3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69" y="103"/>
                    </a:lnTo>
                    <a:lnTo>
                      <a:pt x="61" y="79"/>
                    </a:lnTo>
                    <a:lnTo>
                      <a:pt x="104" y="84"/>
                    </a:lnTo>
                    <a:lnTo>
                      <a:pt x="107" y="30"/>
                    </a:lnTo>
                    <a:lnTo>
                      <a:pt x="114" y="38"/>
                    </a:lnTo>
                    <a:lnTo>
                      <a:pt x="119" y="47"/>
                    </a:lnTo>
                    <a:lnTo>
                      <a:pt x="124" y="56"/>
                    </a:lnTo>
                    <a:lnTo>
                      <a:pt x="125" y="66"/>
                    </a:lnTo>
                    <a:lnTo>
                      <a:pt x="126" y="77"/>
                    </a:lnTo>
                    <a:lnTo>
                      <a:pt x="128" y="86"/>
                    </a:lnTo>
                    <a:lnTo>
                      <a:pt x="132" y="93"/>
                    </a:lnTo>
                    <a:lnTo>
                      <a:pt x="136" y="97"/>
                    </a:lnTo>
                    <a:lnTo>
                      <a:pt x="141" y="99"/>
                    </a:lnTo>
                    <a:lnTo>
                      <a:pt x="147" y="99"/>
                    </a:lnTo>
                    <a:lnTo>
                      <a:pt x="154" y="98"/>
                    </a:lnTo>
                    <a:lnTo>
                      <a:pt x="162" y="95"/>
                    </a:lnTo>
                    <a:lnTo>
                      <a:pt x="170" y="91"/>
                    </a:lnTo>
                    <a:lnTo>
                      <a:pt x="175" y="89"/>
                    </a:lnTo>
                    <a:lnTo>
                      <a:pt x="181" y="89"/>
                    </a:lnTo>
                    <a:lnTo>
                      <a:pt x="186" y="89"/>
                    </a:lnTo>
                    <a:lnTo>
                      <a:pt x="190" y="90"/>
                    </a:lnTo>
                    <a:lnTo>
                      <a:pt x="196" y="91"/>
                    </a:lnTo>
                    <a:lnTo>
                      <a:pt x="201" y="93"/>
                    </a:lnTo>
                    <a:lnTo>
                      <a:pt x="209" y="95"/>
                    </a:lnTo>
                    <a:lnTo>
                      <a:pt x="220" y="102"/>
                    </a:lnTo>
                    <a:lnTo>
                      <a:pt x="220" y="116"/>
                    </a:lnTo>
                    <a:lnTo>
                      <a:pt x="217" y="137"/>
                    </a:lnTo>
                    <a:lnTo>
                      <a:pt x="215" y="163"/>
                    </a:lnTo>
                    <a:lnTo>
                      <a:pt x="217" y="181"/>
                    </a:lnTo>
                    <a:lnTo>
                      <a:pt x="219" y="183"/>
                    </a:lnTo>
                    <a:lnTo>
                      <a:pt x="221" y="174"/>
                    </a:lnTo>
                    <a:lnTo>
                      <a:pt x="222" y="161"/>
                    </a:lnTo>
                    <a:lnTo>
                      <a:pt x="226" y="143"/>
                    </a:lnTo>
                    <a:lnTo>
                      <a:pt x="233" y="123"/>
                    </a:lnTo>
                    <a:lnTo>
                      <a:pt x="241" y="103"/>
                    </a:lnTo>
                    <a:lnTo>
                      <a:pt x="250" y="87"/>
                    </a:lnTo>
                    <a:lnTo>
                      <a:pt x="255" y="78"/>
                    </a:lnTo>
                    <a:lnTo>
                      <a:pt x="256" y="75"/>
                    </a:lnTo>
                    <a:lnTo>
                      <a:pt x="253" y="74"/>
                    </a:lnTo>
                    <a:lnTo>
                      <a:pt x="246" y="71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Freeform 48"/>
              <p:cNvSpPr>
                <a:spLocks/>
              </p:cNvSpPr>
              <p:nvPr/>
            </p:nvSpPr>
            <p:spPr bwMode="auto">
              <a:xfrm>
                <a:off x="2383" y="3057"/>
                <a:ext cx="60" cy="224"/>
              </a:xfrm>
              <a:custGeom>
                <a:avLst/>
                <a:gdLst>
                  <a:gd name="T0" fmla="*/ 113 w 120"/>
                  <a:gd name="T1" fmla="*/ 240 h 446"/>
                  <a:gd name="T2" fmla="*/ 96 w 120"/>
                  <a:gd name="T3" fmla="*/ 230 h 446"/>
                  <a:gd name="T4" fmla="*/ 75 w 120"/>
                  <a:gd name="T5" fmla="*/ 221 h 446"/>
                  <a:gd name="T6" fmla="*/ 60 w 120"/>
                  <a:gd name="T7" fmla="*/ 217 h 446"/>
                  <a:gd name="T8" fmla="*/ 100 w 120"/>
                  <a:gd name="T9" fmla="*/ 180 h 446"/>
                  <a:gd name="T10" fmla="*/ 95 w 120"/>
                  <a:gd name="T11" fmla="*/ 171 h 446"/>
                  <a:gd name="T12" fmla="*/ 74 w 120"/>
                  <a:gd name="T13" fmla="*/ 153 h 446"/>
                  <a:gd name="T14" fmla="*/ 63 w 120"/>
                  <a:gd name="T15" fmla="*/ 135 h 446"/>
                  <a:gd name="T16" fmla="*/ 82 w 120"/>
                  <a:gd name="T17" fmla="*/ 108 h 446"/>
                  <a:gd name="T18" fmla="*/ 88 w 120"/>
                  <a:gd name="T19" fmla="*/ 96 h 446"/>
                  <a:gd name="T20" fmla="*/ 84 w 120"/>
                  <a:gd name="T21" fmla="*/ 90 h 446"/>
                  <a:gd name="T22" fmla="*/ 72 w 120"/>
                  <a:gd name="T23" fmla="*/ 85 h 446"/>
                  <a:gd name="T24" fmla="*/ 58 w 120"/>
                  <a:gd name="T25" fmla="*/ 74 h 446"/>
                  <a:gd name="T26" fmla="*/ 43 w 120"/>
                  <a:gd name="T27" fmla="*/ 29 h 446"/>
                  <a:gd name="T28" fmla="*/ 39 w 120"/>
                  <a:gd name="T29" fmla="*/ 0 h 446"/>
                  <a:gd name="T30" fmla="*/ 22 w 120"/>
                  <a:gd name="T31" fmla="*/ 16 h 446"/>
                  <a:gd name="T32" fmla="*/ 10 w 120"/>
                  <a:gd name="T33" fmla="*/ 55 h 446"/>
                  <a:gd name="T34" fmla="*/ 2 w 120"/>
                  <a:gd name="T35" fmla="*/ 95 h 446"/>
                  <a:gd name="T36" fmla="*/ 0 w 120"/>
                  <a:gd name="T37" fmla="*/ 113 h 446"/>
                  <a:gd name="T38" fmla="*/ 3 w 120"/>
                  <a:gd name="T39" fmla="*/ 106 h 446"/>
                  <a:gd name="T40" fmla="*/ 13 w 120"/>
                  <a:gd name="T41" fmla="*/ 93 h 446"/>
                  <a:gd name="T42" fmla="*/ 25 w 120"/>
                  <a:gd name="T43" fmla="*/ 78 h 446"/>
                  <a:gd name="T44" fmla="*/ 34 w 120"/>
                  <a:gd name="T45" fmla="*/ 69 h 446"/>
                  <a:gd name="T46" fmla="*/ 48 w 120"/>
                  <a:gd name="T47" fmla="*/ 85 h 446"/>
                  <a:gd name="T48" fmla="*/ 55 w 120"/>
                  <a:gd name="T49" fmla="*/ 111 h 446"/>
                  <a:gd name="T50" fmla="*/ 52 w 120"/>
                  <a:gd name="T51" fmla="*/ 121 h 446"/>
                  <a:gd name="T52" fmla="*/ 47 w 120"/>
                  <a:gd name="T53" fmla="*/ 133 h 446"/>
                  <a:gd name="T54" fmla="*/ 49 w 120"/>
                  <a:gd name="T55" fmla="*/ 148 h 446"/>
                  <a:gd name="T56" fmla="*/ 68 w 120"/>
                  <a:gd name="T57" fmla="*/ 163 h 446"/>
                  <a:gd name="T58" fmla="*/ 76 w 120"/>
                  <a:gd name="T59" fmla="*/ 174 h 446"/>
                  <a:gd name="T60" fmla="*/ 52 w 120"/>
                  <a:gd name="T61" fmla="*/ 198 h 446"/>
                  <a:gd name="T62" fmla="*/ 33 w 120"/>
                  <a:gd name="T63" fmla="*/ 230 h 446"/>
                  <a:gd name="T64" fmla="*/ 36 w 120"/>
                  <a:gd name="T65" fmla="*/ 245 h 446"/>
                  <a:gd name="T66" fmla="*/ 40 w 120"/>
                  <a:gd name="T67" fmla="*/ 244 h 446"/>
                  <a:gd name="T68" fmla="*/ 52 w 120"/>
                  <a:gd name="T69" fmla="*/ 243 h 446"/>
                  <a:gd name="T70" fmla="*/ 69 w 120"/>
                  <a:gd name="T71" fmla="*/ 244 h 446"/>
                  <a:gd name="T72" fmla="*/ 90 w 120"/>
                  <a:gd name="T73" fmla="*/ 250 h 446"/>
                  <a:gd name="T74" fmla="*/ 93 w 120"/>
                  <a:gd name="T75" fmla="*/ 289 h 446"/>
                  <a:gd name="T76" fmla="*/ 82 w 120"/>
                  <a:gd name="T77" fmla="*/ 357 h 446"/>
                  <a:gd name="T78" fmla="*/ 66 w 120"/>
                  <a:gd name="T79" fmla="*/ 387 h 446"/>
                  <a:gd name="T80" fmla="*/ 52 w 120"/>
                  <a:gd name="T81" fmla="*/ 416 h 446"/>
                  <a:gd name="T82" fmla="*/ 40 w 120"/>
                  <a:gd name="T83" fmla="*/ 437 h 446"/>
                  <a:gd name="T84" fmla="*/ 36 w 120"/>
                  <a:gd name="T85" fmla="*/ 446 h 446"/>
                  <a:gd name="T86" fmla="*/ 44 w 120"/>
                  <a:gd name="T87" fmla="*/ 435 h 446"/>
                  <a:gd name="T88" fmla="*/ 64 w 120"/>
                  <a:gd name="T89" fmla="*/ 409 h 446"/>
                  <a:gd name="T90" fmla="*/ 86 w 120"/>
                  <a:gd name="T91" fmla="*/ 379 h 446"/>
                  <a:gd name="T92" fmla="*/ 105 w 120"/>
                  <a:gd name="T93" fmla="*/ 353 h 446"/>
                  <a:gd name="T94" fmla="*/ 116 w 120"/>
                  <a:gd name="T95" fmla="*/ 315 h 446"/>
                  <a:gd name="T96" fmla="*/ 115 w 120"/>
                  <a:gd name="T97" fmla="*/ 275 h 446"/>
                  <a:gd name="T98" fmla="*/ 118 w 120"/>
                  <a:gd name="T99" fmla="*/ 281 h 446"/>
                  <a:gd name="T100" fmla="*/ 118 w 120"/>
                  <a:gd name="T101" fmla="*/ 283 h 446"/>
                  <a:gd name="T102" fmla="*/ 120 w 120"/>
                  <a:gd name="T103" fmla="*/ 269 h 446"/>
                  <a:gd name="T104" fmla="*/ 118 w 120"/>
                  <a:gd name="T105" fmla="*/ 246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446">
                    <a:moveTo>
                      <a:pt x="118" y="246"/>
                    </a:moveTo>
                    <a:lnTo>
                      <a:pt x="113" y="240"/>
                    </a:lnTo>
                    <a:lnTo>
                      <a:pt x="105" y="236"/>
                    </a:lnTo>
                    <a:lnTo>
                      <a:pt x="96" y="230"/>
                    </a:lnTo>
                    <a:lnTo>
                      <a:pt x="85" y="226"/>
                    </a:lnTo>
                    <a:lnTo>
                      <a:pt x="75" y="221"/>
                    </a:lnTo>
                    <a:lnTo>
                      <a:pt x="66" y="219"/>
                    </a:lnTo>
                    <a:lnTo>
                      <a:pt x="60" y="217"/>
                    </a:lnTo>
                    <a:lnTo>
                      <a:pt x="58" y="216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5" y="171"/>
                    </a:lnTo>
                    <a:lnTo>
                      <a:pt x="87" y="162"/>
                    </a:lnTo>
                    <a:lnTo>
                      <a:pt x="74" y="153"/>
                    </a:lnTo>
                    <a:lnTo>
                      <a:pt x="64" y="144"/>
                    </a:lnTo>
                    <a:lnTo>
                      <a:pt x="63" y="135"/>
                    </a:lnTo>
                    <a:lnTo>
                      <a:pt x="71" y="124"/>
                    </a:lnTo>
                    <a:lnTo>
                      <a:pt x="82" y="108"/>
                    </a:lnTo>
                    <a:lnTo>
                      <a:pt x="86" y="101"/>
                    </a:lnTo>
                    <a:lnTo>
                      <a:pt x="88" y="96"/>
                    </a:lnTo>
                    <a:lnTo>
                      <a:pt x="87" y="93"/>
                    </a:lnTo>
                    <a:lnTo>
                      <a:pt x="84" y="90"/>
                    </a:lnTo>
                    <a:lnTo>
                      <a:pt x="78" y="88"/>
                    </a:lnTo>
                    <a:lnTo>
                      <a:pt x="72" y="85"/>
                    </a:lnTo>
                    <a:lnTo>
                      <a:pt x="65" y="80"/>
                    </a:lnTo>
                    <a:lnTo>
                      <a:pt x="58" y="74"/>
                    </a:lnTo>
                    <a:lnTo>
                      <a:pt x="48" y="54"/>
                    </a:lnTo>
                    <a:lnTo>
                      <a:pt x="43" y="29"/>
                    </a:lnTo>
                    <a:lnTo>
                      <a:pt x="40" y="9"/>
                    </a:lnTo>
                    <a:lnTo>
                      <a:pt x="39" y="0"/>
                    </a:lnTo>
                    <a:lnTo>
                      <a:pt x="30" y="3"/>
                    </a:lnTo>
                    <a:lnTo>
                      <a:pt x="22" y="16"/>
                    </a:lnTo>
                    <a:lnTo>
                      <a:pt x="16" y="33"/>
                    </a:lnTo>
                    <a:lnTo>
                      <a:pt x="10" y="55"/>
                    </a:lnTo>
                    <a:lnTo>
                      <a:pt x="6" y="76"/>
                    </a:lnTo>
                    <a:lnTo>
                      <a:pt x="2" y="95"/>
                    </a:lnTo>
                    <a:lnTo>
                      <a:pt x="1" y="107"/>
                    </a:lnTo>
                    <a:lnTo>
                      <a:pt x="0" y="113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8" y="101"/>
                    </a:lnTo>
                    <a:lnTo>
                      <a:pt x="13" y="93"/>
                    </a:lnTo>
                    <a:lnTo>
                      <a:pt x="19" y="85"/>
                    </a:lnTo>
                    <a:lnTo>
                      <a:pt x="25" y="78"/>
                    </a:lnTo>
                    <a:lnTo>
                      <a:pt x="29" y="73"/>
                    </a:lnTo>
                    <a:lnTo>
                      <a:pt x="34" y="69"/>
                    </a:lnTo>
                    <a:lnTo>
                      <a:pt x="41" y="73"/>
                    </a:lnTo>
                    <a:lnTo>
                      <a:pt x="48" y="85"/>
                    </a:lnTo>
                    <a:lnTo>
                      <a:pt x="53" y="99"/>
                    </a:lnTo>
                    <a:lnTo>
                      <a:pt x="55" y="111"/>
                    </a:lnTo>
                    <a:lnTo>
                      <a:pt x="54" y="115"/>
                    </a:lnTo>
                    <a:lnTo>
                      <a:pt x="52" y="121"/>
                    </a:lnTo>
                    <a:lnTo>
                      <a:pt x="49" y="127"/>
                    </a:lnTo>
                    <a:lnTo>
                      <a:pt x="47" y="133"/>
                    </a:lnTo>
                    <a:lnTo>
                      <a:pt x="47" y="141"/>
                    </a:lnTo>
                    <a:lnTo>
                      <a:pt x="49" y="148"/>
                    </a:lnTo>
                    <a:lnTo>
                      <a:pt x="56" y="155"/>
                    </a:lnTo>
                    <a:lnTo>
                      <a:pt x="68" y="163"/>
                    </a:lnTo>
                    <a:lnTo>
                      <a:pt x="76" y="168"/>
                    </a:lnTo>
                    <a:lnTo>
                      <a:pt x="76" y="174"/>
                    </a:lnTo>
                    <a:lnTo>
                      <a:pt x="68" y="183"/>
                    </a:lnTo>
                    <a:lnTo>
                      <a:pt x="52" y="198"/>
                    </a:lnTo>
                    <a:lnTo>
                      <a:pt x="36" y="215"/>
                    </a:lnTo>
                    <a:lnTo>
                      <a:pt x="33" y="230"/>
                    </a:lnTo>
                    <a:lnTo>
                      <a:pt x="34" y="240"/>
                    </a:lnTo>
                    <a:lnTo>
                      <a:pt x="36" y="245"/>
                    </a:lnTo>
                    <a:lnTo>
                      <a:pt x="37" y="245"/>
                    </a:lnTo>
                    <a:lnTo>
                      <a:pt x="40" y="244"/>
                    </a:lnTo>
                    <a:lnTo>
                      <a:pt x="45" y="243"/>
                    </a:lnTo>
                    <a:lnTo>
                      <a:pt x="52" y="243"/>
                    </a:lnTo>
                    <a:lnTo>
                      <a:pt x="59" y="243"/>
                    </a:lnTo>
                    <a:lnTo>
                      <a:pt x="69" y="244"/>
                    </a:lnTo>
                    <a:lnTo>
                      <a:pt x="78" y="246"/>
                    </a:lnTo>
                    <a:lnTo>
                      <a:pt x="90" y="250"/>
                    </a:lnTo>
                    <a:lnTo>
                      <a:pt x="91" y="262"/>
                    </a:lnTo>
                    <a:lnTo>
                      <a:pt x="93" y="289"/>
                    </a:lnTo>
                    <a:lnTo>
                      <a:pt x="92" y="324"/>
                    </a:lnTo>
                    <a:lnTo>
                      <a:pt x="82" y="357"/>
                    </a:lnTo>
                    <a:lnTo>
                      <a:pt x="74" y="371"/>
                    </a:lnTo>
                    <a:lnTo>
                      <a:pt x="66" y="387"/>
                    </a:lnTo>
                    <a:lnTo>
                      <a:pt x="59" y="402"/>
                    </a:lnTo>
                    <a:lnTo>
                      <a:pt x="52" y="416"/>
                    </a:lnTo>
                    <a:lnTo>
                      <a:pt x="45" y="428"/>
                    </a:lnTo>
                    <a:lnTo>
                      <a:pt x="40" y="437"/>
                    </a:lnTo>
                    <a:lnTo>
                      <a:pt x="37" y="444"/>
                    </a:lnTo>
                    <a:lnTo>
                      <a:pt x="36" y="446"/>
                    </a:lnTo>
                    <a:lnTo>
                      <a:pt x="38" y="443"/>
                    </a:lnTo>
                    <a:lnTo>
                      <a:pt x="44" y="435"/>
                    </a:lnTo>
                    <a:lnTo>
                      <a:pt x="53" y="424"/>
                    </a:lnTo>
                    <a:lnTo>
                      <a:pt x="64" y="409"/>
                    </a:lnTo>
                    <a:lnTo>
                      <a:pt x="75" y="395"/>
                    </a:lnTo>
                    <a:lnTo>
                      <a:pt x="86" y="379"/>
                    </a:lnTo>
                    <a:lnTo>
                      <a:pt x="96" y="364"/>
                    </a:lnTo>
                    <a:lnTo>
                      <a:pt x="105" y="353"/>
                    </a:lnTo>
                    <a:lnTo>
                      <a:pt x="113" y="336"/>
                    </a:lnTo>
                    <a:lnTo>
                      <a:pt x="116" y="315"/>
                    </a:lnTo>
                    <a:lnTo>
                      <a:pt x="116" y="294"/>
                    </a:lnTo>
                    <a:lnTo>
                      <a:pt x="115" y="275"/>
                    </a:lnTo>
                    <a:lnTo>
                      <a:pt x="116" y="278"/>
                    </a:lnTo>
                    <a:lnTo>
                      <a:pt x="118" y="281"/>
                    </a:lnTo>
                    <a:lnTo>
                      <a:pt x="118" y="282"/>
                    </a:lnTo>
                    <a:lnTo>
                      <a:pt x="118" y="283"/>
                    </a:lnTo>
                    <a:lnTo>
                      <a:pt x="119" y="279"/>
                    </a:lnTo>
                    <a:lnTo>
                      <a:pt x="120" y="269"/>
                    </a:lnTo>
                    <a:lnTo>
                      <a:pt x="120" y="258"/>
                    </a:lnTo>
                    <a:lnTo>
                      <a:pt x="118" y="24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5" name="Freeform 49"/>
              <p:cNvSpPr>
                <a:spLocks/>
              </p:cNvSpPr>
              <p:nvPr/>
            </p:nvSpPr>
            <p:spPr bwMode="auto">
              <a:xfrm>
                <a:off x="2077" y="3877"/>
                <a:ext cx="33" cy="9"/>
              </a:xfrm>
              <a:custGeom>
                <a:avLst/>
                <a:gdLst>
                  <a:gd name="T0" fmla="*/ 2 w 65"/>
                  <a:gd name="T1" fmla="*/ 7 h 18"/>
                  <a:gd name="T2" fmla="*/ 9 w 65"/>
                  <a:gd name="T3" fmla="*/ 10 h 18"/>
                  <a:gd name="T4" fmla="*/ 17 w 65"/>
                  <a:gd name="T5" fmla="*/ 12 h 18"/>
                  <a:gd name="T6" fmla="*/ 23 w 65"/>
                  <a:gd name="T7" fmla="*/ 16 h 18"/>
                  <a:gd name="T8" fmla="*/ 31 w 65"/>
                  <a:gd name="T9" fmla="*/ 17 h 18"/>
                  <a:gd name="T10" fmla="*/ 39 w 65"/>
                  <a:gd name="T11" fmla="*/ 18 h 18"/>
                  <a:gd name="T12" fmla="*/ 47 w 65"/>
                  <a:gd name="T13" fmla="*/ 18 h 18"/>
                  <a:gd name="T14" fmla="*/ 55 w 65"/>
                  <a:gd name="T15" fmla="*/ 16 h 18"/>
                  <a:gd name="T16" fmla="*/ 63 w 65"/>
                  <a:gd name="T17" fmla="*/ 13 h 18"/>
                  <a:gd name="T18" fmla="*/ 64 w 65"/>
                  <a:gd name="T19" fmla="*/ 13 h 18"/>
                  <a:gd name="T20" fmla="*/ 65 w 65"/>
                  <a:gd name="T21" fmla="*/ 12 h 18"/>
                  <a:gd name="T22" fmla="*/ 65 w 65"/>
                  <a:gd name="T23" fmla="*/ 10 h 18"/>
                  <a:gd name="T24" fmla="*/ 65 w 65"/>
                  <a:gd name="T25" fmla="*/ 9 h 18"/>
                  <a:gd name="T26" fmla="*/ 64 w 65"/>
                  <a:gd name="T27" fmla="*/ 8 h 18"/>
                  <a:gd name="T28" fmla="*/ 63 w 65"/>
                  <a:gd name="T29" fmla="*/ 7 h 18"/>
                  <a:gd name="T30" fmla="*/ 61 w 65"/>
                  <a:gd name="T31" fmla="*/ 7 h 18"/>
                  <a:gd name="T32" fmla="*/ 60 w 65"/>
                  <a:gd name="T33" fmla="*/ 7 h 18"/>
                  <a:gd name="T34" fmla="*/ 54 w 65"/>
                  <a:gd name="T35" fmla="*/ 9 h 18"/>
                  <a:gd name="T36" fmla="*/ 47 w 65"/>
                  <a:gd name="T37" fmla="*/ 10 h 18"/>
                  <a:gd name="T38" fmla="*/ 39 w 65"/>
                  <a:gd name="T39" fmla="*/ 10 h 18"/>
                  <a:gd name="T40" fmla="*/ 32 w 65"/>
                  <a:gd name="T41" fmla="*/ 9 h 18"/>
                  <a:gd name="T42" fmla="*/ 24 w 65"/>
                  <a:gd name="T43" fmla="*/ 8 h 18"/>
                  <a:gd name="T44" fmla="*/ 18 w 65"/>
                  <a:gd name="T45" fmla="*/ 6 h 18"/>
                  <a:gd name="T46" fmla="*/ 11 w 65"/>
                  <a:gd name="T47" fmla="*/ 3 h 18"/>
                  <a:gd name="T48" fmla="*/ 5 w 65"/>
                  <a:gd name="T49" fmla="*/ 0 h 18"/>
                  <a:gd name="T50" fmla="*/ 4 w 65"/>
                  <a:gd name="T51" fmla="*/ 0 h 18"/>
                  <a:gd name="T52" fmla="*/ 2 w 65"/>
                  <a:gd name="T53" fmla="*/ 0 h 18"/>
                  <a:gd name="T54" fmla="*/ 1 w 65"/>
                  <a:gd name="T55" fmla="*/ 1 h 18"/>
                  <a:gd name="T56" fmla="*/ 0 w 65"/>
                  <a:gd name="T57" fmla="*/ 2 h 18"/>
                  <a:gd name="T58" fmla="*/ 0 w 65"/>
                  <a:gd name="T59" fmla="*/ 3 h 18"/>
                  <a:gd name="T60" fmla="*/ 0 w 65"/>
                  <a:gd name="T61" fmla="*/ 4 h 18"/>
                  <a:gd name="T62" fmla="*/ 1 w 65"/>
                  <a:gd name="T63" fmla="*/ 6 h 18"/>
                  <a:gd name="T64" fmla="*/ 2 w 65"/>
                  <a:gd name="T65" fmla="*/ 7 h 18"/>
                  <a:gd name="T66" fmla="*/ 2 w 65"/>
                  <a:gd name="T6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18">
                    <a:moveTo>
                      <a:pt x="2" y="7"/>
                    </a:moveTo>
                    <a:lnTo>
                      <a:pt x="9" y="10"/>
                    </a:lnTo>
                    <a:lnTo>
                      <a:pt x="17" y="12"/>
                    </a:lnTo>
                    <a:lnTo>
                      <a:pt x="23" y="16"/>
                    </a:lnTo>
                    <a:lnTo>
                      <a:pt x="31" y="17"/>
                    </a:lnTo>
                    <a:lnTo>
                      <a:pt x="39" y="18"/>
                    </a:lnTo>
                    <a:lnTo>
                      <a:pt x="47" y="18"/>
                    </a:lnTo>
                    <a:lnTo>
                      <a:pt x="55" y="16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0" y="7"/>
                    </a:lnTo>
                    <a:lnTo>
                      <a:pt x="54" y="9"/>
                    </a:lnTo>
                    <a:lnTo>
                      <a:pt x="47" y="10"/>
                    </a:lnTo>
                    <a:lnTo>
                      <a:pt x="39" y="10"/>
                    </a:lnTo>
                    <a:lnTo>
                      <a:pt x="32" y="9"/>
                    </a:lnTo>
                    <a:lnTo>
                      <a:pt x="24" y="8"/>
                    </a:lnTo>
                    <a:lnTo>
                      <a:pt x="18" y="6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Freeform 50"/>
              <p:cNvSpPr>
                <a:spLocks/>
              </p:cNvSpPr>
              <p:nvPr/>
            </p:nvSpPr>
            <p:spPr bwMode="auto">
              <a:xfrm>
                <a:off x="2439" y="3879"/>
                <a:ext cx="48" cy="12"/>
              </a:xfrm>
              <a:custGeom>
                <a:avLst/>
                <a:gdLst>
                  <a:gd name="T0" fmla="*/ 2 w 96"/>
                  <a:gd name="T1" fmla="*/ 7 h 24"/>
                  <a:gd name="T2" fmla="*/ 12 w 96"/>
                  <a:gd name="T3" fmla="*/ 14 h 24"/>
                  <a:gd name="T4" fmla="*/ 23 w 96"/>
                  <a:gd name="T5" fmla="*/ 18 h 24"/>
                  <a:gd name="T6" fmla="*/ 35 w 96"/>
                  <a:gd name="T7" fmla="*/ 22 h 24"/>
                  <a:gd name="T8" fmla="*/ 47 w 96"/>
                  <a:gd name="T9" fmla="*/ 24 h 24"/>
                  <a:gd name="T10" fmla="*/ 58 w 96"/>
                  <a:gd name="T11" fmla="*/ 24 h 24"/>
                  <a:gd name="T12" fmla="*/ 71 w 96"/>
                  <a:gd name="T13" fmla="*/ 23 h 24"/>
                  <a:gd name="T14" fmla="*/ 83 w 96"/>
                  <a:gd name="T15" fmla="*/ 21 h 24"/>
                  <a:gd name="T16" fmla="*/ 94 w 96"/>
                  <a:gd name="T17" fmla="*/ 16 h 24"/>
                  <a:gd name="T18" fmla="*/ 95 w 96"/>
                  <a:gd name="T19" fmla="*/ 15 h 24"/>
                  <a:gd name="T20" fmla="*/ 96 w 96"/>
                  <a:gd name="T21" fmla="*/ 14 h 24"/>
                  <a:gd name="T22" fmla="*/ 96 w 96"/>
                  <a:gd name="T23" fmla="*/ 13 h 24"/>
                  <a:gd name="T24" fmla="*/ 96 w 96"/>
                  <a:gd name="T25" fmla="*/ 12 h 24"/>
                  <a:gd name="T26" fmla="*/ 95 w 96"/>
                  <a:gd name="T27" fmla="*/ 11 h 24"/>
                  <a:gd name="T28" fmla="*/ 94 w 96"/>
                  <a:gd name="T29" fmla="*/ 9 h 24"/>
                  <a:gd name="T30" fmla="*/ 93 w 96"/>
                  <a:gd name="T31" fmla="*/ 8 h 24"/>
                  <a:gd name="T32" fmla="*/ 92 w 96"/>
                  <a:gd name="T33" fmla="*/ 8 h 24"/>
                  <a:gd name="T34" fmla="*/ 81 w 96"/>
                  <a:gd name="T35" fmla="*/ 13 h 24"/>
                  <a:gd name="T36" fmla="*/ 71 w 96"/>
                  <a:gd name="T37" fmla="*/ 15 h 24"/>
                  <a:gd name="T38" fmla="*/ 58 w 96"/>
                  <a:gd name="T39" fmla="*/ 16 h 24"/>
                  <a:gd name="T40" fmla="*/ 47 w 96"/>
                  <a:gd name="T41" fmla="*/ 16 h 24"/>
                  <a:gd name="T42" fmla="*/ 36 w 96"/>
                  <a:gd name="T43" fmla="*/ 14 h 24"/>
                  <a:gd name="T44" fmla="*/ 26 w 96"/>
                  <a:gd name="T45" fmla="*/ 12 h 24"/>
                  <a:gd name="T46" fmla="*/ 16 w 96"/>
                  <a:gd name="T47" fmla="*/ 6 h 24"/>
                  <a:gd name="T48" fmla="*/ 6 w 96"/>
                  <a:gd name="T49" fmla="*/ 0 h 24"/>
                  <a:gd name="T50" fmla="*/ 4 w 96"/>
                  <a:gd name="T51" fmla="*/ 0 h 24"/>
                  <a:gd name="T52" fmla="*/ 2 w 96"/>
                  <a:gd name="T53" fmla="*/ 0 h 24"/>
                  <a:gd name="T54" fmla="*/ 1 w 96"/>
                  <a:gd name="T55" fmla="*/ 0 h 24"/>
                  <a:gd name="T56" fmla="*/ 0 w 96"/>
                  <a:gd name="T57" fmla="*/ 2 h 24"/>
                  <a:gd name="T58" fmla="*/ 0 w 96"/>
                  <a:gd name="T59" fmla="*/ 3 h 24"/>
                  <a:gd name="T60" fmla="*/ 0 w 96"/>
                  <a:gd name="T61" fmla="*/ 5 h 24"/>
                  <a:gd name="T62" fmla="*/ 1 w 96"/>
                  <a:gd name="T63" fmla="*/ 6 h 24"/>
                  <a:gd name="T64" fmla="*/ 2 w 96"/>
                  <a:gd name="T65" fmla="*/ 7 h 24"/>
                  <a:gd name="T66" fmla="*/ 2 w 96"/>
                  <a:gd name="T6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24">
                    <a:moveTo>
                      <a:pt x="2" y="7"/>
                    </a:moveTo>
                    <a:lnTo>
                      <a:pt x="12" y="14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7" y="24"/>
                    </a:lnTo>
                    <a:lnTo>
                      <a:pt x="58" y="24"/>
                    </a:lnTo>
                    <a:lnTo>
                      <a:pt x="71" y="23"/>
                    </a:lnTo>
                    <a:lnTo>
                      <a:pt x="83" y="21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6" y="14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4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81" y="13"/>
                    </a:lnTo>
                    <a:lnTo>
                      <a:pt x="71" y="15"/>
                    </a:lnTo>
                    <a:lnTo>
                      <a:pt x="58" y="16"/>
                    </a:lnTo>
                    <a:lnTo>
                      <a:pt x="47" y="16"/>
                    </a:lnTo>
                    <a:lnTo>
                      <a:pt x="36" y="14"/>
                    </a:lnTo>
                    <a:lnTo>
                      <a:pt x="26" y="12"/>
                    </a:lnTo>
                    <a:lnTo>
                      <a:pt x="1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" name="Freeform 51"/>
              <p:cNvSpPr>
                <a:spLocks/>
              </p:cNvSpPr>
              <p:nvPr/>
            </p:nvSpPr>
            <p:spPr bwMode="auto">
              <a:xfrm>
                <a:off x="2249" y="3008"/>
                <a:ext cx="44" cy="29"/>
              </a:xfrm>
              <a:custGeom>
                <a:avLst/>
                <a:gdLst>
                  <a:gd name="T0" fmla="*/ 0 w 87"/>
                  <a:gd name="T1" fmla="*/ 0 h 60"/>
                  <a:gd name="T2" fmla="*/ 1 w 87"/>
                  <a:gd name="T3" fmla="*/ 2 h 60"/>
                  <a:gd name="T4" fmla="*/ 3 w 87"/>
                  <a:gd name="T5" fmla="*/ 3 h 60"/>
                  <a:gd name="T6" fmla="*/ 7 w 87"/>
                  <a:gd name="T7" fmla="*/ 5 h 60"/>
                  <a:gd name="T8" fmla="*/ 13 w 87"/>
                  <a:gd name="T9" fmla="*/ 7 h 60"/>
                  <a:gd name="T10" fmla="*/ 20 w 87"/>
                  <a:gd name="T11" fmla="*/ 9 h 60"/>
                  <a:gd name="T12" fmla="*/ 29 w 87"/>
                  <a:gd name="T13" fmla="*/ 12 h 60"/>
                  <a:gd name="T14" fmla="*/ 39 w 87"/>
                  <a:gd name="T15" fmla="*/ 12 h 60"/>
                  <a:gd name="T16" fmla="*/ 50 w 87"/>
                  <a:gd name="T17" fmla="*/ 10 h 60"/>
                  <a:gd name="T18" fmla="*/ 60 w 87"/>
                  <a:gd name="T19" fmla="*/ 8 h 60"/>
                  <a:gd name="T20" fmla="*/ 69 w 87"/>
                  <a:gd name="T21" fmla="*/ 7 h 60"/>
                  <a:gd name="T22" fmla="*/ 76 w 87"/>
                  <a:gd name="T23" fmla="*/ 6 h 60"/>
                  <a:gd name="T24" fmla="*/ 80 w 87"/>
                  <a:gd name="T25" fmla="*/ 5 h 60"/>
                  <a:gd name="T26" fmla="*/ 83 w 87"/>
                  <a:gd name="T27" fmla="*/ 4 h 60"/>
                  <a:gd name="T28" fmla="*/ 86 w 87"/>
                  <a:gd name="T29" fmla="*/ 3 h 60"/>
                  <a:gd name="T30" fmla="*/ 87 w 87"/>
                  <a:gd name="T31" fmla="*/ 3 h 60"/>
                  <a:gd name="T32" fmla="*/ 87 w 87"/>
                  <a:gd name="T33" fmla="*/ 3 h 60"/>
                  <a:gd name="T34" fmla="*/ 86 w 87"/>
                  <a:gd name="T35" fmla="*/ 5 h 60"/>
                  <a:gd name="T36" fmla="*/ 82 w 87"/>
                  <a:gd name="T37" fmla="*/ 10 h 60"/>
                  <a:gd name="T38" fmla="*/ 78 w 87"/>
                  <a:gd name="T39" fmla="*/ 19 h 60"/>
                  <a:gd name="T40" fmla="*/ 72 w 87"/>
                  <a:gd name="T41" fmla="*/ 29 h 60"/>
                  <a:gd name="T42" fmla="*/ 66 w 87"/>
                  <a:gd name="T43" fmla="*/ 40 h 60"/>
                  <a:gd name="T44" fmla="*/ 60 w 87"/>
                  <a:gd name="T45" fmla="*/ 48 h 60"/>
                  <a:gd name="T46" fmla="*/ 54 w 87"/>
                  <a:gd name="T47" fmla="*/ 56 h 60"/>
                  <a:gd name="T48" fmla="*/ 50 w 87"/>
                  <a:gd name="T49" fmla="*/ 60 h 60"/>
                  <a:gd name="T50" fmla="*/ 44 w 87"/>
                  <a:gd name="T51" fmla="*/ 59 h 60"/>
                  <a:gd name="T52" fmla="*/ 38 w 87"/>
                  <a:gd name="T53" fmla="*/ 52 h 60"/>
                  <a:gd name="T54" fmla="*/ 30 w 87"/>
                  <a:gd name="T55" fmla="*/ 43 h 60"/>
                  <a:gd name="T56" fmla="*/ 21 w 87"/>
                  <a:gd name="T57" fmla="*/ 32 h 60"/>
                  <a:gd name="T58" fmla="*/ 13 w 87"/>
                  <a:gd name="T59" fmla="*/ 21 h 60"/>
                  <a:gd name="T60" fmla="*/ 6 w 87"/>
                  <a:gd name="T61" fmla="*/ 10 h 60"/>
                  <a:gd name="T62" fmla="*/ 2 w 87"/>
                  <a:gd name="T63" fmla="*/ 3 h 60"/>
                  <a:gd name="T64" fmla="*/ 0 w 87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60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7" y="5"/>
                    </a:lnTo>
                    <a:lnTo>
                      <a:pt x="13" y="7"/>
                    </a:lnTo>
                    <a:lnTo>
                      <a:pt x="20" y="9"/>
                    </a:lnTo>
                    <a:lnTo>
                      <a:pt x="29" y="12"/>
                    </a:lnTo>
                    <a:lnTo>
                      <a:pt x="39" y="12"/>
                    </a:lnTo>
                    <a:lnTo>
                      <a:pt x="50" y="10"/>
                    </a:lnTo>
                    <a:lnTo>
                      <a:pt x="60" y="8"/>
                    </a:lnTo>
                    <a:lnTo>
                      <a:pt x="69" y="7"/>
                    </a:lnTo>
                    <a:lnTo>
                      <a:pt x="76" y="6"/>
                    </a:lnTo>
                    <a:lnTo>
                      <a:pt x="80" y="5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6" y="5"/>
                    </a:lnTo>
                    <a:lnTo>
                      <a:pt x="82" y="10"/>
                    </a:lnTo>
                    <a:lnTo>
                      <a:pt x="78" y="19"/>
                    </a:lnTo>
                    <a:lnTo>
                      <a:pt x="72" y="29"/>
                    </a:lnTo>
                    <a:lnTo>
                      <a:pt x="66" y="40"/>
                    </a:lnTo>
                    <a:lnTo>
                      <a:pt x="60" y="48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59"/>
                    </a:lnTo>
                    <a:lnTo>
                      <a:pt x="38" y="52"/>
                    </a:lnTo>
                    <a:lnTo>
                      <a:pt x="30" y="43"/>
                    </a:lnTo>
                    <a:lnTo>
                      <a:pt x="21" y="32"/>
                    </a:lnTo>
                    <a:lnTo>
                      <a:pt x="13" y="21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" name="Freeform 52"/>
              <p:cNvSpPr>
                <a:spLocks/>
              </p:cNvSpPr>
              <p:nvPr/>
            </p:nvSpPr>
            <p:spPr bwMode="auto">
              <a:xfrm>
                <a:off x="2231" y="2924"/>
                <a:ext cx="44" cy="71"/>
              </a:xfrm>
              <a:custGeom>
                <a:avLst/>
                <a:gdLst>
                  <a:gd name="T0" fmla="*/ 86 w 88"/>
                  <a:gd name="T1" fmla="*/ 125 h 142"/>
                  <a:gd name="T2" fmla="*/ 79 w 88"/>
                  <a:gd name="T3" fmla="*/ 119 h 142"/>
                  <a:gd name="T4" fmla="*/ 82 w 88"/>
                  <a:gd name="T5" fmla="*/ 110 h 142"/>
                  <a:gd name="T6" fmla="*/ 71 w 88"/>
                  <a:gd name="T7" fmla="*/ 107 h 142"/>
                  <a:gd name="T8" fmla="*/ 54 w 88"/>
                  <a:gd name="T9" fmla="*/ 106 h 142"/>
                  <a:gd name="T10" fmla="*/ 70 w 88"/>
                  <a:gd name="T11" fmla="*/ 98 h 142"/>
                  <a:gd name="T12" fmla="*/ 49 w 88"/>
                  <a:gd name="T13" fmla="*/ 93 h 142"/>
                  <a:gd name="T14" fmla="*/ 78 w 88"/>
                  <a:gd name="T15" fmla="*/ 85 h 142"/>
                  <a:gd name="T16" fmla="*/ 57 w 88"/>
                  <a:gd name="T17" fmla="*/ 68 h 142"/>
                  <a:gd name="T18" fmla="*/ 63 w 88"/>
                  <a:gd name="T19" fmla="*/ 59 h 142"/>
                  <a:gd name="T20" fmla="*/ 75 w 88"/>
                  <a:gd name="T21" fmla="*/ 62 h 142"/>
                  <a:gd name="T22" fmla="*/ 81 w 88"/>
                  <a:gd name="T23" fmla="*/ 60 h 142"/>
                  <a:gd name="T24" fmla="*/ 84 w 88"/>
                  <a:gd name="T25" fmla="*/ 53 h 142"/>
                  <a:gd name="T26" fmla="*/ 82 w 88"/>
                  <a:gd name="T27" fmla="*/ 50 h 142"/>
                  <a:gd name="T28" fmla="*/ 78 w 88"/>
                  <a:gd name="T29" fmla="*/ 41 h 142"/>
                  <a:gd name="T30" fmla="*/ 77 w 88"/>
                  <a:gd name="T31" fmla="*/ 30 h 142"/>
                  <a:gd name="T32" fmla="*/ 77 w 88"/>
                  <a:gd name="T33" fmla="*/ 24 h 142"/>
                  <a:gd name="T34" fmla="*/ 63 w 88"/>
                  <a:gd name="T35" fmla="*/ 19 h 142"/>
                  <a:gd name="T36" fmla="*/ 26 w 88"/>
                  <a:gd name="T37" fmla="*/ 31 h 142"/>
                  <a:gd name="T38" fmla="*/ 31 w 88"/>
                  <a:gd name="T39" fmla="*/ 20 h 142"/>
                  <a:gd name="T40" fmla="*/ 17 w 88"/>
                  <a:gd name="T41" fmla="*/ 4 h 142"/>
                  <a:gd name="T42" fmla="*/ 3 w 88"/>
                  <a:gd name="T43" fmla="*/ 2 h 142"/>
                  <a:gd name="T44" fmla="*/ 0 w 88"/>
                  <a:gd name="T45" fmla="*/ 19 h 142"/>
                  <a:gd name="T46" fmla="*/ 3 w 88"/>
                  <a:gd name="T47" fmla="*/ 33 h 142"/>
                  <a:gd name="T48" fmla="*/ 7 w 88"/>
                  <a:gd name="T49" fmla="*/ 47 h 142"/>
                  <a:gd name="T50" fmla="*/ 10 w 88"/>
                  <a:gd name="T51" fmla="*/ 53 h 142"/>
                  <a:gd name="T52" fmla="*/ 20 w 88"/>
                  <a:gd name="T53" fmla="*/ 70 h 142"/>
                  <a:gd name="T54" fmla="*/ 34 w 88"/>
                  <a:gd name="T55" fmla="*/ 98 h 142"/>
                  <a:gd name="T56" fmla="*/ 47 w 88"/>
                  <a:gd name="T57" fmla="*/ 127 h 142"/>
                  <a:gd name="T58" fmla="*/ 61 w 88"/>
                  <a:gd name="T59" fmla="*/ 139 h 142"/>
                  <a:gd name="T60" fmla="*/ 79 w 88"/>
                  <a:gd name="T61" fmla="*/ 142 h 142"/>
                  <a:gd name="T62" fmla="*/ 88 w 88"/>
                  <a:gd name="T63" fmla="*/ 133 h 142"/>
                  <a:gd name="T64" fmla="*/ 88 w 88"/>
                  <a:gd name="T65" fmla="*/ 1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42">
                    <a:moveTo>
                      <a:pt x="88" y="125"/>
                    </a:moveTo>
                    <a:lnTo>
                      <a:pt x="86" y="125"/>
                    </a:lnTo>
                    <a:lnTo>
                      <a:pt x="82" y="123"/>
                    </a:lnTo>
                    <a:lnTo>
                      <a:pt x="79" y="119"/>
                    </a:lnTo>
                    <a:lnTo>
                      <a:pt x="81" y="115"/>
                    </a:lnTo>
                    <a:lnTo>
                      <a:pt x="82" y="110"/>
                    </a:lnTo>
                    <a:lnTo>
                      <a:pt x="77" y="108"/>
                    </a:lnTo>
                    <a:lnTo>
                      <a:pt x="71" y="107"/>
                    </a:lnTo>
                    <a:lnTo>
                      <a:pt x="68" y="107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70" y="98"/>
                    </a:lnTo>
                    <a:lnTo>
                      <a:pt x="52" y="99"/>
                    </a:lnTo>
                    <a:lnTo>
                      <a:pt x="49" y="93"/>
                    </a:lnTo>
                    <a:lnTo>
                      <a:pt x="61" y="86"/>
                    </a:lnTo>
                    <a:lnTo>
                      <a:pt x="78" y="85"/>
                    </a:lnTo>
                    <a:lnTo>
                      <a:pt x="77" y="75"/>
                    </a:lnTo>
                    <a:lnTo>
                      <a:pt x="57" y="68"/>
                    </a:lnTo>
                    <a:lnTo>
                      <a:pt x="61" y="58"/>
                    </a:lnTo>
                    <a:lnTo>
                      <a:pt x="63" y="59"/>
                    </a:lnTo>
                    <a:lnTo>
                      <a:pt x="69" y="60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81" y="60"/>
                    </a:lnTo>
                    <a:lnTo>
                      <a:pt x="84" y="57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2" y="50"/>
                    </a:lnTo>
                    <a:lnTo>
                      <a:pt x="80" y="47"/>
                    </a:lnTo>
                    <a:lnTo>
                      <a:pt x="78" y="41"/>
                    </a:lnTo>
                    <a:lnTo>
                      <a:pt x="77" y="35"/>
                    </a:lnTo>
                    <a:lnTo>
                      <a:pt x="77" y="30"/>
                    </a:lnTo>
                    <a:lnTo>
                      <a:pt x="77" y="27"/>
                    </a:lnTo>
                    <a:lnTo>
                      <a:pt x="77" y="24"/>
                    </a:lnTo>
                    <a:lnTo>
                      <a:pt x="77" y="23"/>
                    </a:lnTo>
                    <a:lnTo>
                      <a:pt x="63" y="19"/>
                    </a:lnTo>
                    <a:lnTo>
                      <a:pt x="54" y="29"/>
                    </a:lnTo>
                    <a:lnTo>
                      <a:pt x="26" y="31"/>
                    </a:lnTo>
                    <a:lnTo>
                      <a:pt x="20" y="23"/>
                    </a:lnTo>
                    <a:lnTo>
                      <a:pt x="31" y="20"/>
                    </a:lnTo>
                    <a:lnTo>
                      <a:pt x="17" y="14"/>
                    </a:lnTo>
                    <a:lnTo>
                      <a:pt x="17" y="4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10"/>
                    </a:lnTo>
                    <a:lnTo>
                      <a:pt x="0" y="19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5" y="40"/>
                    </a:lnTo>
                    <a:lnTo>
                      <a:pt x="7" y="47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22" y="108"/>
                    </a:lnTo>
                    <a:lnTo>
                      <a:pt x="20" y="70"/>
                    </a:lnTo>
                    <a:lnTo>
                      <a:pt x="28" y="81"/>
                    </a:lnTo>
                    <a:lnTo>
                      <a:pt x="34" y="98"/>
                    </a:lnTo>
                    <a:lnTo>
                      <a:pt x="41" y="115"/>
                    </a:lnTo>
                    <a:lnTo>
                      <a:pt x="47" y="127"/>
                    </a:lnTo>
                    <a:lnTo>
                      <a:pt x="53" y="134"/>
                    </a:lnTo>
                    <a:lnTo>
                      <a:pt x="61" y="139"/>
                    </a:lnTo>
                    <a:lnTo>
                      <a:pt x="70" y="142"/>
                    </a:lnTo>
                    <a:lnTo>
                      <a:pt x="79" y="142"/>
                    </a:lnTo>
                    <a:lnTo>
                      <a:pt x="86" y="138"/>
                    </a:lnTo>
                    <a:lnTo>
                      <a:pt x="88" y="133"/>
                    </a:lnTo>
                    <a:lnTo>
                      <a:pt x="88" y="127"/>
                    </a:lnTo>
                    <a:lnTo>
                      <a:pt x="88" y="125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" name="Freeform 53"/>
              <p:cNvSpPr>
                <a:spLocks/>
              </p:cNvSpPr>
              <p:nvPr/>
            </p:nvSpPr>
            <p:spPr bwMode="auto">
              <a:xfrm>
                <a:off x="2288" y="2938"/>
                <a:ext cx="16" cy="48"/>
              </a:xfrm>
              <a:custGeom>
                <a:avLst/>
                <a:gdLst>
                  <a:gd name="T0" fmla="*/ 30 w 30"/>
                  <a:gd name="T1" fmla="*/ 0 h 97"/>
                  <a:gd name="T2" fmla="*/ 29 w 30"/>
                  <a:gd name="T3" fmla="*/ 7 h 97"/>
                  <a:gd name="T4" fmla="*/ 27 w 30"/>
                  <a:gd name="T5" fmla="*/ 23 h 97"/>
                  <a:gd name="T6" fmla="*/ 24 w 30"/>
                  <a:gd name="T7" fmla="*/ 42 h 97"/>
                  <a:gd name="T8" fmla="*/ 23 w 30"/>
                  <a:gd name="T9" fmla="*/ 53 h 97"/>
                  <a:gd name="T10" fmla="*/ 23 w 30"/>
                  <a:gd name="T11" fmla="*/ 56 h 97"/>
                  <a:gd name="T12" fmla="*/ 22 w 30"/>
                  <a:gd name="T13" fmla="*/ 59 h 97"/>
                  <a:gd name="T14" fmla="*/ 20 w 30"/>
                  <a:gd name="T15" fmla="*/ 62 h 97"/>
                  <a:gd name="T16" fmla="*/ 18 w 30"/>
                  <a:gd name="T17" fmla="*/ 67 h 97"/>
                  <a:gd name="T18" fmla="*/ 18 w 30"/>
                  <a:gd name="T19" fmla="*/ 57 h 97"/>
                  <a:gd name="T20" fmla="*/ 14 w 30"/>
                  <a:gd name="T21" fmla="*/ 49 h 97"/>
                  <a:gd name="T22" fmla="*/ 11 w 30"/>
                  <a:gd name="T23" fmla="*/ 44 h 97"/>
                  <a:gd name="T24" fmla="*/ 9 w 30"/>
                  <a:gd name="T25" fmla="*/ 42 h 97"/>
                  <a:gd name="T26" fmla="*/ 9 w 30"/>
                  <a:gd name="T27" fmla="*/ 44 h 97"/>
                  <a:gd name="T28" fmla="*/ 10 w 30"/>
                  <a:gd name="T29" fmla="*/ 50 h 97"/>
                  <a:gd name="T30" fmla="*/ 11 w 30"/>
                  <a:gd name="T31" fmla="*/ 57 h 97"/>
                  <a:gd name="T32" fmla="*/ 12 w 30"/>
                  <a:gd name="T33" fmla="*/ 62 h 97"/>
                  <a:gd name="T34" fmla="*/ 12 w 30"/>
                  <a:gd name="T35" fmla="*/ 67 h 97"/>
                  <a:gd name="T36" fmla="*/ 10 w 30"/>
                  <a:gd name="T37" fmla="*/ 73 h 97"/>
                  <a:gd name="T38" fmla="*/ 9 w 30"/>
                  <a:gd name="T39" fmla="*/ 80 h 97"/>
                  <a:gd name="T40" fmla="*/ 7 w 30"/>
                  <a:gd name="T41" fmla="*/ 86 h 97"/>
                  <a:gd name="T42" fmla="*/ 4 w 30"/>
                  <a:gd name="T43" fmla="*/ 90 h 97"/>
                  <a:gd name="T44" fmla="*/ 2 w 30"/>
                  <a:gd name="T45" fmla="*/ 94 h 97"/>
                  <a:gd name="T46" fmla="*/ 1 w 30"/>
                  <a:gd name="T47" fmla="*/ 96 h 97"/>
                  <a:gd name="T48" fmla="*/ 0 w 30"/>
                  <a:gd name="T49" fmla="*/ 97 h 97"/>
                  <a:gd name="T50" fmla="*/ 3 w 30"/>
                  <a:gd name="T51" fmla="*/ 94 h 97"/>
                  <a:gd name="T52" fmla="*/ 10 w 30"/>
                  <a:gd name="T53" fmla="*/ 85 h 97"/>
                  <a:gd name="T54" fmla="*/ 19 w 30"/>
                  <a:gd name="T55" fmla="*/ 75 h 97"/>
                  <a:gd name="T56" fmla="*/ 26 w 30"/>
                  <a:gd name="T57" fmla="*/ 66 h 97"/>
                  <a:gd name="T58" fmla="*/ 29 w 30"/>
                  <a:gd name="T59" fmla="*/ 51 h 97"/>
                  <a:gd name="T60" fmla="*/ 30 w 30"/>
                  <a:gd name="T61" fmla="*/ 29 h 97"/>
                  <a:gd name="T62" fmla="*/ 30 w 30"/>
                  <a:gd name="T63" fmla="*/ 9 h 97"/>
                  <a:gd name="T64" fmla="*/ 30 w 30"/>
                  <a:gd name="T6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97">
                    <a:moveTo>
                      <a:pt x="30" y="0"/>
                    </a:moveTo>
                    <a:lnTo>
                      <a:pt x="29" y="7"/>
                    </a:lnTo>
                    <a:lnTo>
                      <a:pt x="27" y="23"/>
                    </a:lnTo>
                    <a:lnTo>
                      <a:pt x="24" y="42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2" y="59"/>
                    </a:lnTo>
                    <a:lnTo>
                      <a:pt x="20" y="62"/>
                    </a:lnTo>
                    <a:lnTo>
                      <a:pt x="18" y="67"/>
                    </a:lnTo>
                    <a:lnTo>
                      <a:pt x="18" y="57"/>
                    </a:lnTo>
                    <a:lnTo>
                      <a:pt x="14" y="49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10" y="50"/>
                    </a:lnTo>
                    <a:lnTo>
                      <a:pt x="11" y="57"/>
                    </a:lnTo>
                    <a:lnTo>
                      <a:pt x="12" y="62"/>
                    </a:lnTo>
                    <a:lnTo>
                      <a:pt x="12" y="67"/>
                    </a:lnTo>
                    <a:lnTo>
                      <a:pt x="10" y="73"/>
                    </a:lnTo>
                    <a:lnTo>
                      <a:pt x="9" y="80"/>
                    </a:lnTo>
                    <a:lnTo>
                      <a:pt x="7" y="86"/>
                    </a:lnTo>
                    <a:lnTo>
                      <a:pt x="4" y="90"/>
                    </a:lnTo>
                    <a:lnTo>
                      <a:pt x="2" y="94"/>
                    </a:lnTo>
                    <a:lnTo>
                      <a:pt x="1" y="96"/>
                    </a:lnTo>
                    <a:lnTo>
                      <a:pt x="0" y="97"/>
                    </a:lnTo>
                    <a:lnTo>
                      <a:pt x="3" y="94"/>
                    </a:lnTo>
                    <a:lnTo>
                      <a:pt x="10" y="85"/>
                    </a:lnTo>
                    <a:lnTo>
                      <a:pt x="19" y="75"/>
                    </a:lnTo>
                    <a:lnTo>
                      <a:pt x="26" y="66"/>
                    </a:lnTo>
                    <a:lnTo>
                      <a:pt x="29" y="51"/>
                    </a:lnTo>
                    <a:lnTo>
                      <a:pt x="30" y="29"/>
                    </a:lnTo>
                    <a:lnTo>
                      <a:pt x="30" y="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Freeform 54"/>
              <p:cNvSpPr>
                <a:spLocks/>
              </p:cNvSpPr>
              <p:nvPr/>
            </p:nvSpPr>
            <p:spPr bwMode="auto">
              <a:xfrm>
                <a:off x="2256" y="2876"/>
                <a:ext cx="7" cy="14"/>
              </a:xfrm>
              <a:custGeom>
                <a:avLst/>
                <a:gdLst>
                  <a:gd name="T0" fmla="*/ 7 w 13"/>
                  <a:gd name="T1" fmla="*/ 2 h 28"/>
                  <a:gd name="T2" fmla="*/ 2 w 13"/>
                  <a:gd name="T3" fmla="*/ 7 h 28"/>
                  <a:gd name="T4" fmla="*/ 0 w 13"/>
                  <a:gd name="T5" fmla="*/ 14 h 28"/>
                  <a:gd name="T6" fmla="*/ 1 w 13"/>
                  <a:gd name="T7" fmla="*/ 21 h 28"/>
                  <a:gd name="T8" fmla="*/ 7 w 13"/>
                  <a:gd name="T9" fmla="*/ 26 h 28"/>
                  <a:gd name="T10" fmla="*/ 8 w 13"/>
                  <a:gd name="T11" fmla="*/ 28 h 28"/>
                  <a:gd name="T12" fmla="*/ 10 w 13"/>
                  <a:gd name="T13" fmla="*/ 28 h 28"/>
                  <a:gd name="T14" fmla="*/ 11 w 13"/>
                  <a:gd name="T15" fmla="*/ 26 h 28"/>
                  <a:gd name="T16" fmla="*/ 12 w 13"/>
                  <a:gd name="T17" fmla="*/ 25 h 28"/>
                  <a:gd name="T18" fmla="*/ 12 w 13"/>
                  <a:gd name="T19" fmla="*/ 24 h 28"/>
                  <a:gd name="T20" fmla="*/ 12 w 13"/>
                  <a:gd name="T21" fmla="*/ 23 h 28"/>
                  <a:gd name="T22" fmla="*/ 12 w 13"/>
                  <a:gd name="T23" fmla="*/ 21 h 28"/>
                  <a:gd name="T24" fmla="*/ 11 w 13"/>
                  <a:gd name="T25" fmla="*/ 20 h 28"/>
                  <a:gd name="T26" fmla="*/ 8 w 13"/>
                  <a:gd name="T27" fmla="*/ 17 h 28"/>
                  <a:gd name="T28" fmla="*/ 8 w 13"/>
                  <a:gd name="T29" fmla="*/ 13 h 28"/>
                  <a:gd name="T30" fmla="*/ 10 w 13"/>
                  <a:gd name="T31" fmla="*/ 10 h 28"/>
                  <a:gd name="T32" fmla="*/ 12 w 13"/>
                  <a:gd name="T33" fmla="*/ 6 h 28"/>
                  <a:gd name="T34" fmla="*/ 13 w 13"/>
                  <a:gd name="T35" fmla="*/ 5 h 28"/>
                  <a:gd name="T36" fmla="*/ 13 w 13"/>
                  <a:gd name="T37" fmla="*/ 3 h 28"/>
                  <a:gd name="T38" fmla="*/ 12 w 13"/>
                  <a:gd name="T39" fmla="*/ 2 h 28"/>
                  <a:gd name="T40" fmla="*/ 11 w 13"/>
                  <a:gd name="T41" fmla="*/ 1 h 28"/>
                  <a:gd name="T42" fmla="*/ 10 w 13"/>
                  <a:gd name="T43" fmla="*/ 0 h 28"/>
                  <a:gd name="T44" fmla="*/ 9 w 13"/>
                  <a:gd name="T45" fmla="*/ 0 h 28"/>
                  <a:gd name="T46" fmla="*/ 8 w 13"/>
                  <a:gd name="T47" fmla="*/ 1 h 28"/>
                  <a:gd name="T48" fmla="*/ 7 w 13"/>
                  <a:gd name="T49" fmla="*/ 2 h 28"/>
                  <a:gd name="T50" fmla="*/ 7 w 13"/>
                  <a:gd name="T5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8">
                    <a:moveTo>
                      <a:pt x="7" y="2"/>
                    </a:moveTo>
                    <a:lnTo>
                      <a:pt x="2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7" y="26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" name="Freeform 55"/>
              <p:cNvSpPr>
                <a:spLocks/>
              </p:cNvSpPr>
              <p:nvPr/>
            </p:nvSpPr>
            <p:spPr bwMode="auto">
              <a:xfrm>
                <a:off x="2283" y="2858"/>
                <a:ext cx="18" cy="35"/>
              </a:xfrm>
              <a:custGeom>
                <a:avLst/>
                <a:gdLst>
                  <a:gd name="T0" fmla="*/ 30 w 34"/>
                  <a:gd name="T1" fmla="*/ 0 h 68"/>
                  <a:gd name="T2" fmla="*/ 29 w 34"/>
                  <a:gd name="T3" fmla="*/ 5 h 68"/>
                  <a:gd name="T4" fmla="*/ 28 w 34"/>
                  <a:gd name="T5" fmla="*/ 18 h 68"/>
                  <a:gd name="T6" fmla="*/ 28 w 34"/>
                  <a:gd name="T7" fmla="*/ 33 h 68"/>
                  <a:gd name="T8" fmla="*/ 29 w 34"/>
                  <a:gd name="T9" fmla="*/ 47 h 68"/>
                  <a:gd name="T10" fmla="*/ 31 w 34"/>
                  <a:gd name="T11" fmla="*/ 56 h 68"/>
                  <a:gd name="T12" fmla="*/ 32 w 34"/>
                  <a:gd name="T13" fmla="*/ 63 h 68"/>
                  <a:gd name="T14" fmla="*/ 34 w 34"/>
                  <a:gd name="T15" fmla="*/ 67 h 68"/>
                  <a:gd name="T16" fmla="*/ 34 w 34"/>
                  <a:gd name="T17" fmla="*/ 68 h 68"/>
                  <a:gd name="T18" fmla="*/ 33 w 34"/>
                  <a:gd name="T19" fmla="*/ 68 h 68"/>
                  <a:gd name="T20" fmla="*/ 30 w 34"/>
                  <a:gd name="T21" fmla="*/ 68 h 68"/>
                  <a:gd name="T22" fmla="*/ 26 w 34"/>
                  <a:gd name="T23" fmla="*/ 67 h 68"/>
                  <a:gd name="T24" fmla="*/ 20 w 34"/>
                  <a:gd name="T25" fmla="*/ 67 h 68"/>
                  <a:gd name="T26" fmla="*/ 14 w 34"/>
                  <a:gd name="T27" fmla="*/ 67 h 68"/>
                  <a:gd name="T28" fmla="*/ 9 w 34"/>
                  <a:gd name="T29" fmla="*/ 67 h 68"/>
                  <a:gd name="T30" fmla="*/ 3 w 34"/>
                  <a:gd name="T31" fmla="*/ 67 h 68"/>
                  <a:gd name="T32" fmla="*/ 0 w 34"/>
                  <a:gd name="T33" fmla="*/ 68 h 68"/>
                  <a:gd name="T34" fmla="*/ 0 w 34"/>
                  <a:gd name="T35" fmla="*/ 68 h 68"/>
                  <a:gd name="T36" fmla="*/ 8 w 34"/>
                  <a:gd name="T37" fmla="*/ 65 h 68"/>
                  <a:gd name="T38" fmla="*/ 17 w 34"/>
                  <a:gd name="T39" fmla="*/ 61 h 68"/>
                  <a:gd name="T40" fmla="*/ 21 w 34"/>
                  <a:gd name="T41" fmla="*/ 60 h 68"/>
                  <a:gd name="T42" fmla="*/ 21 w 34"/>
                  <a:gd name="T43" fmla="*/ 51 h 68"/>
                  <a:gd name="T44" fmla="*/ 22 w 34"/>
                  <a:gd name="T45" fmla="*/ 31 h 68"/>
                  <a:gd name="T46" fmla="*/ 26 w 34"/>
                  <a:gd name="T47" fmla="*/ 11 h 68"/>
                  <a:gd name="T48" fmla="*/ 30 w 34"/>
                  <a:gd name="T4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68">
                    <a:moveTo>
                      <a:pt x="30" y="0"/>
                    </a:moveTo>
                    <a:lnTo>
                      <a:pt x="29" y="5"/>
                    </a:lnTo>
                    <a:lnTo>
                      <a:pt x="28" y="18"/>
                    </a:lnTo>
                    <a:lnTo>
                      <a:pt x="28" y="33"/>
                    </a:lnTo>
                    <a:lnTo>
                      <a:pt x="29" y="47"/>
                    </a:lnTo>
                    <a:lnTo>
                      <a:pt x="31" y="56"/>
                    </a:lnTo>
                    <a:lnTo>
                      <a:pt x="32" y="63"/>
                    </a:lnTo>
                    <a:lnTo>
                      <a:pt x="34" y="67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0" y="67"/>
                    </a:lnTo>
                    <a:lnTo>
                      <a:pt x="14" y="67"/>
                    </a:lnTo>
                    <a:lnTo>
                      <a:pt x="9" y="67"/>
                    </a:lnTo>
                    <a:lnTo>
                      <a:pt x="3" y="6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8" y="65"/>
                    </a:lnTo>
                    <a:lnTo>
                      <a:pt x="17" y="61"/>
                    </a:lnTo>
                    <a:lnTo>
                      <a:pt x="21" y="60"/>
                    </a:lnTo>
                    <a:lnTo>
                      <a:pt x="21" y="51"/>
                    </a:lnTo>
                    <a:lnTo>
                      <a:pt x="22" y="31"/>
                    </a:lnTo>
                    <a:lnTo>
                      <a:pt x="26" y="1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3" name="Line 730"/>
            <p:cNvSpPr>
              <a:spLocks noChangeShapeType="1"/>
            </p:cNvSpPr>
            <p:nvPr/>
          </p:nvSpPr>
          <p:spPr bwMode="auto">
            <a:xfrm>
              <a:off x="1532" y="2568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Line 731"/>
            <p:cNvSpPr>
              <a:spLocks noChangeShapeType="1"/>
            </p:cNvSpPr>
            <p:nvPr/>
          </p:nvSpPr>
          <p:spPr bwMode="auto">
            <a:xfrm rot="-5400000">
              <a:off x="1421" y="3045"/>
              <a:ext cx="9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2" name="Group 735"/>
          <p:cNvGrpSpPr>
            <a:grpSpLocks/>
          </p:cNvGrpSpPr>
          <p:nvPr/>
        </p:nvGrpSpPr>
        <p:grpSpPr bwMode="auto">
          <a:xfrm>
            <a:off x="2152405" y="5159190"/>
            <a:ext cx="2344738" cy="1033462"/>
            <a:chOff x="1634" y="2861"/>
            <a:chExt cx="1477" cy="651"/>
          </a:xfrm>
        </p:grpSpPr>
        <p:grpSp>
          <p:nvGrpSpPr>
            <p:cNvPr id="53" name="Group 706"/>
            <p:cNvGrpSpPr>
              <a:grpSpLocks/>
            </p:cNvGrpSpPr>
            <p:nvPr/>
          </p:nvGrpSpPr>
          <p:grpSpPr bwMode="auto">
            <a:xfrm>
              <a:off x="2884" y="2861"/>
              <a:ext cx="227" cy="544"/>
              <a:chOff x="2064" y="2840"/>
              <a:chExt cx="436" cy="1075"/>
            </a:xfrm>
          </p:grpSpPr>
          <p:sp>
            <p:nvSpPr>
              <p:cNvPr id="56" name="AutoShape 707"/>
              <p:cNvSpPr>
                <a:spLocks noChangeAspect="1" noChangeArrowheads="1" noTextEdit="1"/>
              </p:cNvSpPr>
              <p:nvPr/>
            </p:nvSpPr>
            <p:spPr bwMode="auto">
              <a:xfrm>
                <a:off x="2064" y="2840"/>
                <a:ext cx="436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" name="Freeform 708"/>
              <p:cNvSpPr>
                <a:spLocks/>
              </p:cNvSpPr>
              <p:nvPr/>
            </p:nvSpPr>
            <p:spPr bwMode="auto">
              <a:xfrm>
                <a:off x="2068" y="2844"/>
                <a:ext cx="432" cy="1061"/>
              </a:xfrm>
              <a:custGeom>
                <a:avLst/>
                <a:gdLst>
                  <a:gd name="T0" fmla="*/ 744 w 864"/>
                  <a:gd name="T1" fmla="*/ 1906 h 2122"/>
                  <a:gd name="T2" fmla="*/ 729 w 864"/>
                  <a:gd name="T3" fmla="*/ 1817 h 2122"/>
                  <a:gd name="T4" fmla="*/ 761 w 864"/>
                  <a:gd name="T5" fmla="*/ 1661 h 2122"/>
                  <a:gd name="T6" fmla="*/ 698 w 864"/>
                  <a:gd name="T7" fmla="*/ 1487 h 2122"/>
                  <a:gd name="T8" fmla="*/ 690 w 864"/>
                  <a:gd name="T9" fmla="*/ 1191 h 2122"/>
                  <a:gd name="T10" fmla="*/ 676 w 864"/>
                  <a:gd name="T11" fmla="*/ 969 h 2122"/>
                  <a:gd name="T12" fmla="*/ 716 w 864"/>
                  <a:gd name="T13" fmla="*/ 854 h 2122"/>
                  <a:gd name="T14" fmla="*/ 771 w 864"/>
                  <a:gd name="T15" fmla="*/ 715 h 2122"/>
                  <a:gd name="T16" fmla="*/ 755 w 864"/>
                  <a:gd name="T17" fmla="*/ 630 h 2122"/>
                  <a:gd name="T18" fmla="*/ 744 w 864"/>
                  <a:gd name="T19" fmla="*/ 542 h 2122"/>
                  <a:gd name="T20" fmla="*/ 722 w 864"/>
                  <a:gd name="T21" fmla="*/ 496 h 2122"/>
                  <a:gd name="T22" fmla="*/ 693 w 864"/>
                  <a:gd name="T23" fmla="*/ 400 h 2122"/>
                  <a:gd name="T24" fmla="*/ 652 w 864"/>
                  <a:gd name="T25" fmla="*/ 341 h 2122"/>
                  <a:gd name="T26" fmla="*/ 599 w 864"/>
                  <a:gd name="T27" fmla="*/ 325 h 2122"/>
                  <a:gd name="T28" fmla="*/ 538 w 864"/>
                  <a:gd name="T29" fmla="*/ 304 h 2122"/>
                  <a:gd name="T30" fmla="*/ 482 w 864"/>
                  <a:gd name="T31" fmla="*/ 194 h 2122"/>
                  <a:gd name="T32" fmla="*/ 493 w 864"/>
                  <a:gd name="T33" fmla="*/ 114 h 2122"/>
                  <a:gd name="T34" fmla="*/ 471 w 864"/>
                  <a:gd name="T35" fmla="*/ 9 h 2122"/>
                  <a:gd name="T36" fmla="*/ 398 w 864"/>
                  <a:gd name="T37" fmla="*/ 0 h 2122"/>
                  <a:gd name="T38" fmla="*/ 326 w 864"/>
                  <a:gd name="T39" fmla="*/ 23 h 2122"/>
                  <a:gd name="T40" fmla="*/ 307 w 864"/>
                  <a:gd name="T41" fmla="*/ 126 h 2122"/>
                  <a:gd name="T42" fmla="*/ 309 w 864"/>
                  <a:gd name="T43" fmla="*/ 187 h 2122"/>
                  <a:gd name="T44" fmla="*/ 331 w 864"/>
                  <a:gd name="T45" fmla="*/ 269 h 2122"/>
                  <a:gd name="T46" fmla="*/ 275 w 864"/>
                  <a:gd name="T47" fmla="*/ 311 h 2122"/>
                  <a:gd name="T48" fmla="*/ 171 w 864"/>
                  <a:gd name="T49" fmla="*/ 352 h 2122"/>
                  <a:gd name="T50" fmla="*/ 122 w 864"/>
                  <a:gd name="T51" fmla="*/ 387 h 2122"/>
                  <a:gd name="T52" fmla="*/ 79 w 864"/>
                  <a:gd name="T53" fmla="*/ 549 h 2122"/>
                  <a:gd name="T54" fmla="*/ 45 w 864"/>
                  <a:gd name="T55" fmla="*/ 677 h 2122"/>
                  <a:gd name="T56" fmla="*/ 61 w 864"/>
                  <a:gd name="T57" fmla="*/ 810 h 2122"/>
                  <a:gd name="T58" fmla="*/ 116 w 864"/>
                  <a:gd name="T59" fmla="*/ 913 h 2122"/>
                  <a:gd name="T60" fmla="*/ 145 w 864"/>
                  <a:gd name="T61" fmla="*/ 1035 h 2122"/>
                  <a:gd name="T62" fmla="*/ 153 w 864"/>
                  <a:gd name="T63" fmla="*/ 1138 h 2122"/>
                  <a:gd name="T64" fmla="*/ 139 w 864"/>
                  <a:gd name="T65" fmla="*/ 1400 h 2122"/>
                  <a:gd name="T66" fmla="*/ 103 w 864"/>
                  <a:gd name="T67" fmla="*/ 1563 h 2122"/>
                  <a:gd name="T68" fmla="*/ 126 w 864"/>
                  <a:gd name="T69" fmla="*/ 1784 h 2122"/>
                  <a:gd name="T70" fmla="*/ 99 w 864"/>
                  <a:gd name="T71" fmla="*/ 1932 h 2122"/>
                  <a:gd name="T72" fmla="*/ 19 w 864"/>
                  <a:gd name="T73" fmla="*/ 2011 h 2122"/>
                  <a:gd name="T74" fmla="*/ 8 w 864"/>
                  <a:gd name="T75" fmla="*/ 2087 h 2122"/>
                  <a:gd name="T76" fmla="*/ 73 w 864"/>
                  <a:gd name="T77" fmla="*/ 2111 h 2122"/>
                  <a:gd name="T78" fmla="*/ 138 w 864"/>
                  <a:gd name="T79" fmla="*/ 2087 h 2122"/>
                  <a:gd name="T80" fmla="*/ 221 w 864"/>
                  <a:gd name="T81" fmla="*/ 2016 h 2122"/>
                  <a:gd name="T82" fmla="*/ 239 w 864"/>
                  <a:gd name="T83" fmla="*/ 1915 h 2122"/>
                  <a:gd name="T84" fmla="*/ 258 w 864"/>
                  <a:gd name="T85" fmla="*/ 1786 h 2122"/>
                  <a:gd name="T86" fmla="*/ 292 w 864"/>
                  <a:gd name="T87" fmla="*/ 1741 h 2122"/>
                  <a:gd name="T88" fmla="*/ 311 w 864"/>
                  <a:gd name="T89" fmla="*/ 1649 h 2122"/>
                  <a:gd name="T90" fmla="*/ 359 w 864"/>
                  <a:gd name="T91" fmla="*/ 1403 h 2122"/>
                  <a:gd name="T92" fmla="*/ 417 w 864"/>
                  <a:gd name="T93" fmla="*/ 1238 h 2122"/>
                  <a:gd name="T94" fmla="*/ 455 w 864"/>
                  <a:gd name="T95" fmla="*/ 1281 h 2122"/>
                  <a:gd name="T96" fmla="*/ 539 w 864"/>
                  <a:gd name="T97" fmla="*/ 1647 h 2122"/>
                  <a:gd name="T98" fmla="*/ 576 w 864"/>
                  <a:gd name="T99" fmla="*/ 1776 h 2122"/>
                  <a:gd name="T100" fmla="*/ 618 w 864"/>
                  <a:gd name="T101" fmla="*/ 1890 h 2122"/>
                  <a:gd name="T102" fmla="*/ 635 w 864"/>
                  <a:gd name="T103" fmla="*/ 2029 h 2122"/>
                  <a:gd name="T104" fmla="*/ 671 w 864"/>
                  <a:gd name="T105" fmla="*/ 2042 h 2122"/>
                  <a:gd name="T106" fmla="*/ 720 w 864"/>
                  <a:gd name="T107" fmla="*/ 2089 h 2122"/>
                  <a:gd name="T108" fmla="*/ 800 w 864"/>
                  <a:gd name="T109" fmla="*/ 2122 h 2122"/>
                  <a:gd name="T110" fmla="*/ 864 w 864"/>
                  <a:gd name="T111" fmla="*/ 2095 h 2122"/>
                  <a:gd name="T112" fmla="*/ 838 w 864"/>
                  <a:gd name="T113" fmla="*/ 2022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64" h="2122">
                    <a:moveTo>
                      <a:pt x="806" y="1987"/>
                    </a:moveTo>
                    <a:lnTo>
                      <a:pt x="787" y="1970"/>
                    </a:lnTo>
                    <a:lnTo>
                      <a:pt x="772" y="1954"/>
                    </a:lnTo>
                    <a:lnTo>
                      <a:pt x="760" y="1937"/>
                    </a:lnTo>
                    <a:lnTo>
                      <a:pt x="751" y="1922"/>
                    </a:lnTo>
                    <a:lnTo>
                      <a:pt x="744" y="1906"/>
                    </a:lnTo>
                    <a:lnTo>
                      <a:pt x="740" y="1893"/>
                    </a:lnTo>
                    <a:lnTo>
                      <a:pt x="736" y="1880"/>
                    </a:lnTo>
                    <a:lnTo>
                      <a:pt x="735" y="1870"/>
                    </a:lnTo>
                    <a:lnTo>
                      <a:pt x="732" y="1843"/>
                    </a:lnTo>
                    <a:lnTo>
                      <a:pt x="729" y="1829"/>
                    </a:lnTo>
                    <a:lnTo>
                      <a:pt x="729" y="1817"/>
                    </a:lnTo>
                    <a:lnTo>
                      <a:pt x="732" y="1794"/>
                    </a:lnTo>
                    <a:lnTo>
                      <a:pt x="740" y="1765"/>
                    </a:lnTo>
                    <a:lnTo>
                      <a:pt x="749" y="1740"/>
                    </a:lnTo>
                    <a:lnTo>
                      <a:pt x="758" y="1713"/>
                    </a:lnTo>
                    <a:lnTo>
                      <a:pt x="762" y="1681"/>
                    </a:lnTo>
                    <a:lnTo>
                      <a:pt x="761" y="1661"/>
                    </a:lnTo>
                    <a:lnTo>
                      <a:pt x="755" y="1637"/>
                    </a:lnTo>
                    <a:lnTo>
                      <a:pt x="745" y="1609"/>
                    </a:lnTo>
                    <a:lnTo>
                      <a:pt x="734" y="1580"/>
                    </a:lnTo>
                    <a:lnTo>
                      <a:pt x="721" y="1548"/>
                    </a:lnTo>
                    <a:lnTo>
                      <a:pt x="708" y="1517"/>
                    </a:lnTo>
                    <a:lnTo>
                      <a:pt x="698" y="1487"/>
                    </a:lnTo>
                    <a:lnTo>
                      <a:pt x="690" y="1459"/>
                    </a:lnTo>
                    <a:lnTo>
                      <a:pt x="684" y="1407"/>
                    </a:lnTo>
                    <a:lnTo>
                      <a:pt x="685" y="1358"/>
                    </a:lnTo>
                    <a:lnTo>
                      <a:pt x="688" y="1303"/>
                    </a:lnTo>
                    <a:lnTo>
                      <a:pt x="690" y="1236"/>
                    </a:lnTo>
                    <a:lnTo>
                      <a:pt x="690" y="1191"/>
                    </a:lnTo>
                    <a:lnTo>
                      <a:pt x="692" y="1166"/>
                    </a:lnTo>
                    <a:lnTo>
                      <a:pt x="690" y="1150"/>
                    </a:lnTo>
                    <a:lnTo>
                      <a:pt x="687" y="1127"/>
                    </a:lnTo>
                    <a:lnTo>
                      <a:pt x="701" y="1109"/>
                    </a:lnTo>
                    <a:lnTo>
                      <a:pt x="673" y="985"/>
                    </a:lnTo>
                    <a:lnTo>
                      <a:pt x="676" y="969"/>
                    </a:lnTo>
                    <a:lnTo>
                      <a:pt x="680" y="952"/>
                    </a:lnTo>
                    <a:lnTo>
                      <a:pt x="685" y="932"/>
                    </a:lnTo>
                    <a:lnTo>
                      <a:pt x="690" y="905"/>
                    </a:lnTo>
                    <a:lnTo>
                      <a:pt x="696" y="884"/>
                    </a:lnTo>
                    <a:lnTo>
                      <a:pt x="705" y="867"/>
                    </a:lnTo>
                    <a:lnTo>
                      <a:pt x="716" y="854"/>
                    </a:lnTo>
                    <a:lnTo>
                      <a:pt x="730" y="841"/>
                    </a:lnTo>
                    <a:lnTo>
                      <a:pt x="742" y="827"/>
                    </a:lnTo>
                    <a:lnTo>
                      <a:pt x="753" y="812"/>
                    </a:lnTo>
                    <a:lnTo>
                      <a:pt x="762" y="791"/>
                    </a:lnTo>
                    <a:lnTo>
                      <a:pt x="768" y="766"/>
                    </a:lnTo>
                    <a:lnTo>
                      <a:pt x="771" y="715"/>
                    </a:lnTo>
                    <a:lnTo>
                      <a:pt x="770" y="682"/>
                    </a:lnTo>
                    <a:lnTo>
                      <a:pt x="768" y="662"/>
                    </a:lnTo>
                    <a:lnTo>
                      <a:pt x="765" y="655"/>
                    </a:lnTo>
                    <a:lnTo>
                      <a:pt x="763" y="653"/>
                    </a:lnTo>
                    <a:lnTo>
                      <a:pt x="759" y="645"/>
                    </a:lnTo>
                    <a:lnTo>
                      <a:pt x="755" y="630"/>
                    </a:lnTo>
                    <a:lnTo>
                      <a:pt x="755" y="608"/>
                    </a:lnTo>
                    <a:lnTo>
                      <a:pt x="753" y="588"/>
                    </a:lnTo>
                    <a:lnTo>
                      <a:pt x="748" y="576"/>
                    </a:lnTo>
                    <a:lnTo>
                      <a:pt x="741" y="566"/>
                    </a:lnTo>
                    <a:lnTo>
                      <a:pt x="742" y="551"/>
                    </a:lnTo>
                    <a:lnTo>
                      <a:pt x="744" y="542"/>
                    </a:lnTo>
                    <a:lnTo>
                      <a:pt x="743" y="534"/>
                    </a:lnTo>
                    <a:lnTo>
                      <a:pt x="741" y="525"/>
                    </a:lnTo>
                    <a:lnTo>
                      <a:pt x="738" y="519"/>
                    </a:lnTo>
                    <a:lnTo>
                      <a:pt x="732" y="511"/>
                    </a:lnTo>
                    <a:lnTo>
                      <a:pt x="727" y="504"/>
                    </a:lnTo>
                    <a:lnTo>
                      <a:pt x="722" y="496"/>
                    </a:lnTo>
                    <a:lnTo>
                      <a:pt x="716" y="490"/>
                    </a:lnTo>
                    <a:lnTo>
                      <a:pt x="707" y="476"/>
                    </a:lnTo>
                    <a:lnTo>
                      <a:pt x="701" y="464"/>
                    </a:lnTo>
                    <a:lnTo>
                      <a:pt x="695" y="449"/>
                    </a:lnTo>
                    <a:lnTo>
                      <a:pt x="693" y="427"/>
                    </a:lnTo>
                    <a:lnTo>
                      <a:pt x="693" y="400"/>
                    </a:lnTo>
                    <a:lnTo>
                      <a:pt x="693" y="375"/>
                    </a:lnTo>
                    <a:lnTo>
                      <a:pt x="689" y="356"/>
                    </a:lnTo>
                    <a:lnTo>
                      <a:pt x="677" y="345"/>
                    </a:lnTo>
                    <a:lnTo>
                      <a:pt x="668" y="343"/>
                    </a:lnTo>
                    <a:lnTo>
                      <a:pt x="660" y="342"/>
                    </a:lnTo>
                    <a:lnTo>
                      <a:pt x="652" y="341"/>
                    </a:lnTo>
                    <a:lnTo>
                      <a:pt x="645" y="340"/>
                    </a:lnTo>
                    <a:lnTo>
                      <a:pt x="636" y="339"/>
                    </a:lnTo>
                    <a:lnTo>
                      <a:pt x="628" y="337"/>
                    </a:lnTo>
                    <a:lnTo>
                      <a:pt x="619" y="334"/>
                    </a:lnTo>
                    <a:lnTo>
                      <a:pt x="609" y="330"/>
                    </a:lnTo>
                    <a:lnTo>
                      <a:pt x="599" y="325"/>
                    </a:lnTo>
                    <a:lnTo>
                      <a:pt x="586" y="320"/>
                    </a:lnTo>
                    <a:lnTo>
                      <a:pt x="574" y="315"/>
                    </a:lnTo>
                    <a:lnTo>
                      <a:pt x="563" y="312"/>
                    </a:lnTo>
                    <a:lnTo>
                      <a:pt x="553" y="308"/>
                    </a:lnTo>
                    <a:lnTo>
                      <a:pt x="544" y="306"/>
                    </a:lnTo>
                    <a:lnTo>
                      <a:pt x="538" y="304"/>
                    </a:lnTo>
                    <a:lnTo>
                      <a:pt x="536" y="304"/>
                    </a:lnTo>
                    <a:lnTo>
                      <a:pt x="499" y="289"/>
                    </a:lnTo>
                    <a:lnTo>
                      <a:pt x="482" y="268"/>
                    </a:lnTo>
                    <a:lnTo>
                      <a:pt x="481" y="242"/>
                    </a:lnTo>
                    <a:lnTo>
                      <a:pt x="481" y="216"/>
                    </a:lnTo>
                    <a:lnTo>
                      <a:pt x="482" y="194"/>
                    </a:lnTo>
                    <a:lnTo>
                      <a:pt x="482" y="187"/>
                    </a:lnTo>
                    <a:lnTo>
                      <a:pt x="490" y="169"/>
                    </a:lnTo>
                    <a:lnTo>
                      <a:pt x="490" y="162"/>
                    </a:lnTo>
                    <a:lnTo>
                      <a:pt x="492" y="146"/>
                    </a:lnTo>
                    <a:lnTo>
                      <a:pt x="493" y="128"/>
                    </a:lnTo>
                    <a:lnTo>
                      <a:pt x="493" y="114"/>
                    </a:lnTo>
                    <a:lnTo>
                      <a:pt x="491" y="106"/>
                    </a:lnTo>
                    <a:lnTo>
                      <a:pt x="485" y="103"/>
                    </a:lnTo>
                    <a:lnTo>
                      <a:pt x="479" y="103"/>
                    </a:lnTo>
                    <a:lnTo>
                      <a:pt x="476" y="103"/>
                    </a:lnTo>
                    <a:lnTo>
                      <a:pt x="470" y="83"/>
                    </a:lnTo>
                    <a:lnTo>
                      <a:pt x="471" y="9"/>
                    </a:lnTo>
                    <a:lnTo>
                      <a:pt x="468" y="8"/>
                    </a:lnTo>
                    <a:lnTo>
                      <a:pt x="459" y="7"/>
                    </a:lnTo>
                    <a:lnTo>
                      <a:pt x="446" y="4"/>
                    </a:lnTo>
                    <a:lnTo>
                      <a:pt x="431" y="2"/>
                    </a:lnTo>
                    <a:lnTo>
                      <a:pt x="414" y="1"/>
                    </a:lnTo>
                    <a:lnTo>
                      <a:pt x="398" y="0"/>
                    </a:lnTo>
                    <a:lnTo>
                      <a:pt x="383" y="2"/>
                    </a:lnTo>
                    <a:lnTo>
                      <a:pt x="371" y="5"/>
                    </a:lnTo>
                    <a:lnTo>
                      <a:pt x="360" y="11"/>
                    </a:lnTo>
                    <a:lnTo>
                      <a:pt x="349" y="15"/>
                    </a:lnTo>
                    <a:lnTo>
                      <a:pt x="337" y="20"/>
                    </a:lnTo>
                    <a:lnTo>
                      <a:pt x="326" y="23"/>
                    </a:lnTo>
                    <a:lnTo>
                      <a:pt x="314" y="26"/>
                    </a:lnTo>
                    <a:lnTo>
                      <a:pt x="307" y="28"/>
                    </a:lnTo>
                    <a:lnTo>
                      <a:pt x="301" y="30"/>
                    </a:lnTo>
                    <a:lnTo>
                      <a:pt x="299" y="30"/>
                    </a:lnTo>
                    <a:lnTo>
                      <a:pt x="309" y="126"/>
                    </a:lnTo>
                    <a:lnTo>
                      <a:pt x="307" y="126"/>
                    </a:lnTo>
                    <a:lnTo>
                      <a:pt x="301" y="127"/>
                    </a:lnTo>
                    <a:lnTo>
                      <a:pt x="295" y="132"/>
                    </a:lnTo>
                    <a:lnTo>
                      <a:pt x="293" y="143"/>
                    </a:lnTo>
                    <a:lnTo>
                      <a:pt x="296" y="155"/>
                    </a:lnTo>
                    <a:lnTo>
                      <a:pt x="302" y="172"/>
                    </a:lnTo>
                    <a:lnTo>
                      <a:pt x="309" y="187"/>
                    </a:lnTo>
                    <a:lnTo>
                      <a:pt x="311" y="193"/>
                    </a:lnTo>
                    <a:lnTo>
                      <a:pt x="322" y="212"/>
                    </a:lnTo>
                    <a:lnTo>
                      <a:pt x="323" y="217"/>
                    </a:lnTo>
                    <a:lnTo>
                      <a:pt x="327" y="230"/>
                    </a:lnTo>
                    <a:lnTo>
                      <a:pt x="330" y="248"/>
                    </a:lnTo>
                    <a:lnTo>
                      <a:pt x="331" y="269"/>
                    </a:lnTo>
                    <a:lnTo>
                      <a:pt x="320" y="295"/>
                    </a:lnTo>
                    <a:lnTo>
                      <a:pt x="318" y="296"/>
                    </a:lnTo>
                    <a:lnTo>
                      <a:pt x="312" y="297"/>
                    </a:lnTo>
                    <a:lnTo>
                      <a:pt x="302" y="301"/>
                    </a:lnTo>
                    <a:lnTo>
                      <a:pt x="290" y="305"/>
                    </a:lnTo>
                    <a:lnTo>
                      <a:pt x="275" y="311"/>
                    </a:lnTo>
                    <a:lnTo>
                      <a:pt x="258" y="316"/>
                    </a:lnTo>
                    <a:lnTo>
                      <a:pt x="242" y="323"/>
                    </a:lnTo>
                    <a:lnTo>
                      <a:pt x="224" y="330"/>
                    </a:lnTo>
                    <a:lnTo>
                      <a:pt x="205" y="337"/>
                    </a:lnTo>
                    <a:lnTo>
                      <a:pt x="187" y="345"/>
                    </a:lnTo>
                    <a:lnTo>
                      <a:pt x="171" y="352"/>
                    </a:lnTo>
                    <a:lnTo>
                      <a:pt x="155" y="360"/>
                    </a:lnTo>
                    <a:lnTo>
                      <a:pt x="143" y="367"/>
                    </a:lnTo>
                    <a:lnTo>
                      <a:pt x="133" y="373"/>
                    </a:lnTo>
                    <a:lnTo>
                      <a:pt x="126" y="379"/>
                    </a:lnTo>
                    <a:lnTo>
                      <a:pt x="123" y="384"/>
                    </a:lnTo>
                    <a:lnTo>
                      <a:pt x="122" y="387"/>
                    </a:lnTo>
                    <a:lnTo>
                      <a:pt x="117" y="400"/>
                    </a:lnTo>
                    <a:lnTo>
                      <a:pt x="112" y="421"/>
                    </a:lnTo>
                    <a:lnTo>
                      <a:pt x="104" y="449"/>
                    </a:lnTo>
                    <a:lnTo>
                      <a:pt x="96" y="481"/>
                    </a:lnTo>
                    <a:lnTo>
                      <a:pt x="87" y="515"/>
                    </a:lnTo>
                    <a:lnTo>
                      <a:pt x="79" y="549"/>
                    </a:lnTo>
                    <a:lnTo>
                      <a:pt x="71" y="580"/>
                    </a:lnTo>
                    <a:lnTo>
                      <a:pt x="64" y="613"/>
                    </a:lnTo>
                    <a:lnTo>
                      <a:pt x="55" y="638"/>
                    </a:lnTo>
                    <a:lnTo>
                      <a:pt x="48" y="656"/>
                    </a:lnTo>
                    <a:lnTo>
                      <a:pt x="46" y="663"/>
                    </a:lnTo>
                    <a:lnTo>
                      <a:pt x="45" y="677"/>
                    </a:lnTo>
                    <a:lnTo>
                      <a:pt x="43" y="710"/>
                    </a:lnTo>
                    <a:lnTo>
                      <a:pt x="43" y="746"/>
                    </a:lnTo>
                    <a:lnTo>
                      <a:pt x="49" y="769"/>
                    </a:lnTo>
                    <a:lnTo>
                      <a:pt x="55" y="780"/>
                    </a:lnTo>
                    <a:lnTo>
                      <a:pt x="59" y="794"/>
                    </a:lnTo>
                    <a:lnTo>
                      <a:pt x="61" y="810"/>
                    </a:lnTo>
                    <a:lnTo>
                      <a:pt x="64" y="833"/>
                    </a:lnTo>
                    <a:lnTo>
                      <a:pt x="67" y="845"/>
                    </a:lnTo>
                    <a:lnTo>
                      <a:pt x="75" y="861"/>
                    </a:lnTo>
                    <a:lnTo>
                      <a:pt x="86" y="877"/>
                    </a:lnTo>
                    <a:lnTo>
                      <a:pt x="101" y="895"/>
                    </a:lnTo>
                    <a:lnTo>
                      <a:pt x="116" y="913"/>
                    </a:lnTo>
                    <a:lnTo>
                      <a:pt x="133" y="930"/>
                    </a:lnTo>
                    <a:lnTo>
                      <a:pt x="151" y="946"/>
                    </a:lnTo>
                    <a:lnTo>
                      <a:pt x="169" y="958"/>
                    </a:lnTo>
                    <a:lnTo>
                      <a:pt x="161" y="981"/>
                    </a:lnTo>
                    <a:lnTo>
                      <a:pt x="153" y="1008"/>
                    </a:lnTo>
                    <a:lnTo>
                      <a:pt x="145" y="1035"/>
                    </a:lnTo>
                    <a:lnTo>
                      <a:pt x="139" y="1062"/>
                    </a:lnTo>
                    <a:lnTo>
                      <a:pt x="133" y="1087"/>
                    </a:lnTo>
                    <a:lnTo>
                      <a:pt x="129" y="1106"/>
                    </a:lnTo>
                    <a:lnTo>
                      <a:pt x="125" y="1119"/>
                    </a:lnTo>
                    <a:lnTo>
                      <a:pt x="124" y="1123"/>
                    </a:lnTo>
                    <a:lnTo>
                      <a:pt x="153" y="1138"/>
                    </a:lnTo>
                    <a:lnTo>
                      <a:pt x="146" y="1178"/>
                    </a:lnTo>
                    <a:lnTo>
                      <a:pt x="138" y="1223"/>
                    </a:lnTo>
                    <a:lnTo>
                      <a:pt x="130" y="1265"/>
                    </a:lnTo>
                    <a:lnTo>
                      <a:pt x="130" y="1303"/>
                    </a:lnTo>
                    <a:lnTo>
                      <a:pt x="136" y="1355"/>
                    </a:lnTo>
                    <a:lnTo>
                      <a:pt x="139" y="1400"/>
                    </a:lnTo>
                    <a:lnTo>
                      <a:pt x="138" y="1438"/>
                    </a:lnTo>
                    <a:lnTo>
                      <a:pt x="133" y="1469"/>
                    </a:lnTo>
                    <a:lnTo>
                      <a:pt x="127" y="1497"/>
                    </a:lnTo>
                    <a:lnTo>
                      <a:pt x="120" y="1520"/>
                    </a:lnTo>
                    <a:lnTo>
                      <a:pt x="112" y="1543"/>
                    </a:lnTo>
                    <a:lnTo>
                      <a:pt x="103" y="1563"/>
                    </a:lnTo>
                    <a:lnTo>
                      <a:pt x="89" y="1605"/>
                    </a:lnTo>
                    <a:lnTo>
                      <a:pt x="84" y="1648"/>
                    </a:lnTo>
                    <a:lnTo>
                      <a:pt x="88" y="1689"/>
                    </a:lnTo>
                    <a:lnTo>
                      <a:pt x="103" y="1726"/>
                    </a:lnTo>
                    <a:lnTo>
                      <a:pt x="118" y="1759"/>
                    </a:lnTo>
                    <a:lnTo>
                      <a:pt x="126" y="1784"/>
                    </a:lnTo>
                    <a:lnTo>
                      <a:pt x="130" y="1801"/>
                    </a:lnTo>
                    <a:lnTo>
                      <a:pt x="130" y="1808"/>
                    </a:lnTo>
                    <a:lnTo>
                      <a:pt x="127" y="1822"/>
                    </a:lnTo>
                    <a:lnTo>
                      <a:pt x="122" y="1856"/>
                    </a:lnTo>
                    <a:lnTo>
                      <a:pt x="112" y="1897"/>
                    </a:lnTo>
                    <a:lnTo>
                      <a:pt x="99" y="1932"/>
                    </a:lnTo>
                    <a:lnTo>
                      <a:pt x="87" y="1951"/>
                    </a:lnTo>
                    <a:lnTo>
                      <a:pt x="73" y="1966"/>
                    </a:lnTo>
                    <a:lnTo>
                      <a:pt x="59" y="1979"/>
                    </a:lnTo>
                    <a:lnTo>
                      <a:pt x="45" y="1990"/>
                    </a:lnTo>
                    <a:lnTo>
                      <a:pt x="31" y="2001"/>
                    </a:lnTo>
                    <a:lnTo>
                      <a:pt x="19" y="2011"/>
                    </a:lnTo>
                    <a:lnTo>
                      <a:pt x="9" y="2025"/>
                    </a:lnTo>
                    <a:lnTo>
                      <a:pt x="2" y="2040"/>
                    </a:lnTo>
                    <a:lnTo>
                      <a:pt x="0" y="2053"/>
                    </a:lnTo>
                    <a:lnTo>
                      <a:pt x="0" y="2065"/>
                    </a:lnTo>
                    <a:lnTo>
                      <a:pt x="2" y="2076"/>
                    </a:lnTo>
                    <a:lnTo>
                      <a:pt x="8" y="2087"/>
                    </a:lnTo>
                    <a:lnTo>
                      <a:pt x="14" y="2096"/>
                    </a:lnTo>
                    <a:lnTo>
                      <a:pt x="24" y="2103"/>
                    </a:lnTo>
                    <a:lnTo>
                      <a:pt x="36" y="2108"/>
                    </a:lnTo>
                    <a:lnTo>
                      <a:pt x="49" y="2111"/>
                    </a:lnTo>
                    <a:lnTo>
                      <a:pt x="61" y="2111"/>
                    </a:lnTo>
                    <a:lnTo>
                      <a:pt x="73" y="2111"/>
                    </a:lnTo>
                    <a:lnTo>
                      <a:pt x="84" y="2110"/>
                    </a:lnTo>
                    <a:lnTo>
                      <a:pt x="95" y="2107"/>
                    </a:lnTo>
                    <a:lnTo>
                      <a:pt x="106" y="2105"/>
                    </a:lnTo>
                    <a:lnTo>
                      <a:pt x="116" y="2101"/>
                    </a:lnTo>
                    <a:lnTo>
                      <a:pt x="127" y="2094"/>
                    </a:lnTo>
                    <a:lnTo>
                      <a:pt x="138" y="2087"/>
                    </a:lnTo>
                    <a:lnTo>
                      <a:pt x="145" y="2072"/>
                    </a:lnTo>
                    <a:lnTo>
                      <a:pt x="158" y="2057"/>
                    </a:lnTo>
                    <a:lnTo>
                      <a:pt x="173" y="2044"/>
                    </a:lnTo>
                    <a:lnTo>
                      <a:pt x="191" y="2032"/>
                    </a:lnTo>
                    <a:lnTo>
                      <a:pt x="207" y="2023"/>
                    </a:lnTo>
                    <a:lnTo>
                      <a:pt x="221" y="2016"/>
                    </a:lnTo>
                    <a:lnTo>
                      <a:pt x="232" y="2011"/>
                    </a:lnTo>
                    <a:lnTo>
                      <a:pt x="235" y="2010"/>
                    </a:lnTo>
                    <a:lnTo>
                      <a:pt x="238" y="2002"/>
                    </a:lnTo>
                    <a:lnTo>
                      <a:pt x="243" y="1981"/>
                    </a:lnTo>
                    <a:lnTo>
                      <a:pt x="245" y="1951"/>
                    </a:lnTo>
                    <a:lnTo>
                      <a:pt x="239" y="1915"/>
                    </a:lnTo>
                    <a:lnTo>
                      <a:pt x="238" y="1898"/>
                    </a:lnTo>
                    <a:lnTo>
                      <a:pt x="242" y="1871"/>
                    </a:lnTo>
                    <a:lnTo>
                      <a:pt x="247" y="1833"/>
                    </a:lnTo>
                    <a:lnTo>
                      <a:pt x="257" y="1788"/>
                    </a:lnTo>
                    <a:lnTo>
                      <a:pt x="257" y="1788"/>
                    </a:lnTo>
                    <a:lnTo>
                      <a:pt x="258" y="1786"/>
                    </a:lnTo>
                    <a:lnTo>
                      <a:pt x="258" y="1786"/>
                    </a:lnTo>
                    <a:lnTo>
                      <a:pt x="258" y="1786"/>
                    </a:lnTo>
                    <a:lnTo>
                      <a:pt x="268" y="1775"/>
                    </a:lnTo>
                    <a:lnTo>
                      <a:pt x="277" y="1763"/>
                    </a:lnTo>
                    <a:lnTo>
                      <a:pt x="285" y="1752"/>
                    </a:lnTo>
                    <a:lnTo>
                      <a:pt x="292" y="1741"/>
                    </a:lnTo>
                    <a:lnTo>
                      <a:pt x="298" y="1728"/>
                    </a:lnTo>
                    <a:lnTo>
                      <a:pt x="302" y="1716"/>
                    </a:lnTo>
                    <a:lnTo>
                      <a:pt x="304" y="1704"/>
                    </a:lnTo>
                    <a:lnTo>
                      <a:pt x="305" y="1691"/>
                    </a:lnTo>
                    <a:lnTo>
                      <a:pt x="307" y="1676"/>
                    </a:lnTo>
                    <a:lnTo>
                      <a:pt x="311" y="1649"/>
                    </a:lnTo>
                    <a:lnTo>
                      <a:pt x="318" y="1614"/>
                    </a:lnTo>
                    <a:lnTo>
                      <a:pt x="326" y="1574"/>
                    </a:lnTo>
                    <a:lnTo>
                      <a:pt x="333" y="1530"/>
                    </a:lnTo>
                    <a:lnTo>
                      <a:pt x="342" y="1485"/>
                    </a:lnTo>
                    <a:lnTo>
                      <a:pt x="351" y="1442"/>
                    </a:lnTo>
                    <a:lnTo>
                      <a:pt x="359" y="1403"/>
                    </a:lnTo>
                    <a:lnTo>
                      <a:pt x="370" y="1366"/>
                    </a:lnTo>
                    <a:lnTo>
                      <a:pt x="382" y="1331"/>
                    </a:lnTo>
                    <a:lnTo>
                      <a:pt x="393" y="1301"/>
                    </a:lnTo>
                    <a:lnTo>
                      <a:pt x="402" y="1276"/>
                    </a:lnTo>
                    <a:lnTo>
                      <a:pt x="411" y="1254"/>
                    </a:lnTo>
                    <a:lnTo>
                      <a:pt x="417" y="1238"/>
                    </a:lnTo>
                    <a:lnTo>
                      <a:pt x="424" y="1229"/>
                    </a:lnTo>
                    <a:lnTo>
                      <a:pt x="429" y="1225"/>
                    </a:lnTo>
                    <a:lnTo>
                      <a:pt x="433" y="1230"/>
                    </a:lnTo>
                    <a:lnTo>
                      <a:pt x="440" y="1241"/>
                    </a:lnTo>
                    <a:lnTo>
                      <a:pt x="446" y="1259"/>
                    </a:lnTo>
                    <a:lnTo>
                      <a:pt x="455" y="1281"/>
                    </a:lnTo>
                    <a:lnTo>
                      <a:pt x="468" y="1331"/>
                    </a:lnTo>
                    <a:lnTo>
                      <a:pt x="481" y="1392"/>
                    </a:lnTo>
                    <a:lnTo>
                      <a:pt x="497" y="1458"/>
                    </a:lnTo>
                    <a:lnTo>
                      <a:pt x="513" y="1526"/>
                    </a:lnTo>
                    <a:lnTo>
                      <a:pt x="527" y="1590"/>
                    </a:lnTo>
                    <a:lnTo>
                      <a:pt x="539" y="1647"/>
                    </a:lnTo>
                    <a:lnTo>
                      <a:pt x="548" y="1691"/>
                    </a:lnTo>
                    <a:lnTo>
                      <a:pt x="553" y="1718"/>
                    </a:lnTo>
                    <a:lnTo>
                      <a:pt x="556" y="1737"/>
                    </a:lnTo>
                    <a:lnTo>
                      <a:pt x="562" y="1753"/>
                    </a:lnTo>
                    <a:lnTo>
                      <a:pt x="568" y="1766"/>
                    </a:lnTo>
                    <a:lnTo>
                      <a:pt x="576" y="1776"/>
                    </a:lnTo>
                    <a:lnTo>
                      <a:pt x="583" y="1785"/>
                    </a:lnTo>
                    <a:lnTo>
                      <a:pt x="590" y="1791"/>
                    </a:lnTo>
                    <a:lnTo>
                      <a:pt x="595" y="1795"/>
                    </a:lnTo>
                    <a:lnTo>
                      <a:pt x="599" y="1798"/>
                    </a:lnTo>
                    <a:lnTo>
                      <a:pt x="609" y="1848"/>
                    </a:lnTo>
                    <a:lnTo>
                      <a:pt x="618" y="1890"/>
                    </a:lnTo>
                    <a:lnTo>
                      <a:pt x="622" y="1923"/>
                    </a:lnTo>
                    <a:lnTo>
                      <a:pt x="622" y="1942"/>
                    </a:lnTo>
                    <a:lnTo>
                      <a:pt x="621" y="1975"/>
                    </a:lnTo>
                    <a:lnTo>
                      <a:pt x="626" y="2002"/>
                    </a:lnTo>
                    <a:lnTo>
                      <a:pt x="631" y="2021"/>
                    </a:lnTo>
                    <a:lnTo>
                      <a:pt x="635" y="2029"/>
                    </a:lnTo>
                    <a:lnTo>
                      <a:pt x="639" y="2035"/>
                    </a:lnTo>
                    <a:lnTo>
                      <a:pt x="643" y="2038"/>
                    </a:lnTo>
                    <a:lnTo>
                      <a:pt x="649" y="2039"/>
                    </a:lnTo>
                    <a:lnTo>
                      <a:pt x="656" y="2039"/>
                    </a:lnTo>
                    <a:lnTo>
                      <a:pt x="663" y="2040"/>
                    </a:lnTo>
                    <a:lnTo>
                      <a:pt x="671" y="2042"/>
                    </a:lnTo>
                    <a:lnTo>
                      <a:pt x="682" y="2047"/>
                    </a:lnTo>
                    <a:lnTo>
                      <a:pt x="693" y="2056"/>
                    </a:lnTo>
                    <a:lnTo>
                      <a:pt x="701" y="2064"/>
                    </a:lnTo>
                    <a:lnTo>
                      <a:pt x="707" y="2073"/>
                    </a:lnTo>
                    <a:lnTo>
                      <a:pt x="714" y="2082"/>
                    </a:lnTo>
                    <a:lnTo>
                      <a:pt x="720" y="2089"/>
                    </a:lnTo>
                    <a:lnTo>
                      <a:pt x="724" y="2097"/>
                    </a:lnTo>
                    <a:lnTo>
                      <a:pt x="730" y="2103"/>
                    </a:lnTo>
                    <a:lnTo>
                      <a:pt x="734" y="2108"/>
                    </a:lnTo>
                    <a:lnTo>
                      <a:pt x="740" y="2111"/>
                    </a:lnTo>
                    <a:lnTo>
                      <a:pt x="772" y="2119"/>
                    </a:lnTo>
                    <a:lnTo>
                      <a:pt x="800" y="2122"/>
                    </a:lnTo>
                    <a:lnTo>
                      <a:pt x="821" y="2120"/>
                    </a:lnTo>
                    <a:lnTo>
                      <a:pt x="838" y="2114"/>
                    </a:lnTo>
                    <a:lnTo>
                      <a:pt x="851" y="2108"/>
                    </a:lnTo>
                    <a:lnTo>
                      <a:pt x="858" y="2102"/>
                    </a:lnTo>
                    <a:lnTo>
                      <a:pt x="863" y="2097"/>
                    </a:lnTo>
                    <a:lnTo>
                      <a:pt x="864" y="2095"/>
                    </a:lnTo>
                    <a:lnTo>
                      <a:pt x="864" y="2092"/>
                    </a:lnTo>
                    <a:lnTo>
                      <a:pt x="863" y="2084"/>
                    </a:lnTo>
                    <a:lnTo>
                      <a:pt x="861" y="2073"/>
                    </a:lnTo>
                    <a:lnTo>
                      <a:pt x="856" y="2057"/>
                    </a:lnTo>
                    <a:lnTo>
                      <a:pt x="848" y="2040"/>
                    </a:lnTo>
                    <a:lnTo>
                      <a:pt x="838" y="2022"/>
                    </a:lnTo>
                    <a:lnTo>
                      <a:pt x="825" y="2003"/>
                    </a:lnTo>
                    <a:lnTo>
                      <a:pt x="806" y="198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Freeform 709"/>
              <p:cNvSpPr>
                <a:spLocks/>
              </p:cNvSpPr>
              <p:nvPr/>
            </p:nvSpPr>
            <p:spPr bwMode="auto">
              <a:xfrm>
                <a:off x="2226" y="2855"/>
                <a:ext cx="56" cy="44"/>
              </a:xfrm>
              <a:custGeom>
                <a:avLst/>
                <a:gdLst>
                  <a:gd name="T0" fmla="*/ 6 w 110"/>
                  <a:gd name="T1" fmla="*/ 57 h 90"/>
                  <a:gd name="T2" fmla="*/ 4 w 110"/>
                  <a:gd name="T3" fmla="*/ 45 h 90"/>
                  <a:gd name="T4" fmla="*/ 2 w 110"/>
                  <a:gd name="T5" fmla="*/ 36 h 90"/>
                  <a:gd name="T6" fmla="*/ 1 w 110"/>
                  <a:gd name="T7" fmla="*/ 30 h 90"/>
                  <a:gd name="T8" fmla="*/ 0 w 110"/>
                  <a:gd name="T9" fmla="*/ 28 h 90"/>
                  <a:gd name="T10" fmla="*/ 4 w 110"/>
                  <a:gd name="T11" fmla="*/ 26 h 90"/>
                  <a:gd name="T12" fmla="*/ 11 w 110"/>
                  <a:gd name="T13" fmla="*/ 24 h 90"/>
                  <a:gd name="T14" fmla="*/ 19 w 110"/>
                  <a:gd name="T15" fmla="*/ 19 h 90"/>
                  <a:gd name="T16" fmla="*/ 29 w 110"/>
                  <a:gd name="T17" fmla="*/ 16 h 90"/>
                  <a:gd name="T18" fmla="*/ 39 w 110"/>
                  <a:gd name="T19" fmla="*/ 11 h 90"/>
                  <a:gd name="T20" fmla="*/ 50 w 110"/>
                  <a:gd name="T21" fmla="*/ 7 h 90"/>
                  <a:gd name="T22" fmla="*/ 61 w 110"/>
                  <a:gd name="T23" fmla="*/ 3 h 90"/>
                  <a:gd name="T24" fmla="*/ 72 w 110"/>
                  <a:gd name="T25" fmla="*/ 1 h 90"/>
                  <a:gd name="T26" fmla="*/ 82 w 110"/>
                  <a:gd name="T27" fmla="*/ 0 h 90"/>
                  <a:gd name="T28" fmla="*/ 90 w 110"/>
                  <a:gd name="T29" fmla="*/ 0 h 90"/>
                  <a:gd name="T30" fmla="*/ 97 w 110"/>
                  <a:gd name="T31" fmla="*/ 0 h 90"/>
                  <a:gd name="T32" fmla="*/ 101 w 110"/>
                  <a:gd name="T33" fmla="*/ 0 h 90"/>
                  <a:gd name="T34" fmla="*/ 106 w 110"/>
                  <a:gd name="T35" fmla="*/ 1 h 90"/>
                  <a:gd name="T36" fmla="*/ 108 w 110"/>
                  <a:gd name="T37" fmla="*/ 2 h 90"/>
                  <a:gd name="T38" fmla="*/ 110 w 110"/>
                  <a:gd name="T39" fmla="*/ 3 h 90"/>
                  <a:gd name="T40" fmla="*/ 110 w 110"/>
                  <a:gd name="T41" fmla="*/ 3 h 90"/>
                  <a:gd name="T42" fmla="*/ 107 w 110"/>
                  <a:gd name="T43" fmla="*/ 5 h 90"/>
                  <a:gd name="T44" fmla="*/ 97 w 110"/>
                  <a:gd name="T45" fmla="*/ 8 h 90"/>
                  <a:gd name="T46" fmla="*/ 82 w 110"/>
                  <a:gd name="T47" fmla="*/ 11 h 90"/>
                  <a:gd name="T48" fmla="*/ 67 w 110"/>
                  <a:gd name="T49" fmla="*/ 17 h 90"/>
                  <a:gd name="T50" fmla="*/ 51 w 110"/>
                  <a:gd name="T51" fmla="*/ 22 h 90"/>
                  <a:gd name="T52" fmla="*/ 38 w 110"/>
                  <a:gd name="T53" fmla="*/ 27 h 90"/>
                  <a:gd name="T54" fmla="*/ 28 w 110"/>
                  <a:gd name="T55" fmla="*/ 31 h 90"/>
                  <a:gd name="T56" fmla="*/ 25 w 110"/>
                  <a:gd name="T57" fmla="*/ 35 h 90"/>
                  <a:gd name="T58" fmla="*/ 28 w 110"/>
                  <a:gd name="T59" fmla="*/ 39 h 90"/>
                  <a:gd name="T60" fmla="*/ 32 w 110"/>
                  <a:gd name="T61" fmla="*/ 41 h 90"/>
                  <a:gd name="T62" fmla="*/ 39 w 110"/>
                  <a:gd name="T63" fmla="*/ 44 h 90"/>
                  <a:gd name="T64" fmla="*/ 44 w 110"/>
                  <a:gd name="T65" fmla="*/ 47 h 90"/>
                  <a:gd name="T66" fmla="*/ 48 w 110"/>
                  <a:gd name="T67" fmla="*/ 50 h 90"/>
                  <a:gd name="T68" fmla="*/ 48 w 110"/>
                  <a:gd name="T69" fmla="*/ 55 h 90"/>
                  <a:gd name="T70" fmla="*/ 43 w 110"/>
                  <a:gd name="T71" fmla="*/ 59 h 90"/>
                  <a:gd name="T72" fmla="*/ 37 w 110"/>
                  <a:gd name="T73" fmla="*/ 64 h 90"/>
                  <a:gd name="T74" fmla="*/ 32 w 110"/>
                  <a:gd name="T75" fmla="*/ 69 h 90"/>
                  <a:gd name="T76" fmla="*/ 33 w 110"/>
                  <a:gd name="T77" fmla="*/ 76 h 90"/>
                  <a:gd name="T78" fmla="*/ 35 w 110"/>
                  <a:gd name="T79" fmla="*/ 83 h 90"/>
                  <a:gd name="T80" fmla="*/ 37 w 110"/>
                  <a:gd name="T81" fmla="*/ 85 h 90"/>
                  <a:gd name="T82" fmla="*/ 4 w 110"/>
                  <a:gd name="T83" fmla="*/ 90 h 90"/>
                  <a:gd name="T84" fmla="*/ 4 w 110"/>
                  <a:gd name="T85" fmla="*/ 87 h 90"/>
                  <a:gd name="T86" fmla="*/ 5 w 110"/>
                  <a:gd name="T87" fmla="*/ 79 h 90"/>
                  <a:gd name="T88" fmla="*/ 6 w 110"/>
                  <a:gd name="T89" fmla="*/ 69 h 90"/>
                  <a:gd name="T90" fmla="*/ 6 w 110"/>
                  <a:gd name="T91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90">
                    <a:moveTo>
                      <a:pt x="6" y="57"/>
                    </a:moveTo>
                    <a:lnTo>
                      <a:pt x="4" y="45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11" y="24"/>
                    </a:lnTo>
                    <a:lnTo>
                      <a:pt x="19" y="19"/>
                    </a:lnTo>
                    <a:lnTo>
                      <a:pt x="29" y="16"/>
                    </a:lnTo>
                    <a:lnTo>
                      <a:pt x="39" y="11"/>
                    </a:lnTo>
                    <a:lnTo>
                      <a:pt x="50" y="7"/>
                    </a:lnTo>
                    <a:lnTo>
                      <a:pt x="61" y="3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6" y="1"/>
                    </a:lnTo>
                    <a:lnTo>
                      <a:pt x="108" y="2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07" y="5"/>
                    </a:lnTo>
                    <a:lnTo>
                      <a:pt x="97" y="8"/>
                    </a:lnTo>
                    <a:lnTo>
                      <a:pt x="82" y="11"/>
                    </a:lnTo>
                    <a:lnTo>
                      <a:pt x="67" y="17"/>
                    </a:lnTo>
                    <a:lnTo>
                      <a:pt x="51" y="22"/>
                    </a:lnTo>
                    <a:lnTo>
                      <a:pt x="38" y="27"/>
                    </a:lnTo>
                    <a:lnTo>
                      <a:pt x="28" y="31"/>
                    </a:lnTo>
                    <a:lnTo>
                      <a:pt x="25" y="35"/>
                    </a:lnTo>
                    <a:lnTo>
                      <a:pt x="28" y="39"/>
                    </a:lnTo>
                    <a:lnTo>
                      <a:pt x="32" y="41"/>
                    </a:lnTo>
                    <a:lnTo>
                      <a:pt x="39" y="44"/>
                    </a:lnTo>
                    <a:lnTo>
                      <a:pt x="44" y="47"/>
                    </a:lnTo>
                    <a:lnTo>
                      <a:pt x="48" y="50"/>
                    </a:lnTo>
                    <a:lnTo>
                      <a:pt x="48" y="55"/>
                    </a:lnTo>
                    <a:lnTo>
                      <a:pt x="43" y="59"/>
                    </a:lnTo>
                    <a:lnTo>
                      <a:pt x="37" y="64"/>
                    </a:lnTo>
                    <a:lnTo>
                      <a:pt x="32" y="69"/>
                    </a:lnTo>
                    <a:lnTo>
                      <a:pt x="33" y="76"/>
                    </a:lnTo>
                    <a:lnTo>
                      <a:pt x="35" y="83"/>
                    </a:lnTo>
                    <a:lnTo>
                      <a:pt x="37" y="85"/>
                    </a:lnTo>
                    <a:lnTo>
                      <a:pt x="4" y="90"/>
                    </a:lnTo>
                    <a:lnTo>
                      <a:pt x="4" y="87"/>
                    </a:lnTo>
                    <a:lnTo>
                      <a:pt x="5" y="79"/>
                    </a:lnTo>
                    <a:lnTo>
                      <a:pt x="6" y="69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" name="Freeform 710"/>
              <p:cNvSpPr>
                <a:spLocks/>
              </p:cNvSpPr>
              <p:nvPr/>
            </p:nvSpPr>
            <p:spPr bwMode="auto">
              <a:xfrm>
                <a:off x="2234" y="2903"/>
                <a:ext cx="60" cy="9"/>
              </a:xfrm>
              <a:custGeom>
                <a:avLst/>
                <a:gdLst>
                  <a:gd name="T0" fmla="*/ 0 w 121"/>
                  <a:gd name="T1" fmla="*/ 6 h 18"/>
                  <a:gd name="T2" fmla="*/ 1 w 121"/>
                  <a:gd name="T3" fmla="*/ 7 h 18"/>
                  <a:gd name="T4" fmla="*/ 5 w 121"/>
                  <a:gd name="T5" fmla="*/ 8 h 18"/>
                  <a:gd name="T6" fmla="*/ 9 w 121"/>
                  <a:gd name="T7" fmla="*/ 12 h 18"/>
                  <a:gd name="T8" fmla="*/ 17 w 121"/>
                  <a:gd name="T9" fmla="*/ 14 h 18"/>
                  <a:gd name="T10" fmla="*/ 26 w 121"/>
                  <a:gd name="T11" fmla="*/ 16 h 18"/>
                  <a:gd name="T12" fmla="*/ 36 w 121"/>
                  <a:gd name="T13" fmla="*/ 18 h 18"/>
                  <a:gd name="T14" fmla="*/ 49 w 121"/>
                  <a:gd name="T15" fmla="*/ 18 h 18"/>
                  <a:gd name="T16" fmla="*/ 64 w 121"/>
                  <a:gd name="T17" fmla="*/ 16 h 18"/>
                  <a:gd name="T18" fmla="*/ 79 w 121"/>
                  <a:gd name="T19" fmla="*/ 13 h 18"/>
                  <a:gd name="T20" fmla="*/ 91 w 121"/>
                  <a:gd name="T21" fmla="*/ 10 h 18"/>
                  <a:gd name="T22" fmla="*/ 100 w 121"/>
                  <a:gd name="T23" fmla="*/ 7 h 18"/>
                  <a:gd name="T24" fmla="*/ 108 w 121"/>
                  <a:gd name="T25" fmla="*/ 5 h 18"/>
                  <a:gd name="T26" fmla="*/ 114 w 121"/>
                  <a:gd name="T27" fmla="*/ 4 h 18"/>
                  <a:gd name="T28" fmla="*/ 118 w 121"/>
                  <a:gd name="T29" fmla="*/ 1 h 18"/>
                  <a:gd name="T30" fmla="*/ 120 w 121"/>
                  <a:gd name="T31" fmla="*/ 0 h 18"/>
                  <a:gd name="T32" fmla="*/ 121 w 121"/>
                  <a:gd name="T33" fmla="*/ 0 h 18"/>
                  <a:gd name="T34" fmla="*/ 119 w 121"/>
                  <a:gd name="T35" fmla="*/ 0 h 18"/>
                  <a:gd name="T36" fmla="*/ 112 w 121"/>
                  <a:gd name="T37" fmla="*/ 1 h 18"/>
                  <a:gd name="T38" fmla="*/ 103 w 121"/>
                  <a:gd name="T39" fmla="*/ 3 h 18"/>
                  <a:gd name="T40" fmla="*/ 92 w 121"/>
                  <a:gd name="T41" fmla="*/ 3 h 18"/>
                  <a:gd name="T42" fmla="*/ 80 w 121"/>
                  <a:gd name="T43" fmla="*/ 4 h 18"/>
                  <a:gd name="T44" fmla="*/ 67 w 121"/>
                  <a:gd name="T45" fmla="*/ 5 h 18"/>
                  <a:gd name="T46" fmla="*/ 56 w 121"/>
                  <a:gd name="T47" fmla="*/ 6 h 18"/>
                  <a:gd name="T48" fmla="*/ 46 w 121"/>
                  <a:gd name="T49" fmla="*/ 6 h 18"/>
                  <a:gd name="T50" fmla="*/ 37 w 121"/>
                  <a:gd name="T51" fmla="*/ 6 h 18"/>
                  <a:gd name="T52" fmla="*/ 29 w 121"/>
                  <a:gd name="T53" fmla="*/ 6 h 18"/>
                  <a:gd name="T54" fmla="*/ 21 w 121"/>
                  <a:gd name="T55" fmla="*/ 6 h 18"/>
                  <a:gd name="T56" fmla="*/ 15 w 121"/>
                  <a:gd name="T57" fmla="*/ 6 h 18"/>
                  <a:gd name="T58" fmla="*/ 8 w 121"/>
                  <a:gd name="T59" fmla="*/ 6 h 18"/>
                  <a:gd name="T60" fmla="*/ 4 w 121"/>
                  <a:gd name="T61" fmla="*/ 6 h 18"/>
                  <a:gd name="T62" fmla="*/ 1 w 121"/>
                  <a:gd name="T63" fmla="*/ 6 h 18"/>
                  <a:gd name="T64" fmla="*/ 0 w 121"/>
                  <a:gd name="T6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8">
                    <a:moveTo>
                      <a:pt x="0" y="6"/>
                    </a:moveTo>
                    <a:lnTo>
                      <a:pt x="1" y="7"/>
                    </a:lnTo>
                    <a:lnTo>
                      <a:pt x="5" y="8"/>
                    </a:lnTo>
                    <a:lnTo>
                      <a:pt x="9" y="12"/>
                    </a:lnTo>
                    <a:lnTo>
                      <a:pt x="17" y="14"/>
                    </a:lnTo>
                    <a:lnTo>
                      <a:pt x="26" y="16"/>
                    </a:lnTo>
                    <a:lnTo>
                      <a:pt x="36" y="18"/>
                    </a:lnTo>
                    <a:lnTo>
                      <a:pt x="49" y="18"/>
                    </a:lnTo>
                    <a:lnTo>
                      <a:pt x="64" y="16"/>
                    </a:lnTo>
                    <a:lnTo>
                      <a:pt x="79" y="13"/>
                    </a:lnTo>
                    <a:lnTo>
                      <a:pt x="91" y="10"/>
                    </a:lnTo>
                    <a:lnTo>
                      <a:pt x="100" y="7"/>
                    </a:lnTo>
                    <a:lnTo>
                      <a:pt x="108" y="5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2" y="1"/>
                    </a:lnTo>
                    <a:lnTo>
                      <a:pt x="103" y="3"/>
                    </a:lnTo>
                    <a:lnTo>
                      <a:pt x="92" y="3"/>
                    </a:lnTo>
                    <a:lnTo>
                      <a:pt x="80" y="4"/>
                    </a:lnTo>
                    <a:lnTo>
                      <a:pt x="67" y="5"/>
                    </a:lnTo>
                    <a:lnTo>
                      <a:pt x="56" y="6"/>
                    </a:lnTo>
                    <a:lnTo>
                      <a:pt x="46" y="6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" name="Freeform 711"/>
              <p:cNvSpPr>
                <a:spLocks/>
              </p:cNvSpPr>
              <p:nvPr/>
            </p:nvSpPr>
            <p:spPr bwMode="auto">
              <a:xfrm>
                <a:off x="2220" y="2913"/>
                <a:ext cx="6" cy="16"/>
              </a:xfrm>
              <a:custGeom>
                <a:avLst/>
                <a:gdLst>
                  <a:gd name="T0" fmla="*/ 9 w 13"/>
                  <a:gd name="T1" fmla="*/ 0 h 34"/>
                  <a:gd name="T2" fmla="*/ 8 w 13"/>
                  <a:gd name="T3" fmla="*/ 0 h 34"/>
                  <a:gd name="T4" fmla="*/ 5 w 13"/>
                  <a:gd name="T5" fmla="*/ 0 h 34"/>
                  <a:gd name="T6" fmla="*/ 1 w 13"/>
                  <a:gd name="T7" fmla="*/ 3 h 34"/>
                  <a:gd name="T8" fmla="*/ 0 w 13"/>
                  <a:gd name="T9" fmla="*/ 6 h 34"/>
                  <a:gd name="T10" fmla="*/ 1 w 13"/>
                  <a:gd name="T11" fmla="*/ 14 h 34"/>
                  <a:gd name="T12" fmla="*/ 4 w 13"/>
                  <a:gd name="T13" fmla="*/ 23 h 34"/>
                  <a:gd name="T14" fmla="*/ 6 w 13"/>
                  <a:gd name="T15" fmla="*/ 31 h 34"/>
                  <a:gd name="T16" fmla="*/ 7 w 13"/>
                  <a:gd name="T17" fmla="*/ 34 h 34"/>
                  <a:gd name="T18" fmla="*/ 7 w 13"/>
                  <a:gd name="T19" fmla="*/ 32 h 34"/>
                  <a:gd name="T20" fmla="*/ 6 w 13"/>
                  <a:gd name="T21" fmla="*/ 26 h 34"/>
                  <a:gd name="T22" fmla="*/ 6 w 13"/>
                  <a:gd name="T23" fmla="*/ 19 h 34"/>
                  <a:gd name="T24" fmla="*/ 7 w 13"/>
                  <a:gd name="T25" fmla="*/ 15 h 34"/>
                  <a:gd name="T26" fmla="*/ 8 w 13"/>
                  <a:gd name="T27" fmla="*/ 13 h 34"/>
                  <a:gd name="T28" fmla="*/ 10 w 13"/>
                  <a:gd name="T29" fmla="*/ 13 h 34"/>
                  <a:gd name="T30" fmla="*/ 11 w 13"/>
                  <a:gd name="T31" fmla="*/ 13 h 34"/>
                  <a:gd name="T32" fmla="*/ 13 w 13"/>
                  <a:gd name="T33" fmla="*/ 14 h 34"/>
                  <a:gd name="T34" fmla="*/ 13 w 13"/>
                  <a:gd name="T35" fmla="*/ 13 h 34"/>
                  <a:gd name="T36" fmla="*/ 11 w 13"/>
                  <a:gd name="T37" fmla="*/ 8 h 34"/>
                  <a:gd name="T38" fmla="*/ 10 w 13"/>
                  <a:gd name="T39" fmla="*/ 3 h 34"/>
                  <a:gd name="T40" fmla="*/ 9 w 13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34">
                    <a:moveTo>
                      <a:pt x="9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4" y="23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6" y="26"/>
                    </a:lnTo>
                    <a:lnTo>
                      <a:pt x="6" y="19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1" y="8"/>
                    </a:lnTo>
                    <a:lnTo>
                      <a:pt x="1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" name="Freeform 712"/>
              <p:cNvSpPr>
                <a:spLocks/>
              </p:cNvSpPr>
              <p:nvPr/>
            </p:nvSpPr>
            <p:spPr bwMode="auto">
              <a:xfrm>
                <a:off x="2305" y="2903"/>
                <a:ext cx="6" cy="12"/>
              </a:xfrm>
              <a:custGeom>
                <a:avLst/>
                <a:gdLst>
                  <a:gd name="T0" fmla="*/ 0 w 12"/>
                  <a:gd name="T1" fmla="*/ 8 h 25"/>
                  <a:gd name="T2" fmla="*/ 0 w 12"/>
                  <a:gd name="T3" fmla="*/ 7 h 25"/>
                  <a:gd name="T4" fmla="*/ 2 w 12"/>
                  <a:gd name="T5" fmla="*/ 4 h 25"/>
                  <a:gd name="T6" fmla="*/ 4 w 12"/>
                  <a:gd name="T7" fmla="*/ 1 h 25"/>
                  <a:gd name="T8" fmla="*/ 6 w 12"/>
                  <a:gd name="T9" fmla="*/ 0 h 25"/>
                  <a:gd name="T10" fmla="*/ 8 w 12"/>
                  <a:gd name="T11" fmla="*/ 1 h 25"/>
                  <a:gd name="T12" fmla="*/ 11 w 12"/>
                  <a:gd name="T13" fmla="*/ 3 h 25"/>
                  <a:gd name="T14" fmla="*/ 12 w 12"/>
                  <a:gd name="T15" fmla="*/ 5 h 25"/>
                  <a:gd name="T16" fmla="*/ 12 w 12"/>
                  <a:gd name="T17" fmla="*/ 8 h 25"/>
                  <a:gd name="T18" fmla="*/ 12 w 12"/>
                  <a:gd name="T19" fmla="*/ 13 h 25"/>
                  <a:gd name="T20" fmla="*/ 12 w 12"/>
                  <a:gd name="T21" fmla="*/ 18 h 25"/>
                  <a:gd name="T22" fmla="*/ 11 w 12"/>
                  <a:gd name="T23" fmla="*/ 23 h 25"/>
                  <a:gd name="T24" fmla="*/ 11 w 12"/>
                  <a:gd name="T25" fmla="*/ 25 h 25"/>
                  <a:gd name="T26" fmla="*/ 11 w 12"/>
                  <a:gd name="T27" fmla="*/ 22 h 25"/>
                  <a:gd name="T28" fmla="*/ 9 w 12"/>
                  <a:gd name="T29" fmla="*/ 16 h 25"/>
                  <a:gd name="T30" fmla="*/ 7 w 12"/>
                  <a:gd name="T31" fmla="*/ 10 h 25"/>
                  <a:gd name="T32" fmla="*/ 6 w 12"/>
                  <a:gd name="T33" fmla="*/ 9 h 25"/>
                  <a:gd name="T34" fmla="*/ 4 w 12"/>
                  <a:gd name="T35" fmla="*/ 10 h 25"/>
                  <a:gd name="T36" fmla="*/ 3 w 12"/>
                  <a:gd name="T37" fmla="*/ 9 h 25"/>
                  <a:gd name="T38" fmla="*/ 2 w 12"/>
                  <a:gd name="T39" fmla="*/ 8 h 25"/>
                  <a:gd name="T40" fmla="*/ 0 w 12"/>
                  <a:gd name="T41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25">
                    <a:moveTo>
                      <a:pt x="0" y="8"/>
                    </a:move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9" y="16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" name="Freeform 713"/>
              <p:cNvSpPr>
                <a:spLocks/>
              </p:cNvSpPr>
              <p:nvPr/>
            </p:nvSpPr>
            <p:spPr bwMode="auto">
              <a:xfrm>
                <a:off x="2107" y="3078"/>
                <a:ext cx="56" cy="203"/>
              </a:xfrm>
              <a:custGeom>
                <a:avLst/>
                <a:gdLst>
                  <a:gd name="T0" fmla="*/ 110 w 112"/>
                  <a:gd name="T1" fmla="*/ 64 h 406"/>
                  <a:gd name="T2" fmla="*/ 99 w 112"/>
                  <a:gd name="T3" fmla="*/ 46 h 406"/>
                  <a:gd name="T4" fmla="*/ 82 w 112"/>
                  <a:gd name="T5" fmla="*/ 23 h 406"/>
                  <a:gd name="T6" fmla="*/ 65 w 112"/>
                  <a:gd name="T7" fmla="*/ 4 h 406"/>
                  <a:gd name="T8" fmla="*/ 54 w 112"/>
                  <a:gd name="T9" fmla="*/ 4 h 406"/>
                  <a:gd name="T10" fmla="*/ 54 w 112"/>
                  <a:gd name="T11" fmla="*/ 24 h 406"/>
                  <a:gd name="T12" fmla="*/ 53 w 112"/>
                  <a:gd name="T13" fmla="*/ 43 h 406"/>
                  <a:gd name="T14" fmla="*/ 47 w 112"/>
                  <a:gd name="T15" fmla="*/ 69 h 406"/>
                  <a:gd name="T16" fmla="*/ 29 w 112"/>
                  <a:gd name="T17" fmla="*/ 104 h 406"/>
                  <a:gd name="T18" fmla="*/ 23 w 112"/>
                  <a:gd name="T19" fmla="*/ 125 h 406"/>
                  <a:gd name="T20" fmla="*/ 20 w 112"/>
                  <a:gd name="T21" fmla="*/ 173 h 406"/>
                  <a:gd name="T22" fmla="*/ 4 w 112"/>
                  <a:gd name="T23" fmla="*/ 236 h 406"/>
                  <a:gd name="T24" fmla="*/ 0 w 112"/>
                  <a:gd name="T25" fmla="*/ 265 h 406"/>
                  <a:gd name="T26" fmla="*/ 7 w 112"/>
                  <a:gd name="T27" fmla="*/ 292 h 406"/>
                  <a:gd name="T28" fmla="*/ 25 w 112"/>
                  <a:gd name="T29" fmla="*/ 336 h 406"/>
                  <a:gd name="T30" fmla="*/ 42 w 112"/>
                  <a:gd name="T31" fmla="*/ 366 h 406"/>
                  <a:gd name="T32" fmla="*/ 57 w 112"/>
                  <a:gd name="T33" fmla="*/ 390 h 406"/>
                  <a:gd name="T34" fmla="*/ 68 w 112"/>
                  <a:gd name="T35" fmla="*/ 404 h 406"/>
                  <a:gd name="T36" fmla="*/ 67 w 112"/>
                  <a:gd name="T37" fmla="*/ 400 h 406"/>
                  <a:gd name="T38" fmla="*/ 51 w 112"/>
                  <a:gd name="T39" fmla="*/ 367 h 406"/>
                  <a:gd name="T40" fmla="*/ 29 w 112"/>
                  <a:gd name="T41" fmla="*/ 320 h 406"/>
                  <a:gd name="T42" fmla="*/ 14 w 112"/>
                  <a:gd name="T43" fmla="*/ 279 h 406"/>
                  <a:gd name="T44" fmla="*/ 14 w 112"/>
                  <a:gd name="T45" fmla="*/ 248 h 406"/>
                  <a:gd name="T46" fmla="*/ 24 w 112"/>
                  <a:gd name="T47" fmla="*/ 204 h 406"/>
                  <a:gd name="T48" fmla="*/ 40 w 112"/>
                  <a:gd name="T49" fmla="*/ 167 h 406"/>
                  <a:gd name="T50" fmla="*/ 51 w 112"/>
                  <a:gd name="T51" fmla="*/ 152 h 406"/>
                  <a:gd name="T52" fmla="*/ 66 w 112"/>
                  <a:gd name="T53" fmla="*/ 158 h 406"/>
                  <a:gd name="T54" fmla="*/ 73 w 112"/>
                  <a:gd name="T55" fmla="*/ 135 h 406"/>
                  <a:gd name="T56" fmla="*/ 70 w 112"/>
                  <a:gd name="T57" fmla="*/ 94 h 406"/>
                  <a:gd name="T58" fmla="*/ 68 w 112"/>
                  <a:gd name="T59" fmla="*/ 65 h 406"/>
                  <a:gd name="T60" fmla="*/ 75 w 112"/>
                  <a:gd name="T61" fmla="*/ 61 h 406"/>
                  <a:gd name="T62" fmla="*/ 86 w 112"/>
                  <a:gd name="T63" fmla="*/ 68 h 406"/>
                  <a:gd name="T64" fmla="*/ 100 w 112"/>
                  <a:gd name="T65" fmla="*/ 76 h 406"/>
                  <a:gd name="T66" fmla="*/ 110 w 112"/>
                  <a:gd name="T67" fmla="*/ 7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406">
                    <a:moveTo>
                      <a:pt x="112" y="66"/>
                    </a:moveTo>
                    <a:lnTo>
                      <a:pt x="110" y="64"/>
                    </a:lnTo>
                    <a:lnTo>
                      <a:pt x="105" y="56"/>
                    </a:lnTo>
                    <a:lnTo>
                      <a:pt x="99" y="46"/>
                    </a:lnTo>
                    <a:lnTo>
                      <a:pt x="91" y="34"/>
                    </a:lnTo>
                    <a:lnTo>
                      <a:pt x="82" y="23"/>
                    </a:lnTo>
                    <a:lnTo>
                      <a:pt x="73" y="11"/>
                    </a:lnTo>
                    <a:lnTo>
                      <a:pt x="65" y="4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54" y="34"/>
                    </a:lnTo>
                    <a:lnTo>
                      <a:pt x="53" y="43"/>
                    </a:lnTo>
                    <a:lnTo>
                      <a:pt x="52" y="55"/>
                    </a:lnTo>
                    <a:lnTo>
                      <a:pt x="47" y="69"/>
                    </a:lnTo>
                    <a:lnTo>
                      <a:pt x="38" y="88"/>
                    </a:lnTo>
                    <a:lnTo>
                      <a:pt x="29" y="104"/>
                    </a:lnTo>
                    <a:lnTo>
                      <a:pt x="24" y="114"/>
                    </a:lnTo>
                    <a:lnTo>
                      <a:pt x="23" y="125"/>
                    </a:lnTo>
                    <a:lnTo>
                      <a:pt x="23" y="144"/>
                    </a:lnTo>
                    <a:lnTo>
                      <a:pt x="20" y="173"/>
                    </a:lnTo>
                    <a:lnTo>
                      <a:pt x="13" y="206"/>
                    </a:lnTo>
                    <a:lnTo>
                      <a:pt x="4" y="236"/>
                    </a:lnTo>
                    <a:lnTo>
                      <a:pt x="0" y="255"/>
                    </a:lnTo>
                    <a:lnTo>
                      <a:pt x="0" y="265"/>
                    </a:lnTo>
                    <a:lnTo>
                      <a:pt x="2" y="276"/>
                    </a:lnTo>
                    <a:lnTo>
                      <a:pt x="7" y="292"/>
                    </a:lnTo>
                    <a:lnTo>
                      <a:pt x="17" y="319"/>
                    </a:lnTo>
                    <a:lnTo>
                      <a:pt x="25" y="336"/>
                    </a:lnTo>
                    <a:lnTo>
                      <a:pt x="33" y="351"/>
                    </a:lnTo>
                    <a:lnTo>
                      <a:pt x="42" y="366"/>
                    </a:lnTo>
                    <a:lnTo>
                      <a:pt x="51" y="379"/>
                    </a:lnTo>
                    <a:lnTo>
                      <a:pt x="57" y="390"/>
                    </a:lnTo>
                    <a:lnTo>
                      <a:pt x="64" y="398"/>
                    </a:lnTo>
                    <a:lnTo>
                      <a:pt x="68" y="404"/>
                    </a:lnTo>
                    <a:lnTo>
                      <a:pt x="70" y="406"/>
                    </a:lnTo>
                    <a:lnTo>
                      <a:pt x="67" y="400"/>
                    </a:lnTo>
                    <a:lnTo>
                      <a:pt x="61" y="387"/>
                    </a:lnTo>
                    <a:lnTo>
                      <a:pt x="51" y="367"/>
                    </a:lnTo>
                    <a:lnTo>
                      <a:pt x="39" y="345"/>
                    </a:lnTo>
                    <a:lnTo>
                      <a:pt x="29" y="320"/>
                    </a:lnTo>
                    <a:lnTo>
                      <a:pt x="19" y="298"/>
                    </a:lnTo>
                    <a:lnTo>
                      <a:pt x="14" y="279"/>
                    </a:lnTo>
                    <a:lnTo>
                      <a:pt x="11" y="266"/>
                    </a:lnTo>
                    <a:lnTo>
                      <a:pt x="14" y="248"/>
                    </a:lnTo>
                    <a:lnTo>
                      <a:pt x="18" y="226"/>
                    </a:lnTo>
                    <a:lnTo>
                      <a:pt x="24" y="204"/>
                    </a:lnTo>
                    <a:lnTo>
                      <a:pt x="33" y="184"/>
                    </a:lnTo>
                    <a:lnTo>
                      <a:pt x="40" y="167"/>
                    </a:lnTo>
                    <a:lnTo>
                      <a:pt x="46" y="157"/>
                    </a:lnTo>
                    <a:lnTo>
                      <a:pt x="51" y="152"/>
                    </a:lnTo>
                    <a:lnTo>
                      <a:pt x="58" y="156"/>
                    </a:lnTo>
                    <a:lnTo>
                      <a:pt x="66" y="158"/>
                    </a:lnTo>
                    <a:lnTo>
                      <a:pt x="71" y="150"/>
                    </a:lnTo>
                    <a:lnTo>
                      <a:pt x="73" y="135"/>
                    </a:lnTo>
                    <a:lnTo>
                      <a:pt x="72" y="115"/>
                    </a:lnTo>
                    <a:lnTo>
                      <a:pt x="70" y="94"/>
                    </a:lnTo>
                    <a:lnTo>
                      <a:pt x="68" y="77"/>
                    </a:lnTo>
                    <a:lnTo>
                      <a:pt x="68" y="65"/>
                    </a:lnTo>
                    <a:lnTo>
                      <a:pt x="72" y="59"/>
                    </a:lnTo>
                    <a:lnTo>
                      <a:pt x="75" y="61"/>
                    </a:lnTo>
                    <a:lnTo>
                      <a:pt x="81" y="64"/>
                    </a:lnTo>
                    <a:lnTo>
                      <a:pt x="86" y="68"/>
                    </a:lnTo>
                    <a:lnTo>
                      <a:pt x="94" y="73"/>
                    </a:lnTo>
                    <a:lnTo>
                      <a:pt x="100" y="76"/>
                    </a:lnTo>
                    <a:lnTo>
                      <a:pt x="107" y="77"/>
                    </a:lnTo>
                    <a:lnTo>
                      <a:pt x="110" y="74"/>
                    </a:lnTo>
                    <a:lnTo>
                      <a:pt x="112" y="6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" name="Freeform 714"/>
              <p:cNvSpPr>
                <a:spLocks/>
              </p:cNvSpPr>
              <p:nvPr/>
            </p:nvSpPr>
            <p:spPr bwMode="auto">
              <a:xfrm>
                <a:off x="2145" y="3434"/>
                <a:ext cx="23" cy="72"/>
              </a:xfrm>
              <a:custGeom>
                <a:avLst/>
                <a:gdLst>
                  <a:gd name="T0" fmla="*/ 28 w 47"/>
                  <a:gd name="T1" fmla="*/ 0 h 146"/>
                  <a:gd name="T2" fmla="*/ 24 w 47"/>
                  <a:gd name="T3" fmla="*/ 16 h 146"/>
                  <a:gd name="T4" fmla="*/ 13 w 47"/>
                  <a:gd name="T5" fmla="*/ 51 h 146"/>
                  <a:gd name="T6" fmla="*/ 4 w 47"/>
                  <a:gd name="T7" fmla="*/ 88 h 146"/>
                  <a:gd name="T8" fmla="*/ 0 w 47"/>
                  <a:gd name="T9" fmla="*/ 112 h 146"/>
                  <a:gd name="T10" fmla="*/ 5 w 47"/>
                  <a:gd name="T11" fmla="*/ 126 h 146"/>
                  <a:gd name="T12" fmla="*/ 10 w 47"/>
                  <a:gd name="T13" fmla="*/ 138 h 146"/>
                  <a:gd name="T14" fmla="*/ 16 w 47"/>
                  <a:gd name="T15" fmla="*/ 146 h 146"/>
                  <a:gd name="T16" fmla="*/ 20 w 47"/>
                  <a:gd name="T17" fmla="*/ 143 h 146"/>
                  <a:gd name="T18" fmla="*/ 26 w 47"/>
                  <a:gd name="T19" fmla="*/ 117 h 146"/>
                  <a:gd name="T20" fmla="*/ 35 w 47"/>
                  <a:gd name="T21" fmla="*/ 70 h 146"/>
                  <a:gd name="T22" fmla="*/ 44 w 47"/>
                  <a:gd name="T23" fmla="*/ 24 h 146"/>
                  <a:gd name="T24" fmla="*/ 47 w 47"/>
                  <a:gd name="T25" fmla="*/ 4 h 146"/>
                  <a:gd name="T26" fmla="*/ 28 w 47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146">
                    <a:moveTo>
                      <a:pt x="28" y="0"/>
                    </a:moveTo>
                    <a:lnTo>
                      <a:pt x="24" y="16"/>
                    </a:lnTo>
                    <a:lnTo>
                      <a:pt x="13" y="51"/>
                    </a:lnTo>
                    <a:lnTo>
                      <a:pt x="4" y="88"/>
                    </a:lnTo>
                    <a:lnTo>
                      <a:pt x="0" y="112"/>
                    </a:lnTo>
                    <a:lnTo>
                      <a:pt x="5" y="126"/>
                    </a:lnTo>
                    <a:lnTo>
                      <a:pt x="10" y="138"/>
                    </a:lnTo>
                    <a:lnTo>
                      <a:pt x="16" y="146"/>
                    </a:lnTo>
                    <a:lnTo>
                      <a:pt x="20" y="143"/>
                    </a:lnTo>
                    <a:lnTo>
                      <a:pt x="26" y="117"/>
                    </a:lnTo>
                    <a:lnTo>
                      <a:pt x="35" y="70"/>
                    </a:lnTo>
                    <a:lnTo>
                      <a:pt x="44" y="24"/>
                    </a:lnTo>
                    <a:lnTo>
                      <a:pt x="47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" name="Freeform 715"/>
              <p:cNvSpPr>
                <a:spLocks/>
              </p:cNvSpPr>
              <p:nvPr/>
            </p:nvSpPr>
            <p:spPr bwMode="auto">
              <a:xfrm>
                <a:off x="2127" y="3434"/>
                <a:ext cx="76" cy="281"/>
              </a:xfrm>
              <a:custGeom>
                <a:avLst/>
                <a:gdLst>
                  <a:gd name="T0" fmla="*/ 111 w 153"/>
                  <a:gd name="T1" fmla="*/ 25 h 562"/>
                  <a:gd name="T2" fmla="*/ 100 w 153"/>
                  <a:gd name="T3" fmla="*/ 75 h 562"/>
                  <a:gd name="T4" fmla="*/ 87 w 153"/>
                  <a:gd name="T5" fmla="*/ 142 h 562"/>
                  <a:gd name="T6" fmla="*/ 71 w 153"/>
                  <a:gd name="T7" fmla="*/ 207 h 562"/>
                  <a:gd name="T8" fmla="*/ 56 w 153"/>
                  <a:gd name="T9" fmla="*/ 253 h 562"/>
                  <a:gd name="T10" fmla="*/ 44 w 153"/>
                  <a:gd name="T11" fmla="*/ 297 h 562"/>
                  <a:gd name="T12" fmla="*/ 33 w 153"/>
                  <a:gd name="T13" fmla="*/ 338 h 562"/>
                  <a:gd name="T14" fmla="*/ 24 w 153"/>
                  <a:gd name="T15" fmla="*/ 371 h 562"/>
                  <a:gd name="T16" fmla="*/ 11 w 153"/>
                  <a:gd name="T17" fmla="*/ 407 h 562"/>
                  <a:gd name="T18" fmla="*/ 0 w 153"/>
                  <a:gd name="T19" fmla="*/ 466 h 562"/>
                  <a:gd name="T20" fmla="*/ 9 w 153"/>
                  <a:gd name="T21" fmla="*/ 504 h 562"/>
                  <a:gd name="T22" fmla="*/ 21 w 153"/>
                  <a:gd name="T23" fmla="*/ 527 h 562"/>
                  <a:gd name="T24" fmla="*/ 32 w 153"/>
                  <a:gd name="T25" fmla="*/ 548 h 562"/>
                  <a:gd name="T26" fmla="*/ 39 w 153"/>
                  <a:gd name="T27" fmla="*/ 560 h 562"/>
                  <a:gd name="T28" fmla="*/ 41 w 153"/>
                  <a:gd name="T29" fmla="*/ 562 h 562"/>
                  <a:gd name="T30" fmla="*/ 52 w 153"/>
                  <a:gd name="T31" fmla="*/ 560 h 562"/>
                  <a:gd name="T32" fmla="*/ 64 w 153"/>
                  <a:gd name="T33" fmla="*/ 551 h 562"/>
                  <a:gd name="T34" fmla="*/ 72 w 153"/>
                  <a:gd name="T35" fmla="*/ 530 h 562"/>
                  <a:gd name="T36" fmla="*/ 67 w 153"/>
                  <a:gd name="T37" fmla="*/ 501 h 562"/>
                  <a:gd name="T38" fmla="*/ 53 w 153"/>
                  <a:gd name="T39" fmla="*/ 471 h 562"/>
                  <a:gd name="T40" fmla="*/ 42 w 153"/>
                  <a:gd name="T41" fmla="*/ 445 h 562"/>
                  <a:gd name="T42" fmla="*/ 45 w 153"/>
                  <a:gd name="T43" fmla="*/ 438 h 562"/>
                  <a:gd name="T44" fmla="*/ 70 w 153"/>
                  <a:gd name="T45" fmla="*/ 452 h 562"/>
                  <a:gd name="T46" fmla="*/ 91 w 153"/>
                  <a:gd name="T47" fmla="*/ 453 h 562"/>
                  <a:gd name="T48" fmla="*/ 103 w 153"/>
                  <a:gd name="T49" fmla="*/ 442 h 562"/>
                  <a:gd name="T50" fmla="*/ 108 w 153"/>
                  <a:gd name="T51" fmla="*/ 432 h 562"/>
                  <a:gd name="T52" fmla="*/ 105 w 153"/>
                  <a:gd name="T53" fmla="*/ 425 h 562"/>
                  <a:gd name="T54" fmla="*/ 84 w 153"/>
                  <a:gd name="T55" fmla="*/ 402 h 562"/>
                  <a:gd name="T56" fmla="*/ 79 w 153"/>
                  <a:gd name="T57" fmla="*/ 381 h 562"/>
                  <a:gd name="T58" fmla="*/ 88 w 153"/>
                  <a:gd name="T59" fmla="*/ 359 h 562"/>
                  <a:gd name="T60" fmla="*/ 92 w 153"/>
                  <a:gd name="T61" fmla="*/ 354 h 562"/>
                  <a:gd name="T62" fmla="*/ 103 w 153"/>
                  <a:gd name="T63" fmla="*/ 340 h 562"/>
                  <a:gd name="T64" fmla="*/ 119 w 153"/>
                  <a:gd name="T65" fmla="*/ 318 h 562"/>
                  <a:gd name="T66" fmla="*/ 130 w 153"/>
                  <a:gd name="T67" fmla="*/ 292 h 562"/>
                  <a:gd name="T68" fmla="*/ 133 w 153"/>
                  <a:gd name="T69" fmla="*/ 226 h 562"/>
                  <a:gd name="T70" fmla="*/ 138 w 153"/>
                  <a:gd name="T71" fmla="*/ 63 h 562"/>
                  <a:gd name="T72" fmla="*/ 153 w 153"/>
                  <a:gd name="T73" fmla="*/ 5 h 562"/>
                  <a:gd name="T74" fmla="*/ 146 w 153"/>
                  <a:gd name="T75" fmla="*/ 0 h 562"/>
                  <a:gd name="T76" fmla="*/ 129 w 153"/>
                  <a:gd name="T77" fmla="*/ 6 h 562"/>
                  <a:gd name="T78" fmla="*/ 116 w 153"/>
                  <a:gd name="T79" fmla="*/ 1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3" h="562">
                    <a:moveTo>
                      <a:pt x="114" y="14"/>
                    </a:moveTo>
                    <a:lnTo>
                      <a:pt x="111" y="25"/>
                    </a:lnTo>
                    <a:lnTo>
                      <a:pt x="107" y="46"/>
                    </a:lnTo>
                    <a:lnTo>
                      <a:pt x="100" y="75"/>
                    </a:lnTo>
                    <a:lnTo>
                      <a:pt x="93" y="108"/>
                    </a:lnTo>
                    <a:lnTo>
                      <a:pt x="87" y="142"/>
                    </a:lnTo>
                    <a:lnTo>
                      <a:pt x="79" y="177"/>
                    </a:lnTo>
                    <a:lnTo>
                      <a:pt x="71" y="207"/>
                    </a:lnTo>
                    <a:lnTo>
                      <a:pt x="63" y="232"/>
                    </a:lnTo>
                    <a:lnTo>
                      <a:pt x="56" y="253"/>
                    </a:lnTo>
                    <a:lnTo>
                      <a:pt x="50" y="274"/>
                    </a:lnTo>
                    <a:lnTo>
                      <a:pt x="44" y="297"/>
                    </a:lnTo>
                    <a:lnTo>
                      <a:pt x="39" y="318"/>
                    </a:lnTo>
                    <a:lnTo>
                      <a:pt x="33" y="338"/>
                    </a:lnTo>
                    <a:lnTo>
                      <a:pt x="28" y="356"/>
                    </a:lnTo>
                    <a:lnTo>
                      <a:pt x="24" y="371"/>
                    </a:lnTo>
                    <a:lnTo>
                      <a:pt x="20" y="383"/>
                    </a:lnTo>
                    <a:lnTo>
                      <a:pt x="11" y="407"/>
                    </a:lnTo>
                    <a:lnTo>
                      <a:pt x="4" y="437"/>
                    </a:lnTo>
                    <a:lnTo>
                      <a:pt x="0" y="466"/>
                    </a:lnTo>
                    <a:lnTo>
                      <a:pt x="5" y="492"/>
                    </a:lnTo>
                    <a:lnTo>
                      <a:pt x="9" y="504"/>
                    </a:lnTo>
                    <a:lnTo>
                      <a:pt x="15" y="516"/>
                    </a:lnTo>
                    <a:lnTo>
                      <a:pt x="21" y="527"/>
                    </a:lnTo>
                    <a:lnTo>
                      <a:pt x="26" y="538"/>
                    </a:lnTo>
                    <a:lnTo>
                      <a:pt x="32" y="548"/>
                    </a:lnTo>
                    <a:lnTo>
                      <a:pt x="36" y="555"/>
                    </a:lnTo>
                    <a:lnTo>
                      <a:pt x="39" y="560"/>
                    </a:lnTo>
                    <a:lnTo>
                      <a:pt x="40" y="562"/>
                    </a:lnTo>
                    <a:lnTo>
                      <a:pt x="41" y="562"/>
                    </a:lnTo>
                    <a:lnTo>
                      <a:pt x="45" y="561"/>
                    </a:lnTo>
                    <a:lnTo>
                      <a:pt x="52" y="560"/>
                    </a:lnTo>
                    <a:lnTo>
                      <a:pt x="59" y="556"/>
                    </a:lnTo>
                    <a:lnTo>
                      <a:pt x="64" y="551"/>
                    </a:lnTo>
                    <a:lnTo>
                      <a:pt x="70" y="542"/>
                    </a:lnTo>
                    <a:lnTo>
                      <a:pt x="72" y="530"/>
                    </a:lnTo>
                    <a:lnTo>
                      <a:pt x="71" y="515"/>
                    </a:lnTo>
                    <a:lnTo>
                      <a:pt x="67" y="501"/>
                    </a:lnTo>
                    <a:lnTo>
                      <a:pt x="61" y="486"/>
                    </a:lnTo>
                    <a:lnTo>
                      <a:pt x="53" y="471"/>
                    </a:lnTo>
                    <a:lnTo>
                      <a:pt x="46" y="457"/>
                    </a:lnTo>
                    <a:lnTo>
                      <a:pt x="42" y="445"/>
                    </a:lnTo>
                    <a:lnTo>
                      <a:pt x="41" y="439"/>
                    </a:lnTo>
                    <a:lnTo>
                      <a:pt x="45" y="438"/>
                    </a:lnTo>
                    <a:lnTo>
                      <a:pt x="55" y="443"/>
                    </a:lnTo>
                    <a:lnTo>
                      <a:pt x="70" y="452"/>
                    </a:lnTo>
                    <a:lnTo>
                      <a:pt x="82" y="454"/>
                    </a:lnTo>
                    <a:lnTo>
                      <a:pt x="91" y="453"/>
                    </a:lnTo>
                    <a:lnTo>
                      <a:pt x="98" y="448"/>
                    </a:lnTo>
                    <a:lnTo>
                      <a:pt x="103" y="442"/>
                    </a:lnTo>
                    <a:lnTo>
                      <a:pt x="107" y="437"/>
                    </a:lnTo>
                    <a:lnTo>
                      <a:pt x="108" y="432"/>
                    </a:lnTo>
                    <a:lnTo>
                      <a:pt x="109" y="430"/>
                    </a:lnTo>
                    <a:lnTo>
                      <a:pt x="105" y="425"/>
                    </a:lnTo>
                    <a:lnTo>
                      <a:pt x="96" y="415"/>
                    </a:lnTo>
                    <a:lnTo>
                      <a:pt x="84" y="402"/>
                    </a:lnTo>
                    <a:lnTo>
                      <a:pt x="79" y="391"/>
                    </a:lnTo>
                    <a:lnTo>
                      <a:pt x="79" y="381"/>
                    </a:lnTo>
                    <a:lnTo>
                      <a:pt x="83" y="369"/>
                    </a:lnTo>
                    <a:lnTo>
                      <a:pt x="88" y="359"/>
                    </a:lnTo>
                    <a:lnTo>
                      <a:pt x="90" y="356"/>
                    </a:lnTo>
                    <a:lnTo>
                      <a:pt x="92" y="354"/>
                    </a:lnTo>
                    <a:lnTo>
                      <a:pt x="97" y="349"/>
                    </a:lnTo>
                    <a:lnTo>
                      <a:pt x="103" y="340"/>
                    </a:lnTo>
                    <a:lnTo>
                      <a:pt x="111" y="330"/>
                    </a:lnTo>
                    <a:lnTo>
                      <a:pt x="119" y="318"/>
                    </a:lnTo>
                    <a:lnTo>
                      <a:pt x="126" y="306"/>
                    </a:lnTo>
                    <a:lnTo>
                      <a:pt x="130" y="292"/>
                    </a:lnTo>
                    <a:lnTo>
                      <a:pt x="133" y="279"/>
                    </a:lnTo>
                    <a:lnTo>
                      <a:pt x="133" y="226"/>
                    </a:lnTo>
                    <a:lnTo>
                      <a:pt x="134" y="145"/>
                    </a:lnTo>
                    <a:lnTo>
                      <a:pt x="138" y="63"/>
                    </a:lnTo>
                    <a:lnTo>
                      <a:pt x="148" y="14"/>
                    </a:lnTo>
                    <a:lnTo>
                      <a:pt x="153" y="5"/>
                    </a:lnTo>
                    <a:lnTo>
                      <a:pt x="150" y="2"/>
                    </a:lnTo>
                    <a:lnTo>
                      <a:pt x="146" y="0"/>
                    </a:lnTo>
                    <a:lnTo>
                      <a:pt x="138" y="3"/>
                    </a:lnTo>
                    <a:lnTo>
                      <a:pt x="129" y="6"/>
                    </a:lnTo>
                    <a:lnTo>
                      <a:pt x="121" y="9"/>
                    </a:lnTo>
                    <a:lnTo>
                      <a:pt x="116" y="13"/>
                    </a:lnTo>
                    <a:lnTo>
                      <a:pt x="114" y="14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" name="Freeform 716"/>
              <p:cNvSpPr>
                <a:spLocks/>
              </p:cNvSpPr>
              <p:nvPr/>
            </p:nvSpPr>
            <p:spPr bwMode="auto">
              <a:xfrm>
                <a:off x="2371" y="3544"/>
                <a:ext cx="37" cy="146"/>
              </a:xfrm>
              <a:custGeom>
                <a:avLst/>
                <a:gdLst>
                  <a:gd name="T0" fmla="*/ 0 w 75"/>
                  <a:gd name="T1" fmla="*/ 0 h 293"/>
                  <a:gd name="T2" fmla="*/ 2 w 75"/>
                  <a:gd name="T3" fmla="*/ 6 h 293"/>
                  <a:gd name="T4" fmla="*/ 7 w 75"/>
                  <a:gd name="T5" fmla="*/ 25 h 293"/>
                  <a:gd name="T6" fmla="*/ 14 w 75"/>
                  <a:gd name="T7" fmla="*/ 53 h 293"/>
                  <a:gd name="T8" fmla="*/ 23 w 75"/>
                  <a:gd name="T9" fmla="*/ 87 h 293"/>
                  <a:gd name="T10" fmla="*/ 32 w 75"/>
                  <a:gd name="T11" fmla="*/ 123 h 293"/>
                  <a:gd name="T12" fmla="*/ 43 w 75"/>
                  <a:gd name="T13" fmla="*/ 158 h 293"/>
                  <a:gd name="T14" fmla="*/ 54 w 75"/>
                  <a:gd name="T15" fmla="*/ 190 h 293"/>
                  <a:gd name="T16" fmla="*/ 64 w 75"/>
                  <a:gd name="T17" fmla="*/ 213 h 293"/>
                  <a:gd name="T18" fmla="*/ 71 w 75"/>
                  <a:gd name="T19" fmla="*/ 229 h 293"/>
                  <a:gd name="T20" fmla="*/ 74 w 75"/>
                  <a:gd name="T21" fmla="*/ 244 h 293"/>
                  <a:gd name="T22" fmla="*/ 75 w 75"/>
                  <a:gd name="T23" fmla="*/ 259 h 293"/>
                  <a:gd name="T24" fmla="*/ 74 w 75"/>
                  <a:gd name="T25" fmla="*/ 272 h 293"/>
                  <a:gd name="T26" fmla="*/ 71 w 75"/>
                  <a:gd name="T27" fmla="*/ 282 h 293"/>
                  <a:gd name="T28" fmla="*/ 66 w 75"/>
                  <a:gd name="T29" fmla="*/ 290 h 293"/>
                  <a:gd name="T30" fmla="*/ 60 w 75"/>
                  <a:gd name="T31" fmla="*/ 293 h 293"/>
                  <a:gd name="T32" fmla="*/ 53 w 75"/>
                  <a:gd name="T33" fmla="*/ 291 h 293"/>
                  <a:gd name="T34" fmla="*/ 41 w 75"/>
                  <a:gd name="T35" fmla="*/ 279 h 293"/>
                  <a:gd name="T36" fmla="*/ 34 w 75"/>
                  <a:gd name="T37" fmla="*/ 260 h 293"/>
                  <a:gd name="T38" fmla="*/ 31 w 75"/>
                  <a:gd name="T39" fmla="*/ 238 h 293"/>
                  <a:gd name="T40" fmla="*/ 30 w 75"/>
                  <a:gd name="T41" fmla="*/ 210 h 293"/>
                  <a:gd name="T42" fmla="*/ 25 w 75"/>
                  <a:gd name="T43" fmla="*/ 161 h 293"/>
                  <a:gd name="T44" fmla="*/ 15 w 75"/>
                  <a:gd name="T45" fmla="*/ 90 h 293"/>
                  <a:gd name="T46" fmla="*/ 5 w 75"/>
                  <a:gd name="T47" fmla="*/ 26 h 293"/>
                  <a:gd name="T48" fmla="*/ 0 w 75"/>
                  <a:gd name="T4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293">
                    <a:moveTo>
                      <a:pt x="0" y="0"/>
                    </a:moveTo>
                    <a:lnTo>
                      <a:pt x="2" y="6"/>
                    </a:lnTo>
                    <a:lnTo>
                      <a:pt x="7" y="25"/>
                    </a:lnTo>
                    <a:lnTo>
                      <a:pt x="14" y="53"/>
                    </a:lnTo>
                    <a:lnTo>
                      <a:pt x="23" y="87"/>
                    </a:lnTo>
                    <a:lnTo>
                      <a:pt x="32" y="123"/>
                    </a:lnTo>
                    <a:lnTo>
                      <a:pt x="43" y="158"/>
                    </a:lnTo>
                    <a:lnTo>
                      <a:pt x="54" y="190"/>
                    </a:lnTo>
                    <a:lnTo>
                      <a:pt x="64" y="213"/>
                    </a:lnTo>
                    <a:lnTo>
                      <a:pt x="71" y="229"/>
                    </a:lnTo>
                    <a:lnTo>
                      <a:pt x="74" y="244"/>
                    </a:lnTo>
                    <a:lnTo>
                      <a:pt x="75" y="259"/>
                    </a:lnTo>
                    <a:lnTo>
                      <a:pt x="74" y="272"/>
                    </a:lnTo>
                    <a:lnTo>
                      <a:pt x="71" y="282"/>
                    </a:lnTo>
                    <a:lnTo>
                      <a:pt x="66" y="290"/>
                    </a:lnTo>
                    <a:lnTo>
                      <a:pt x="60" y="293"/>
                    </a:lnTo>
                    <a:lnTo>
                      <a:pt x="53" y="291"/>
                    </a:lnTo>
                    <a:lnTo>
                      <a:pt x="41" y="279"/>
                    </a:lnTo>
                    <a:lnTo>
                      <a:pt x="34" y="260"/>
                    </a:lnTo>
                    <a:lnTo>
                      <a:pt x="31" y="238"/>
                    </a:lnTo>
                    <a:lnTo>
                      <a:pt x="30" y="210"/>
                    </a:lnTo>
                    <a:lnTo>
                      <a:pt x="25" y="161"/>
                    </a:lnTo>
                    <a:lnTo>
                      <a:pt x="15" y="90"/>
                    </a:lnTo>
                    <a:lnTo>
                      <a:pt x="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" name="Freeform 717"/>
              <p:cNvSpPr>
                <a:spLocks/>
              </p:cNvSpPr>
              <p:nvPr/>
            </p:nvSpPr>
            <p:spPr bwMode="auto">
              <a:xfrm>
                <a:off x="2080" y="3741"/>
                <a:ext cx="75" cy="130"/>
              </a:xfrm>
              <a:custGeom>
                <a:avLst/>
                <a:gdLst>
                  <a:gd name="T0" fmla="*/ 0 w 150"/>
                  <a:gd name="T1" fmla="*/ 244 h 261"/>
                  <a:gd name="T2" fmla="*/ 12 w 150"/>
                  <a:gd name="T3" fmla="*/ 259 h 261"/>
                  <a:gd name="T4" fmla="*/ 41 w 150"/>
                  <a:gd name="T5" fmla="*/ 260 h 261"/>
                  <a:gd name="T6" fmla="*/ 57 w 150"/>
                  <a:gd name="T7" fmla="*/ 254 h 261"/>
                  <a:gd name="T8" fmla="*/ 70 w 150"/>
                  <a:gd name="T9" fmla="*/ 246 h 261"/>
                  <a:gd name="T10" fmla="*/ 78 w 150"/>
                  <a:gd name="T11" fmla="*/ 240 h 261"/>
                  <a:gd name="T12" fmla="*/ 90 w 150"/>
                  <a:gd name="T13" fmla="*/ 231 h 261"/>
                  <a:gd name="T14" fmla="*/ 98 w 150"/>
                  <a:gd name="T15" fmla="*/ 209 h 261"/>
                  <a:gd name="T16" fmla="*/ 95 w 150"/>
                  <a:gd name="T17" fmla="*/ 197 h 261"/>
                  <a:gd name="T18" fmla="*/ 109 w 150"/>
                  <a:gd name="T19" fmla="*/ 188 h 261"/>
                  <a:gd name="T20" fmla="*/ 122 w 150"/>
                  <a:gd name="T21" fmla="*/ 186 h 261"/>
                  <a:gd name="T22" fmla="*/ 136 w 150"/>
                  <a:gd name="T23" fmla="*/ 179 h 261"/>
                  <a:gd name="T24" fmla="*/ 122 w 150"/>
                  <a:gd name="T25" fmla="*/ 167 h 261"/>
                  <a:gd name="T26" fmla="*/ 112 w 150"/>
                  <a:gd name="T27" fmla="*/ 158 h 261"/>
                  <a:gd name="T28" fmla="*/ 121 w 150"/>
                  <a:gd name="T29" fmla="*/ 150 h 261"/>
                  <a:gd name="T30" fmla="*/ 135 w 150"/>
                  <a:gd name="T31" fmla="*/ 148 h 261"/>
                  <a:gd name="T32" fmla="*/ 137 w 150"/>
                  <a:gd name="T33" fmla="*/ 145 h 261"/>
                  <a:gd name="T34" fmla="*/ 138 w 150"/>
                  <a:gd name="T35" fmla="*/ 126 h 261"/>
                  <a:gd name="T36" fmla="*/ 135 w 150"/>
                  <a:gd name="T37" fmla="*/ 107 h 261"/>
                  <a:gd name="T38" fmla="*/ 138 w 150"/>
                  <a:gd name="T39" fmla="*/ 77 h 261"/>
                  <a:gd name="T40" fmla="*/ 144 w 150"/>
                  <a:gd name="T41" fmla="*/ 42 h 261"/>
                  <a:gd name="T42" fmla="*/ 149 w 150"/>
                  <a:gd name="T43" fmla="*/ 9 h 261"/>
                  <a:gd name="T44" fmla="*/ 127 w 150"/>
                  <a:gd name="T45" fmla="*/ 0 h 261"/>
                  <a:gd name="T46" fmla="*/ 123 w 150"/>
                  <a:gd name="T47" fmla="*/ 20 h 261"/>
                  <a:gd name="T48" fmla="*/ 119 w 150"/>
                  <a:gd name="T49" fmla="*/ 61 h 261"/>
                  <a:gd name="T50" fmla="*/ 116 w 150"/>
                  <a:gd name="T51" fmla="*/ 111 h 261"/>
                  <a:gd name="T52" fmla="*/ 106 w 150"/>
                  <a:gd name="T53" fmla="*/ 148 h 261"/>
                  <a:gd name="T54" fmla="*/ 93 w 150"/>
                  <a:gd name="T55" fmla="*/ 155 h 261"/>
                  <a:gd name="T56" fmla="*/ 93 w 150"/>
                  <a:gd name="T57" fmla="*/ 161 h 261"/>
                  <a:gd name="T58" fmla="*/ 95 w 150"/>
                  <a:gd name="T59" fmla="*/ 172 h 261"/>
                  <a:gd name="T60" fmla="*/ 85 w 150"/>
                  <a:gd name="T61" fmla="*/ 180 h 261"/>
                  <a:gd name="T62" fmla="*/ 69 w 150"/>
                  <a:gd name="T63" fmla="*/ 189 h 261"/>
                  <a:gd name="T64" fmla="*/ 41 w 150"/>
                  <a:gd name="T65" fmla="*/ 207 h 261"/>
                  <a:gd name="T66" fmla="*/ 14 w 150"/>
                  <a:gd name="T67" fmla="*/ 226 h 261"/>
                  <a:gd name="T68" fmla="*/ 0 w 150"/>
                  <a:gd name="T69" fmla="*/ 24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261">
                    <a:moveTo>
                      <a:pt x="0" y="241"/>
                    </a:moveTo>
                    <a:lnTo>
                      <a:pt x="0" y="244"/>
                    </a:lnTo>
                    <a:lnTo>
                      <a:pt x="3" y="251"/>
                    </a:lnTo>
                    <a:lnTo>
                      <a:pt x="12" y="259"/>
                    </a:lnTo>
                    <a:lnTo>
                      <a:pt x="29" y="261"/>
                    </a:lnTo>
                    <a:lnTo>
                      <a:pt x="41" y="260"/>
                    </a:lnTo>
                    <a:lnTo>
                      <a:pt x="51" y="257"/>
                    </a:lnTo>
                    <a:lnTo>
                      <a:pt x="57" y="254"/>
                    </a:lnTo>
                    <a:lnTo>
                      <a:pt x="64" y="251"/>
                    </a:lnTo>
                    <a:lnTo>
                      <a:pt x="70" y="246"/>
                    </a:lnTo>
                    <a:lnTo>
                      <a:pt x="74" y="243"/>
                    </a:lnTo>
                    <a:lnTo>
                      <a:pt x="78" y="240"/>
                    </a:lnTo>
                    <a:lnTo>
                      <a:pt x="82" y="237"/>
                    </a:lnTo>
                    <a:lnTo>
                      <a:pt x="90" y="231"/>
                    </a:lnTo>
                    <a:lnTo>
                      <a:pt x="95" y="219"/>
                    </a:lnTo>
                    <a:lnTo>
                      <a:pt x="98" y="209"/>
                    </a:lnTo>
                    <a:lnTo>
                      <a:pt x="95" y="202"/>
                    </a:lnTo>
                    <a:lnTo>
                      <a:pt x="95" y="197"/>
                    </a:lnTo>
                    <a:lnTo>
                      <a:pt x="101" y="193"/>
                    </a:lnTo>
                    <a:lnTo>
                      <a:pt x="109" y="188"/>
                    </a:lnTo>
                    <a:lnTo>
                      <a:pt x="115" y="187"/>
                    </a:lnTo>
                    <a:lnTo>
                      <a:pt x="122" y="186"/>
                    </a:lnTo>
                    <a:lnTo>
                      <a:pt x="131" y="184"/>
                    </a:lnTo>
                    <a:lnTo>
                      <a:pt x="136" y="179"/>
                    </a:lnTo>
                    <a:lnTo>
                      <a:pt x="132" y="172"/>
                    </a:lnTo>
                    <a:lnTo>
                      <a:pt x="122" y="167"/>
                    </a:lnTo>
                    <a:lnTo>
                      <a:pt x="116" y="161"/>
                    </a:lnTo>
                    <a:lnTo>
                      <a:pt x="112" y="158"/>
                    </a:lnTo>
                    <a:lnTo>
                      <a:pt x="115" y="153"/>
                    </a:lnTo>
                    <a:lnTo>
                      <a:pt x="121" y="150"/>
                    </a:lnTo>
                    <a:lnTo>
                      <a:pt x="129" y="149"/>
                    </a:lnTo>
                    <a:lnTo>
                      <a:pt x="135" y="148"/>
                    </a:lnTo>
                    <a:lnTo>
                      <a:pt x="137" y="148"/>
                    </a:lnTo>
                    <a:lnTo>
                      <a:pt x="137" y="145"/>
                    </a:lnTo>
                    <a:lnTo>
                      <a:pt x="138" y="136"/>
                    </a:lnTo>
                    <a:lnTo>
                      <a:pt x="138" y="126"/>
                    </a:lnTo>
                    <a:lnTo>
                      <a:pt x="137" y="117"/>
                    </a:lnTo>
                    <a:lnTo>
                      <a:pt x="135" y="107"/>
                    </a:lnTo>
                    <a:lnTo>
                      <a:pt x="136" y="93"/>
                    </a:lnTo>
                    <a:lnTo>
                      <a:pt x="138" y="77"/>
                    </a:lnTo>
                    <a:lnTo>
                      <a:pt x="140" y="61"/>
                    </a:lnTo>
                    <a:lnTo>
                      <a:pt x="144" y="42"/>
                    </a:lnTo>
                    <a:lnTo>
                      <a:pt x="147" y="24"/>
                    </a:lnTo>
                    <a:lnTo>
                      <a:pt x="149" y="9"/>
                    </a:lnTo>
                    <a:lnTo>
                      <a:pt x="150" y="4"/>
                    </a:lnTo>
                    <a:lnTo>
                      <a:pt x="127" y="0"/>
                    </a:lnTo>
                    <a:lnTo>
                      <a:pt x="126" y="6"/>
                    </a:lnTo>
                    <a:lnTo>
                      <a:pt x="123" y="20"/>
                    </a:lnTo>
                    <a:lnTo>
                      <a:pt x="120" y="39"/>
                    </a:lnTo>
                    <a:lnTo>
                      <a:pt x="119" y="61"/>
                    </a:lnTo>
                    <a:lnTo>
                      <a:pt x="118" y="84"/>
                    </a:lnTo>
                    <a:lnTo>
                      <a:pt x="116" y="111"/>
                    </a:lnTo>
                    <a:lnTo>
                      <a:pt x="111" y="134"/>
                    </a:lnTo>
                    <a:lnTo>
                      <a:pt x="106" y="148"/>
                    </a:lnTo>
                    <a:lnTo>
                      <a:pt x="99" y="152"/>
                    </a:lnTo>
                    <a:lnTo>
                      <a:pt x="93" y="155"/>
                    </a:lnTo>
                    <a:lnTo>
                      <a:pt x="91" y="157"/>
                    </a:lnTo>
                    <a:lnTo>
                      <a:pt x="93" y="161"/>
                    </a:lnTo>
                    <a:lnTo>
                      <a:pt x="97" y="167"/>
                    </a:lnTo>
                    <a:lnTo>
                      <a:pt x="95" y="172"/>
                    </a:lnTo>
                    <a:lnTo>
                      <a:pt x="92" y="177"/>
                    </a:lnTo>
                    <a:lnTo>
                      <a:pt x="85" y="180"/>
                    </a:lnTo>
                    <a:lnTo>
                      <a:pt x="80" y="184"/>
                    </a:lnTo>
                    <a:lnTo>
                      <a:pt x="69" y="189"/>
                    </a:lnTo>
                    <a:lnTo>
                      <a:pt x="55" y="198"/>
                    </a:lnTo>
                    <a:lnTo>
                      <a:pt x="41" y="207"/>
                    </a:lnTo>
                    <a:lnTo>
                      <a:pt x="26" y="217"/>
                    </a:lnTo>
                    <a:lnTo>
                      <a:pt x="14" y="226"/>
                    </a:lnTo>
                    <a:lnTo>
                      <a:pt x="5" y="234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" name="Freeform 718"/>
              <p:cNvSpPr>
                <a:spLocks/>
              </p:cNvSpPr>
              <p:nvPr/>
            </p:nvSpPr>
            <p:spPr bwMode="auto">
              <a:xfrm>
                <a:off x="2395" y="3748"/>
                <a:ext cx="87" cy="127"/>
              </a:xfrm>
              <a:custGeom>
                <a:avLst/>
                <a:gdLst>
                  <a:gd name="T0" fmla="*/ 23 w 173"/>
                  <a:gd name="T1" fmla="*/ 10 h 255"/>
                  <a:gd name="T2" fmla="*/ 29 w 173"/>
                  <a:gd name="T3" fmla="*/ 59 h 255"/>
                  <a:gd name="T4" fmla="*/ 42 w 173"/>
                  <a:gd name="T5" fmla="*/ 79 h 255"/>
                  <a:gd name="T6" fmla="*/ 52 w 173"/>
                  <a:gd name="T7" fmla="*/ 85 h 255"/>
                  <a:gd name="T8" fmla="*/ 60 w 173"/>
                  <a:gd name="T9" fmla="*/ 89 h 255"/>
                  <a:gd name="T10" fmla="*/ 60 w 173"/>
                  <a:gd name="T11" fmla="*/ 95 h 255"/>
                  <a:gd name="T12" fmla="*/ 47 w 173"/>
                  <a:gd name="T13" fmla="*/ 106 h 255"/>
                  <a:gd name="T14" fmla="*/ 41 w 173"/>
                  <a:gd name="T15" fmla="*/ 115 h 255"/>
                  <a:gd name="T16" fmla="*/ 56 w 173"/>
                  <a:gd name="T17" fmla="*/ 125 h 255"/>
                  <a:gd name="T18" fmla="*/ 70 w 173"/>
                  <a:gd name="T19" fmla="*/ 141 h 255"/>
                  <a:gd name="T20" fmla="*/ 89 w 173"/>
                  <a:gd name="T21" fmla="*/ 161 h 255"/>
                  <a:gd name="T22" fmla="*/ 108 w 173"/>
                  <a:gd name="T23" fmla="*/ 179 h 255"/>
                  <a:gd name="T24" fmla="*/ 128 w 173"/>
                  <a:gd name="T25" fmla="*/ 189 h 255"/>
                  <a:gd name="T26" fmla="*/ 147 w 173"/>
                  <a:gd name="T27" fmla="*/ 202 h 255"/>
                  <a:gd name="T28" fmla="*/ 163 w 173"/>
                  <a:gd name="T29" fmla="*/ 217 h 255"/>
                  <a:gd name="T30" fmla="*/ 172 w 173"/>
                  <a:gd name="T31" fmla="*/ 231 h 255"/>
                  <a:gd name="T32" fmla="*/ 172 w 173"/>
                  <a:gd name="T33" fmla="*/ 246 h 255"/>
                  <a:gd name="T34" fmla="*/ 161 w 173"/>
                  <a:gd name="T35" fmla="*/ 254 h 255"/>
                  <a:gd name="T36" fmla="*/ 143 w 173"/>
                  <a:gd name="T37" fmla="*/ 255 h 255"/>
                  <a:gd name="T38" fmla="*/ 128 w 173"/>
                  <a:gd name="T39" fmla="*/ 252 h 255"/>
                  <a:gd name="T40" fmla="*/ 115 w 173"/>
                  <a:gd name="T41" fmla="*/ 247 h 255"/>
                  <a:gd name="T42" fmla="*/ 105 w 173"/>
                  <a:gd name="T43" fmla="*/ 236 h 255"/>
                  <a:gd name="T44" fmla="*/ 96 w 173"/>
                  <a:gd name="T45" fmla="*/ 211 h 255"/>
                  <a:gd name="T46" fmla="*/ 82 w 173"/>
                  <a:gd name="T47" fmla="*/ 192 h 255"/>
                  <a:gd name="T48" fmla="*/ 71 w 173"/>
                  <a:gd name="T49" fmla="*/ 183 h 255"/>
                  <a:gd name="T50" fmla="*/ 61 w 173"/>
                  <a:gd name="T51" fmla="*/ 174 h 255"/>
                  <a:gd name="T52" fmla="*/ 49 w 173"/>
                  <a:gd name="T53" fmla="*/ 163 h 255"/>
                  <a:gd name="T54" fmla="*/ 36 w 173"/>
                  <a:gd name="T55" fmla="*/ 154 h 255"/>
                  <a:gd name="T56" fmla="*/ 24 w 173"/>
                  <a:gd name="T57" fmla="*/ 146 h 255"/>
                  <a:gd name="T58" fmla="*/ 25 w 173"/>
                  <a:gd name="T59" fmla="*/ 138 h 255"/>
                  <a:gd name="T60" fmla="*/ 35 w 173"/>
                  <a:gd name="T61" fmla="*/ 133 h 255"/>
                  <a:gd name="T62" fmla="*/ 29 w 173"/>
                  <a:gd name="T63" fmla="*/ 120 h 255"/>
                  <a:gd name="T64" fmla="*/ 13 w 173"/>
                  <a:gd name="T65" fmla="*/ 109 h 255"/>
                  <a:gd name="T66" fmla="*/ 6 w 173"/>
                  <a:gd name="T67" fmla="*/ 99 h 255"/>
                  <a:gd name="T68" fmla="*/ 21 w 173"/>
                  <a:gd name="T69" fmla="*/ 96 h 255"/>
                  <a:gd name="T70" fmla="*/ 33 w 173"/>
                  <a:gd name="T71" fmla="*/ 95 h 255"/>
                  <a:gd name="T72" fmla="*/ 33 w 173"/>
                  <a:gd name="T73" fmla="*/ 87 h 255"/>
                  <a:gd name="T74" fmla="*/ 29 w 173"/>
                  <a:gd name="T75" fmla="*/ 82 h 255"/>
                  <a:gd name="T76" fmla="*/ 16 w 173"/>
                  <a:gd name="T77" fmla="*/ 80 h 255"/>
                  <a:gd name="T78" fmla="*/ 10 w 173"/>
                  <a:gd name="T79" fmla="*/ 73 h 255"/>
                  <a:gd name="T80" fmla="*/ 14 w 173"/>
                  <a:gd name="T81" fmla="*/ 56 h 255"/>
                  <a:gd name="T82" fmla="*/ 3 w 173"/>
                  <a:gd name="T83" fmla="*/ 19 h 255"/>
                  <a:gd name="T84" fmla="*/ 23 w 173"/>
                  <a:gd name="T8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3" h="255">
                    <a:moveTo>
                      <a:pt x="23" y="0"/>
                    </a:moveTo>
                    <a:lnTo>
                      <a:pt x="23" y="10"/>
                    </a:lnTo>
                    <a:lnTo>
                      <a:pt x="25" y="33"/>
                    </a:lnTo>
                    <a:lnTo>
                      <a:pt x="29" y="59"/>
                    </a:lnTo>
                    <a:lnTo>
                      <a:pt x="36" y="76"/>
                    </a:lnTo>
                    <a:lnTo>
                      <a:pt x="42" y="79"/>
                    </a:lnTo>
                    <a:lnTo>
                      <a:pt x="48" y="82"/>
                    </a:lnTo>
                    <a:lnTo>
                      <a:pt x="52" y="85"/>
                    </a:lnTo>
                    <a:lnTo>
                      <a:pt x="57" y="87"/>
                    </a:lnTo>
                    <a:lnTo>
                      <a:pt x="60" y="89"/>
                    </a:lnTo>
                    <a:lnTo>
                      <a:pt x="61" y="91"/>
                    </a:lnTo>
                    <a:lnTo>
                      <a:pt x="60" y="95"/>
                    </a:lnTo>
                    <a:lnTo>
                      <a:pt x="57" y="99"/>
                    </a:lnTo>
                    <a:lnTo>
                      <a:pt x="47" y="106"/>
                    </a:lnTo>
                    <a:lnTo>
                      <a:pt x="41" y="112"/>
                    </a:lnTo>
                    <a:lnTo>
                      <a:pt x="41" y="115"/>
                    </a:lnTo>
                    <a:lnTo>
                      <a:pt x="49" y="120"/>
                    </a:lnTo>
                    <a:lnTo>
                      <a:pt x="56" y="125"/>
                    </a:lnTo>
                    <a:lnTo>
                      <a:pt x="62" y="132"/>
                    </a:lnTo>
                    <a:lnTo>
                      <a:pt x="70" y="141"/>
                    </a:lnTo>
                    <a:lnTo>
                      <a:pt x="79" y="151"/>
                    </a:lnTo>
                    <a:lnTo>
                      <a:pt x="89" y="161"/>
                    </a:lnTo>
                    <a:lnTo>
                      <a:pt x="98" y="171"/>
                    </a:lnTo>
                    <a:lnTo>
                      <a:pt x="108" y="179"/>
                    </a:lnTo>
                    <a:lnTo>
                      <a:pt x="118" y="184"/>
                    </a:lnTo>
                    <a:lnTo>
                      <a:pt x="128" y="189"/>
                    </a:lnTo>
                    <a:lnTo>
                      <a:pt x="138" y="195"/>
                    </a:lnTo>
                    <a:lnTo>
                      <a:pt x="147" y="202"/>
                    </a:lnTo>
                    <a:lnTo>
                      <a:pt x="156" y="210"/>
                    </a:lnTo>
                    <a:lnTo>
                      <a:pt x="163" y="217"/>
                    </a:lnTo>
                    <a:lnTo>
                      <a:pt x="169" y="224"/>
                    </a:lnTo>
                    <a:lnTo>
                      <a:pt x="172" y="231"/>
                    </a:lnTo>
                    <a:lnTo>
                      <a:pt x="173" y="237"/>
                    </a:lnTo>
                    <a:lnTo>
                      <a:pt x="172" y="246"/>
                    </a:lnTo>
                    <a:lnTo>
                      <a:pt x="169" y="250"/>
                    </a:lnTo>
                    <a:lnTo>
                      <a:pt x="161" y="254"/>
                    </a:lnTo>
                    <a:lnTo>
                      <a:pt x="150" y="255"/>
                    </a:lnTo>
                    <a:lnTo>
                      <a:pt x="143" y="255"/>
                    </a:lnTo>
                    <a:lnTo>
                      <a:pt x="135" y="254"/>
                    </a:lnTo>
                    <a:lnTo>
                      <a:pt x="128" y="252"/>
                    </a:lnTo>
                    <a:lnTo>
                      <a:pt x="122" y="250"/>
                    </a:lnTo>
                    <a:lnTo>
                      <a:pt x="115" y="247"/>
                    </a:lnTo>
                    <a:lnTo>
                      <a:pt x="109" y="242"/>
                    </a:lnTo>
                    <a:lnTo>
                      <a:pt x="105" y="236"/>
                    </a:lnTo>
                    <a:lnTo>
                      <a:pt x="101" y="227"/>
                    </a:lnTo>
                    <a:lnTo>
                      <a:pt x="96" y="211"/>
                    </a:lnTo>
                    <a:lnTo>
                      <a:pt x="89" y="200"/>
                    </a:lnTo>
                    <a:lnTo>
                      <a:pt x="82" y="192"/>
                    </a:lnTo>
                    <a:lnTo>
                      <a:pt x="76" y="186"/>
                    </a:lnTo>
                    <a:lnTo>
                      <a:pt x="71" y="183"/>
                    </a:lnTo>
                    <a:lnTo>
                      <a:pt x="67" y="179"/>
                    </a:lnTo>
                    <a:lnTo>
                      <a:pt x="61" y="174"/>
                    </a:lnTo>
                    <a:lnTo>
                      <a:pt x="54" y="169"/>
                    </a:lnTo>
                    <a:lnTo>
                      <a:pt x="49" y="163"/>
                    </a:lnTo>
                    <a:lnTo>
                      <a:pt x="42" y="158"/>
                    </a:lnTo>
                    <a:lnTo>
                      <a:pt x="36" y="154"/>
                    </a:lnTo>
                    <a:lnTo>
                      <a:pt x="31" y="151"/>
                    </a:lnTo>
                    <a:lnTo>
                      <a:pt x="24" y="146"/>
                    </a:lnTo>
                    <a:lnTo>
                      <a:pt x="22" y="142"/>
                    </a:lnTo>
                    <a:lnTo>
                      <a:pt x="25" y="138"/>
                    </a:lnTo>
                    <a:lnTo>
                      <a:pt x="31" y="136"/>
                    </a:lnTo>
                    <a:lnTo>
                      <a:pt x="35" y="133"/>
                    </a:lnTo>
                    <a:lnTo>
                      <a:pt x="34" y="127"/>
                    </a:lnTo>
                    <a:lnTo>
                      <a:pt x="29" y="120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7" y="104"/>
                    </a:lnTo>
                    <a:lnTo>
                      <a:pt x="6" y="99"/>
                    </a:lnTo>
                    <a:lnTo>
                      <a:pt x="12" y="97"/>
                    </a:lnTo>
                    <a:lnTo>
                      <a:pt x="21" y="96"/>
                    </a:lnTo>
                    <a:lnTo>
                      <a:pt x="29" y="96"/>
                    </a:lnTo>
                    <a:lnTo>
                      <a:pt x="33" y="95"/>
                    </a:lnTo>
                    <a:lnTo>
                      <a:pt x="34" y="91"/>
                    </a:lnTo>
                    <a:lnTo>
                      <a:pt x="33" y="87"/>
                    </a:lnTo>
                    <a:lnTo>
                      <a:pt x="32" y="84"/>
                    </a:lnTo>
                    <a:lnTo>
                      <a:pt x="29" y="82"/>
                    </a:lnTo>
                    <a:lnTo>
                      <a:pt x="23" y="81"/>
                    </a:lnTo>
                    <a:lnTo>
                      <a:pt x="16" y="80"/>
                    </a:lnTo>
                    <a:lnTo>
                      <a:pt x="12" y="78"/>
                    </a:lnTo>
                    <a:lnTo>
                      <a:pt x="10" y="73"/>
                    </a:lnTo>
                    <a:lnTo>
                      <a:pt x="13" y="68"/>
                    </a:lnTo>
                    <a:lnTo>
                      <a:pt x="14" y="56"/>
                    </a:lnTo>
                    <a:lnTo>
                      <a:pt x="10" y="37"/>
                    </a:lnTo>
                    <a:lnTo>
                      <a:pt x="3" y="19"/>
                    </a:lnTo>
                    <a:lnTo>
                      <a:pt x="0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" name="Freeform 719"/>
              <p:cNvSpPr>
                <a:spLocks/>
              </p:cNvSpPr>
              <p:nvPr/>
            </p:nvSpPr>
            <p:spPr bwMode="auto">
              <a:xfrm>
                <a:off x="2142" y="3005"/>
                <a:ext cx="120" cy="417"/>
              </a:xfrm>
              <a:custGeom>
                <a:avLst/>
                <a:gdLst>
                  <a:gd name="T0" fmla="*/ 217 w 239"/>
                  <a:gd name="T1" fmla="*/ 50 h 834"/>
                  <a:gd name="T2" fmla="*/ 192 w 239"/>
                  <a:gd name="T3" fmla="*/ 17 h 834"/>
                  <a:gd name="T4" fmla="*/ 181 w 239"/>
                  <a:gd name="T5" fmla="*/ 0 h 834"/>
                  <a:gd name="T6" fmla="*/ 170 w 239"/>
                  <a:gd name="T7" fmla="*/ 1 h 834"/>
                  <a:gd name="T8" fmla="*/ 147 w 239"/>
                  <a:gd name="T9" fmla="*/ 8 h 834"/>
                  <a:gd name="T10" fmla="*/ 128 w 239"/>
                  <a:gd name="T11" fmla="*/ 23 h 834"/>
                  <a:gd name="T12" fmla="*/ 115 w 239"/>
                  <a:gd name="T13" fmla="*/ 33 h 834"/>
                  <a:gd name="T14" fmla="*/ 93 w 239"/>
                  <a:gd name="T15" fmla="*/ 38 h 834"/>
                  <a:gd name="T16" fmla="*/ 56 w 239"/>
                  <a:gd name="T17" fmla="*/ 48 h 834"/>
                  <a:gd name="T18" fmla="*/ 20 w 239"/>
                  <a:gd name="T19" fmla="*/ 76 h 834"/>
                  <a:gd name="T20" fmla="*/ 3 w 239"/>
                  <a:gd name="T21" fmla="*/ 92 h 834"/>
                  <a:gd name="T22" fmla="*/ 0 w 239"/>
                  <a:gd name="T23" fmla="*/ 104 h 834"/>
                  <a:gd name="T24" fmla="*/ 7 w 239"/>
                  <a:gd name="T25" fmla="*/ 127 h 834"/>
                  <a:gd name="T26" fmla="*/ 34 w 239"/>
                  <a:gd name="T27" fmla="*/ 164 h 834"/>
                  <a:gd name="T28" fmla="*/ 61 w 239"/>
                  <a:gd name="T29" fmla="*/ 197 h 834"/>
                  <a:gd name="T30" fmla="*/ 67 w 239"/>
                  <a:gd name="T31" fmla="*/ 216 h 834"/>
                  <a:gd name="T32" fmla="*/ 70 w 239"/>
                  <a:gd name="T33" fmla="*/ 301 h 834"/>
                  <a:gd name="T34" fmla="*/ 60 w 239"/>
                  <a:gd name="T35" fmla="*/ 571 h 834"/>
                  <a:gd name="T36" fmla="*/ 34 w 239"/>
                  <a:gd name="T37" fmla="*/ 692 h 834"/>
                  <a:gd name="T38" fmla="*/ 18 w 239"/>
                  <a:gd name="T39" fmla="*/ 761 h 834"/>
                  <a:gd name="T40" fmla="*/ 15 w 239"/>
                  <a:gd name="T41" fmla="*/ 777 h 834"/>
                  <a:gd name="T42" fmla="*/ 47 w 239"/>
                  <a:gd name="T43" fmla="*/ 786 h 834"/>
                  <a:gd name="T44" fmla="*/ 95 w 239"/>
                  <a:gd name="T45" fmla="*/ 800 h 834"/>
                  <a:gd name="T46" fmla="*/ 144 w 239"/>
                  <a:gd name="T47" fmla="*/ 817 h 834"/>
                  <a:gd name="T48" fmla="*/ 198 w 239"/>
                  <a:gd name="T49" fmla="*/ 829 h 834"/>
                  <a:gd name="T50" fmla="*/ 222 w 239"/>
                  <a:gd name="T51" fmla="*/ 834 h 834"/>
                  <a:gd name="T52" fmla="*/ 193 w 239"/>
                  <a:gd name="T53" fmla="*/ 816 h 834"/>
                  <a:gd name="T54" fmla="*/ 141 w 239"/>
                  <a:gd name="T55" fmla="*/ 781 h 834"/>
                  <a:gd name="T56" fmla="*/ 107 w 239"/>
                  <a:gd name="T57" fmla="*/ 748 h 834"/>
                  <a:gd name="T58" fmla="*/ 99 w 239"/>
                  <a:gd name="T59" fmla="*/ 666 h 834"/>
                  <a:gd name="T60" fmla="*/ 99 w 239"/>
                  <a:gd name="T61" fmla="*/ 321 h 834"/>
                  <a:gd name="T62" fmla="*/ 108 w 239"/>
                  <a:gd name="T63" fmla="*/ 217 h 834"/>
                  <a:gd name="T64" fmla="*/ 112 w 239"/>
                  <a:gd name="T65" fmla="*/ 194 h 834"/>
                  <a:gd name="T66" fmla="*/ 134 w 239"/>
                  <a:gd name="T67" fmla="*/ 218 h 834"/>
                  <a:gd name="T68" fmla="*/ 166 w 239"/>
                  <a:gd name="T69" fmla="*/ 275 h 834"/>
                  <a:gd name="T70" fmla="*/ 185 w 239"/>
                  <a:gd name="T71" fmla="*/ 308 h 834"/>
                  <a:gd name="T72" fmla="*/ 189 w 239"/>
                  <a:gd name="T73" fmla="*/ 255 h 834"/>
                  <a:gd name="T74" fmla="*/ 181 w 239"/>
                  <a:gd name="T75" fmla="*/ 89 h 834"/>
                  <a:gd name="T76" fmla="*/ 175 w 239"/>
                  <a:gd name="T77" fmla="*/ 84 h 834"/>
                  <a:gd name="T78" fmla="*/ 174 w 239"/>
                  <a:gd name="T79" fmla="*/ 61 h 834"/>
                  <a:gd name="T80" fmla="*/ 174 w 239"/>
                  <a:gd name="T81" fmla="*/ 42 h 834"/>
                  <a:gd name="T82" fmla="*/ 194 w 239"/>
                  <a:gd name="T83" fmla="*/ 50 h 834"/>
                  <a:gd name="T84" fmla="*/ 221 w 239"/>
                  <a:gd name="T85" fmla="*/ 71 h 834"/>
                  <a:gd name="T86" fmla="*/ 239 w 239"/>
                  <a:gd name="T87" fmla="*/ 7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9" h="834">
                    <a:moveTo>
                      <a:pt x="234" y="70"/>
                    </a:moveTo>
                    <a:lnTo>
                      <a:pt x="226" y="61"/>
                    </a:lnTo>
                    <a:lnTo>
                      <a:pt x="217" y="50"/>
                    </a:lnTo>
                    <a:lnTo>
                      <a:pt x="208" y="39"/>
                    </a:lnTo>
                    <a:lnTo>
                      <a:pt x="199" y="27"/>
                    </a:lnTo>
                    <a:lnTo>
                      <a:pt x="192" y="17"/>
                    </a:lnTo>
                    <a:lnTo>
                      <a:pt x="187" y="8"/>
                    </a:lnTo>
                    <a:lnTo>
                      <a:pt x="182" y="2"/>
                    </a:lnTo>
                    <a:lnTo>
                      <a:pt x="181" y="0"/>
                    </a:lnTo>
                    <a:lnTo>
                      <a:pt x="180" y="0"/>
                    </a:lnTo>
                    <a:lnTo>
                      <a:pt x="175" y="0"/>
                    </a:lnTo>
                    <a:lnTo>
                      <a:pt x="170" y="1"/>
                    </a:lnTo>
                    <a:lnTo>
                      <a:pt x="163" y="2"/>
                    </a:lnTo>
                    <a:lnTo>
                      <a:pt x="155" y="4"/>
                    </a:lnTo>
                    <a:lnTo>
                      <a:pt x="147" y="8"/>
                    </a:lnTo>
                    <a:lnTo>
                      <a:pt x="141" y="12"/>
                    </a:lnTo>
                    <a:lnTo>
                      <a:pt x="134" y="18"/>
                    </a:lnTo>
                    <a:lnTo>
                      <a:pt x="128" y="23"/>
                    </a:lnTo>
                    <a:lnTo>
                      <a:pt x="124" y="28"/>
                    </a:lnTo>
                    <a:lnTo>
                      <a:pt x="119" y="31"/>
                    </a:lnTo>
                    <a:lnTo>
                      <a:pt x="115" y="33"/>
                    </a:lnTo>
                    <a:lnTo>
                      <a:pt x="108" y="36"/>
                    </a:lnTo>
                    <a:lnTo>
                      <a:pt x="101" y="37"/>
                    </a:lnTo>
                    <a:lnTo>
                      <a:pt x="93" y="38"/>
                    </a:lnTo>
                    <a:lnTo>
                      <a:pt x="81" y="39"/>
                    </a:lnTo>
                    <a:lnTo>
                      <a:pt x="69" y="42"/>
                    </a:lnTo>
                    <a:lnTo>
                      <a:pt x="56" y="48"/>
                    </a:lnTo>
                    <a:lnTo>
                      <a:pt x="42" y="57"/>
                    </a:lnTo>
                    <a:lnTo>
                      <a:pt x="30" y="66"/>
                    </a:lnTo>
                    <a:lnTo>
                      <a:pt x="20" y="76"/>
                    </a:lnTo>
                    <a:lnTo>
                      <a:pt x="11" y="84"/>
                    </a:lnTo>
                    <a:lnTo>
                      <a:pt x="5" y="89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3" y="119"/>
                    </a:lnTo>
                    <a:lnTo>
                      <a:pt x="7" y="127"/>
                    </a:lnTo>
                    <a:lnTo>
                      <a:pt x="14" y="137"/>
                    </a:lnTo>
                    <a:lnTo>
                      <a:pt x="24" y="151"/>
                    </a:lnTo>
                    <a:lnTo>
                      <a:pt x="34" y="164"/>
                    </a:lnTo>
                    <a:lnTo>
                      <a:pt x="44" y="178"/>
                    </a:lnTo>
                    <a:lnTo>
                      <a:pt x="54" y="189"/>
                    </a:lnTo>
                    <a:lnTo>
                      <a:pt x="61" y="197"/>
                    </a:lnTo>
                    <a:lnTo>
                      <a:pt x="66" y="199"/>
                    </a:lnTo>
                    <a:lnTo>
                      <a:pt x="67" y="208"/>
                    </a:lnTo>
                    <a:lnTo>
                      <a:pt x="67" y="216"/>
                    </a:lnTo>
                    <a:lnTo>
                      <a:pt x="68" y="225"/>
                    </a:lnTo>
                    <a:lnTo>
                      <a:pt x="68" y="233"/>
                    </a:lnTo>
                    <a:lnTo>
                      <a:pt x="70" y="301"/>
                    </a:lnTo>
                    <a:lnTo>
                      <a:pt x="72" y="383"/>
                    </a:lnTo>
                    <a:lnTo>
                      <a:pt x="71" y="475"/>
                    </a:lnTo>
                    <a:lnTo>
                      <a:pt x="60" y="571"/>
                    </a:lnTo>
                    <a:lnTo>
                      <a:pt x="51" y="616"/>
                    </a:lnTo>
                    <a:lnTo>
                      <a:pt x="43" y="656"/>
                    </a:lnTo>
                    <a:lnTo>
                      <a:pt x="34" y="692"/>
                    </a:lnTo>
                    <a:lnTo>
                      <a:pt x="28" y="721"/>
                    </a:lnTo>
                    <a:lnTo>
                      <a:pt x="22" y="744"/>
                    </a:lnTo>
                    <a:lnTo>
                      <a:pt x="18" y="761"/>
                    </a:lnTo>
                    <a:lnTo>
                      <a:pt x="14" y="772"/>
                    </a:lnTo>
                    <a:lnTo>
                      <a:pt x="13" y="776"/>
                    </a:lnTo>
                    <a:lnTo>
                      <a:pt x="15" y="777"/>
                    </a:lnTo>
                    <a:lnTo>
                      <a:pt x="23" y="778"/>
                    </a:lnTo>
                    <a:lnTo>
                      <a:pt x="33" y="781"/>
                    </a:lnTo>
                    <a:lnTo>
                      <a:pt x="47" y="786"/>
                    </a:lnTo>
                    <a:lnTo>
                      <a:pt x="62" y="790"/>
                    </a:lnTo>
                    <a:lnTo>
                      <a:pt x="79" y="795"/>
                    </a:lnTo>
                    <a:lnTo>
                      <a:pt x="95" y="800"/>
                    </a:lnTo>
                    <a:lnTo>
                      <a:pt x="110" y="806"/>
                    </a:lnTo>
                    <a:lnTo>
                      <a:pt x="126" y="812"/>
                    </a:lnTo>
                    <a:lnTo>
                      <a:pt x="144" y="817"/>
                    </a:lnTo>
                    <a:lnTo>
                      <a:pt x="163" y="822"/>
                    </a:lnTo>
                    <a:lnTo>
                      <a:pt x="181" y="826"/>
                    </a:lnTo>
                    <a:lnTo>
                      <a:pt x="198" y="829"/>
                    </a:lnTo>
                    <a:lnTo>
                      <a:pt x="210" y="832"/>
                    </a:lnTo>
                    <a:lnTo>
                      <a:pt x="219" y="833"/>
                    </a:lnTo>
                    <a:lnTo>
                      <a:pt x="222" y="834"/>
                    </a:lnTo>
                    <a:lnTo>
                      <a:pt x="219" y="832"/>
                    </a:lnTo>
                    <a:lnTo>
                      <a:pt x="208" y="825"/>
                    </a:lnTo>
                    <a:lnTo>
                      <a:pt x="193" y="816"/>
                    </a:lnTo>
                    <a:lnTo>
                      <a:pt x="176" y="805"/>
                    </a:lnTo>
                    <a:lnTo>
                      <a:pt x="159" y="793"/>
                    </a:lnTo>
                    <a:lnTo>
                      <a:pt x="141" y="781"/>
                    </a:lnTo>
                    <a:lnTo>
                      <a:pt x="127" y="771"/>
                    </a:lnTo>
                    <a:lnTo>
                      <a:pt x="118" y="763"/>
                    </a:lnTo>
                    <a:lnTo>
                      <a:pt x="107" y="748"/>
                    </a:lnTo>
                    <a:lnTo>
                      <a:pt x="98" y="727"/>
                    </a:lnTo>
                    <a:lnTo>
                      <a:pt x="95" y="699"/>
                    </a:lnTo>
                    <a:lnTo>
                      <a:pt x="99" y="666"/>
                    </a:lnTo>
                    <a:lnTo>
                      <a:pt x="103" y="587"/>
                    </a:lnTo>
                    <a:lnTo>
                      <a:pt x="101" y="454"/>
                    </a:lnTo>
                    <a:lnTo>
                      <a:pt x="99" y="321"/>
                    </a:lnTo>
                    <a:lnTo>
                      <a:pt x="103" y="245"/>
                    </a:lnTo>
                    <a:lnTo>
                      <a:pt x="106" y="230"/>
                    </a:lnTo>
                    <a:lnTo>
                      <a:pt x="108" y="217"/>
                    </a:lnTo>
                    <a:lnTo>
                      <a:pt x="109" y="206"/>
                    </a:lnTo>
                    <a:lnTo>
                      <a:pt x="110" y="198"/>
                    </a:lnTo>
                    <a:lnTo>
                      <a:pt x="112" y="194"/>
                    </a:lnTo>
                    <a:lnTo>
                      <a:pt x="116" y="195"/>
                    </a:lnTo>
                    <a:lnTo>
                      <a:pt x="123" y="203"/>
                    </a:lnTo>
                    <a:lnTo>
                      <a:pt x="134" y="218"/>
                    </a:lnTo>
                    <a:lnTo>
                      <a:pt x="146" y="237"/>
                    </a:lnTo>
                    <a:lnTo>
                      <a:pt x="157" y="257"/>
                    </a:lnTo>
                    <a:lnTo>
                      <a:pt x="166" y="275"/>
                    </a:lnTo>
                    <a:lnTo>
                      <a:pt x="174" y="291"/>
                    </a:lnTo>
                    <a:lnTo>
                      <a:pt x="181" y="302"/>
                    </a:lnTo>
                    <a:lnTo>
                      <a:pt x="185" y="308"/>
                    </a:lnTo>
                    <a:lnTo>
                      <a:pt x="188" y="308"/>
                    </a:lnTo>
                    <a:lnTo>
                      <a:pt x="189" y="299"/>
                    </a:lnTo>
                    <a:lnTo>
                      <a:pt x="189" y="255"/>
                    </a:lnTo>
                    <a:lnTo>
                      <a:pt x="188" y="191"/>
                    </a:lnTo>
                    <a:lnTo>
                      <a:pt x="185" y="128"/>
                    </a:lnTo>
                    <a:lnTo>
                      <a:pt x="181" y="89"/>
                    </a:lnTo>
                    <a:lnTo>
                      <a:pt x="180" y="87"/>
                    </a:lnTo>
                    <a:lnTo>
                      <a:pt x="178" y="85"/>
                    </a:lnTo>
                    <a:lnTo>
                      <a:pt x="175" y="84"/>
                    </a:lnTo>
                    <a:lnTo>
                      <a:pt x="173" y="81"/>
                    </a:lnTo>
                    <a:lnTo>
                      <a:pt x="174" y="71"/>
                    </a:lnTo>
                    <a:lnTo>
                      <a:pt x="174" y="61"/>
                    </a:lnTo>
                    <a:lnTo>
                      <a:pt x="174" y="53"/>
                    </a:lnTo>
                    <a:lnTo>
                      <a:pt x="174" y="49"/>
                    </a:lnTo>
                    <a:lnTo>
                      <a:pt x="174" y="42"/>
                    </a:lnTo>
                    <a:lnTo>
                      <a:pt x="176" y="39"/>
                    </a:lnTo>
                    <a:lnTo>
                      <a:pt x="182" y="40"/>
                    </a:lnTo>
                    <a:lnTo>
                      <a:pt x="194" y="50"/>
                    </a:lnTo>
                    <a:lnTo>
                      <a:pt x="202" y="58"/>
                    </a:lnTo>
                    <a:lnTo>
                      <a:pt x="212" y="65"/>
                    </a:lnTo>
                    <a:lnTo>
                      <a:pt x="221" y="71"/>
                    </a:lnTo>
                    <a:lnTo>
                      <a:pt x="229" y="76"/>
                    </a:lnTo>
                    <a:lnTo>
                      <a:pt x="236" y="78"/>
                    </a:lnTo>
                    <a:lnTo>
                      <a:pt x="239" y="79"/>
                    </a:lnTo>
                    <a:lnTo>
                      <a:pt x="239" y="76"/>
                    </a:lnTo>
                    <a:lnTo>
                      <a:pt x="234" y="7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" name="Freeform 720"/>
              <p:cNvSpPr>
                <a:spLocks/>
              </p:cNvSpPr>
              <p:nvPr/>
            </p:nvSpPr>
            <p:spPr bwMode="auto">
              <a:xfrm>
                <a:off x="2152" y="3053"/>
                <a:ext cx="23" cy="48"/>
              </a:xfrm>
              <a:custGeom>
                <a:avLst/>
                <a:gdLst>
                  <a:gd name="T0" fmla="*/ 0 w 45"/>
                  <a:gd name="T1" fmla="*/ 8 h 96"/>
                  <a:gd name="T2" fmla="*/ 8 w 45"/>
                  <a:gd name="T3" fmla="*/ 12 h 96"/>
                  <a:gd name="T4" fmla="*/ 9 w 45"/>
                  <a:gd name="T5" fmla="*/ 11 h 96"/>
                  <a:gd name="T6" fmla="*/ 12 w 45"/>
                  <a:gd name="T7" fmla="*/ 8 h 96"/>
                  <a:gd name="T8" fmla="*/ 17 w 45"/>
                  <a:gd name="T9" fmla="*/ 4 h 96"/>
                  <a:gd name="T10" fmla="*/ 23 w 45"/>
                  <a:gd name="T11" fmla="*/ 0 h 96"/>
                  <a:gd name="T12" fmla="*/ 29 w 45"/>
                  <a:gd name="T13" fmla="*/ 17 h 96"/>
                  <a:gd name="T14" fmla="*/ 35 w 45"/>
                  <a:gd name="T15" fmla="*/ 39 h 96"/>
                  <a:gd name="T16" fmla="*/ 40 w 45"/>
                  <a:gd name="T17" fmla="*/ 66 h 96"/>
                  <a:gd name="T18" fmla="*/ 45 w 45"/>
                  <a:gd name="T19" fmla="*/ 96 h 96"/>
                  <a:gd name="T20" fmla="*/ 41 w 45"/>
                  <a:gd name="T21" fmla="*/ 88 h 96"/>
                  <a:gd name="T22" fmla="*/ 37 w 45"/>
                  <a:gd name="T23" fmla="*/ 78 h 96"/>
                  <a:gd name="T24" fmla="*/ 31 w 45"/>
                  <a:gd name="T25" fmla="*/ 67 h 96"/>
                  <a:gd name="T26" fmla="*/ 26 w 45"/>
                  <a:gd name="T27" fmla="*/ 55 h 96"/>
                  <a:gd name="T28" fmla="*/ 19 w 45"/>
                  <a:gd name="T29" fmla="*/ 42 h 96"/>
                  <a:gd name="T30" fmla="*/ 12 w 45"/>
                  <a:gd name="T31" fmla="*/ 30 h 96"/>
                  <a:gd name="T32" fmla="*/ 5 w 45"/>
                  <a:gd name="T33" fmla="*/ 18 h 96"/>
                  <a:gd name="T34" fmla="*/ 0 w 45"/>
                  <a:gd name="T35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96">
                    <a:moveTo>
                      <a:pt x="0" y="8"/>
                    </a:moveTo>
                    <a:lnTo>
                      <a:pt x="8" y="12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29" y="17"/>
                    </a:lnTo>
                    <a:lnTo>
                      <a:pt x="35" y="39"/>
                    </a:lnTo>
                    <a:lnTo>
                      <a:pt x="40" y="66"/>
                    </a:lnTo>
                    <a:lnTo>
                      <a:pt x="45" y="96"/>
                    </a:lnTo>
                    <a:lnTo>
                      <a:pt x="41" y="88"/>
                    </a:lnTo>
                    <a:lnTo>
                      <a:pt x="37" y="78"/>
                    </a:lnTo>
                    <a:lnTo>
                      <a:pt x="31" y="67"/>
                    </a:lnTo>
                    <a:lnTo>
                      <a:pt x="26" y="55"/>
                    </a:lnTo>
                    <a:lnTo>
                      <a:pt x="19" y="42"/>
                    </a:lnTo>
                    <a:lnTo>
                      <a:pt x="12" y="30"/>
                    </a:lnTo>
                    <a:lnTo>
                      <a:pt x="5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0" name="Freeform 721"/>
              <p:cNvSpPr>
                <a:spLocks/>
              </p:cNvSpPr>
              <p:nvPr/>
            </p:nvSpPr>
            <p:spPr bwMode="auto">
              <a:xfrm>
                <a:off x="2269" y="2995"/>
                <a:ext cx="128" cy="92"/>
              </a:xfrm>
              <a:custGeom>
                <a:avLst/>
                <a:gdLst>
                  <a:gd name="T0" fmla="*/ 241 w 256"/>
                  <a:gd name="T1" fmla="*/ 70 h 183"/>
                  <a:gd name="T2" fmla="*/ 227 w 256"/>
                  <a:gd name="T3" fmla="*/ 69 h 183"/>
                  <a:gd name="T4" fmla="*/ 210 w 256"/>
                  <a:gd name="T5" fmla="*/ 66 h 183"/>
                  <a:gd name="T6" fmla="*/ 192 w 256"/>
                  <a:gd name="T7" fmla="*/ 56 h 183"/>
                  <a:gd name="T8" fmla="*/ 174 w 256"/>
                  <a:gd name="T9" fmla="*/ 40 h 183"/>
                  <a:gd name="T10" fmla="*/ 151 w 256"/>
                  <a:gd name="T11" fmla="*/ 27 h 183"/>
                  <a:gd name="T12" fmla="*/ 122 w 256"/>
                  <a:gd name="T13" fmla="*/ 17 h 183"/>
                  <a:gd name="T14" fmla="*/ 96 w 256"/>
                  <a:gd name="T15" fmla="*/ 10 h 183"/>
                  <a:gd name="T16" fmla="*/ 77 w 256"/>
                  <a:gd name="T17" fmla="*/ 0 h 183"/>
                  <a:gd name="T18" fmla="*/ 75 w 256"/>
                  <a:gd name="T19" fmla="*/ 10 h 183"/>
                  <a:gd name="T20" fmla="*/ 67 w 256"/>
                  <a:gd name="T21" fmla="*/ 34 h 183"/>
                  <a:gd name="T22" fmla="*/ 56 w 256"/>
                  <a:gd name="T23" fmla="*/ 64 h 183"/>
                  <a:gd name="T24" fmla="*/ 42 w 256"/>
                  <a:gd name="T25" fmla="*/ 87 h 183"/>
                  <a:gd name="T26" fmla="*/ 27 w 256"/>
                  <a:gd name="T27" fmla="*/ 107 h 183"/>
                  <a:gd name="T28" fmla="*/ 13 w 256"/>
                  <a:gd name="T29" fmla="*/ 127 h 183"/>
                  <a:gd name="T30" fmla="*/ 3 w 256"/>
                  <a:gd name="T31" fmla="*/ 143 h 183"/>
                  <a:gd name="T32" fmla="*/ 0 w 256"/>
                  <a:gd name="T33" fmla="*/ 150 h 183"/>
                  <a:gd name="T34" fmla="*/ 61 w 256"/>
                  <a:gd name="T35" fmla="*/ 79 h 183"/>
                  <a:gd name="T36" fmla="*/ 107 w 256"/>
                  <a:gd name="T37" fmla="*/ 30 h 183"/>
                  <a:gd name="T38" fmla="*/ 119 w 256"/>
                  <a:gd name="T39" fmla="*/ 47 h 183"/>
                  <a:gd name="T40" fmla="*/ 125 w 256"/>
                  <a:gd name="T41" fmla="*/ 66 h 183"/>
                  <a:gd name="T42" fmla="*/ 128 w 256"/>
                  <a:gd name="T43" fmla="*/ 86 h 183"/>
                  <a:gd name="T44" fmla="*/ 136 w 256"/>
                  <a:gd name="T45" fmla="*/ 97 h 183"/>
                  <a:gd name="T46" fmla="*/ 147 w 256"/>
                  <a:gd name="T47" fmla="*/ 99 h 183"/>
                  <a:gd name="T48" fmla="*/ 162 w 256"/>
                  <a:gd name="T49" fmla="*/ 95 h 183"/>
                  <a:gd name="T50" fmla="*/ 175 w 256"/>
                  <a:gd name="T51" fmla="*/ 89 h 183"/>
                  <a:gd name="T52" fmla="*/ 186 w 256"/>
                  <a:gd name="T53" fmla="*/ 89 h 183"/>
                  <a:gd name="T54" fmla="*/ 196 w 256"/>
                  <a:gd name="T55" fmla="*/ 91 h 183"/>
                  <a:gd name="T56" fmla="*/ 209 w 256"/>
                  <a:gd name="T57" fmla="*/ 95 h 183"/>
                  <a:gd name="T58" fmla="*/ 220 w 256"/>
                  <a:gd name="T59" fmla="*/ 116 h 183"/>
                  <a:gd name="T60" fmla="*/ 215 w 256"/>
                  <a:gd name="T61" fmla="*/ 163 h 183"/>
                  <a:gd name="T62" fmla="*/ 219 w 256"/>
                  <a:gd name="T63" fmla="*/ 183 h 183"/>
                  <a:gd name="T64" fmla="*/ 222 w 256"/>
                  <a:gd name="T65" fmla="*/ 161 h 183"/>
                  <a:gd name="T66" fmla="*/ 233 w 256"/>
                  <a:gd name="T67" fmla="*/ 123 h 183"/>
                  <a:gd name="T68" fmla="*/ 250 w 256"/>
                  <a:gd name="T69" fmla="*/ 87 h 183"/>
                  <a:gd name="T70" fmla="*/ 256 w 256"/>
                  <a:gd name="T71" fmla="*/ 75 h 183"/>
                  <a:gd name="T72" fmla="*/ 246 w 256"/>
                  <a:gd name="T73" fmla="*/ 7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83">
                    <a:moveTo>
                      <a:pt x="246" y="71"/>
                    </a:moveTo>
                    <a:lnTo>
                      <a:pt x="241" y="70"/>
                    </a:lnTo>
                    <a:lnTo>
                      <a:pt x="235" y="70"/>
                    </a:lnTo>
                    <a:lnTo>
                      <a:pt x="227" y="69"/>
                    </a:lnTo>
                    <a:lnTo>
                      <a:pt x="219" y="68"/>
                    </a:lnTo>
                    <a:lnTo>
                      <a:pt x="210" y="66"/>
                    </a:lnTo>
                    <a:lnTo>
                      <a:pt x="201" y="62"/>
                    </a:lnTo>
                    <a:lnTo>
                      <a:pt x="192" y="56"/>
                    </a:lnTo>
                    <a:lnTo>
                      <a:pt x="183" y="48"/>
                    </a:lnTo>
                    <a:lnTo>
                      <a:pt x="174" y="40"/>
                    </a:lnTo>
                    <a:lnTo>
                      <a:pt x="163" y="33"/>
                    </a:lnTo>
                    <a:lnTo>
                      <a:pt x="151" y="27"/>
                    </a:lnTo>
                    <a:lnTo>
                      <a:pt x="136" y="21"/>
                    </a:lnTo>
                    <a:lnTo>
                      <a:pt x="122" y="17"/>
                    </a:lnTo>
                    <a:lnTo>
                      <a:pt x="108" y="13"/>
                    </a:lnTo>
                    <a:lnTo>
                      <a:pt x="96" y="10"/>
                    </a:lnTo>
                    <a:lnTo>
                      <a:pt x="87" y="8"/>
                    </a:lnTo>
                    <a:lnTo>
                      <a:pt x="77" y="0"/>
                    </a:lnTo>
                    <a:lnTo>
                      <a:pt x="76" y="2"/>
                    </a:lnTo>
                    <a:lnTo>
                      <a:pt x="75" y="10"/>
                    </a:lnTo>
                    <a:lnTo>
                      <a:pt x="71" y="21"/>
                    </a:lnTo>
                    <a:lnTo>
                      <a:pt x="67" y="34"/>
                    </a:lnTo>
                    <a:lnTo>
                      <a:pt x="61" y="49"/>
                    </a:lnTo>
                    <a:lnTo>
                      <a:pt x="56" y="64"/>
                    </a:lnTo>
                    <a:lnTo>
                      <a:pt x="49" y="77"/>
                    </a:lnTo>
                    <a:lnTo>
                      <a:pt x="42" y="87"/>
                    </a:lnTo>
                    <a:lnTo>
                      <a:pt x="34" y="96"/>
                    </a:lnTo>
                    <a:lnTo>
                      <a:pt x="27" y="107"/>
                    </a:lnTo>
                    <a:lnTo>
                      <a:pt x="20" y="117"/>
                    </a:lnTo>
                    <a:lnTo>
                      <a:pt x="13" y="127"/>
                    </a:lnTo>
                    <a:lnTo>
                      <a:pt x="8" y="136"/>
                    </a:lnTo>
                    <a:lnTo>
                      <a:pt x="3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69" y="103"/>
                    </a:lnTo>
                    <a:lnTo>
                      <a:pt x="61" y="79"/>
                    </a:lnTo>
                    <a:lnTo>
                      <a:pt x="104" y="84"/>
                    </a:lnTo>
                    <a:lnTo>
                      <a:pt x="107" y="30"/>
                    </a:lnTo>
                    <a:lnTo>
                      <a:pt x="114" y="38"/>
                    </a:lnTo>
                    <a:lnTo>
                      <a:pt x="119" y="47"/>
                    </a:lnTo>
                    <a:lnTo>
                      <a:pt x="124" y="56"/>
                    </a:lnTo>
                    <a:lnTo>
                      <a:pt x="125" y="66"/>
                    </a:lnTo>
                    <a:lnTo>
                      <a:pt x="126" y="77"/>
                    </a:lnTo>
                    <a:lnTo>
                      <a:pt x="128" y="86"/>
                    </a:lnTo>
                    <a:lnTo>
                      <a:pt x="132" y="93"/>
                    </a:lnTo>
                    <a:lnTo>
                      <a:pt x="136" y="97"/>
                    </a:lnTo>
                    <a:lnTo>
                      <a:pt x="141" y="99"/>
                    </a:lnTo>
                    <a:lnTo>
                      <a:pt x="147" y="99"/>
                    </a:lnTo>
                    <a:lnTo>
                      <a:pt x="154" y="98"/>
                    </a:lnTo>
                    <a:lnTo>
                      <a:pt x="162" y="95"/>
                    </a:lnTo>
                    <a:lnTo>
                      <a:pt x="170" y="91"/>
                    </a:lnTo>
                    <a:lnTo>
                      <a:pt x="175" y="89"/>
                    </a:lnTo>
                    <a:lnTo>
                      <a:pt x="181" y="89"/>
                    </a:lnTo>
                    <a:lnTo>
                      <a:pt x="186" y="89"/>
                    </a:lnTo>
                    <a:lnTo>
                      <a:pt x="190" y="90"/>
                    </a:lnTo>
                    <a:lnTo>
                      <a:pt x="196" y="91"/>
                    </a:lnTo>
                    <a:lnTo>
                      <a:pt x="201" y="93"/>
                    </a:lnTo>
                    <a:lnTo>
                      <a:pt x="209" y="95"/>
                    </a:lnTo>
                    <a:lnTo>
                      <a:pt x="220" y="102"/>
                    </a:lnTo>
                    <a:lnTo>
                      <a:pt x="220" y="116"/>
                    </a:lnTo>
                    <a:lnTo>
                      <a:pt x="217" y="137"/>
                    </a:lnTo>
                    <a:lnTo>
                      <a:pt x="215" y="163"/>
                    </a:lnTo>
                    <a:lnTo>
                      <a:pt x="217" y="181"/>
                    </a:lnTo>
                    <a:lnTo>
                      <a:pt x="219" y="183"/>
                    </a:lnTo>
                    <a:lnTo>
                      <a:pt x="221" y="174"/>
                    </a:lnTo>
                    <a:lnTo>
                      <a:pt x="222" y="161"/>
                    </a:lnTo>
                    <a:lnTo>
                      <a:pt x="226" y="143"/>
                    </a:lnTo>
                    <a:lnTo>
                      <a:pt x="233" y="123"/>
                    </a:lnTo>
                    <a:lnTo>
                      <a:pt x="241" y="103"/>
                    </a:lnTo>
                    <a:lnTo>
                      <a:pt x="250" y="87"/>
                    </a:lnTo>
                    <a:lnTo>
                      <a:pt x="255" y="78"/>
                    </a:lnTo>
                    <a:lnTo>
                      <a:pt x="256" y="75"/>
                    </a:lnTo>
                    <a:lnTo>
                      <a:pt x="253" y="74"/>
                    </a:lnTo>
                    <a:lnTo>
                      <a:pt x="246" y="71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1" name="Freeform 722"/>
              <p:cNvSpPr>
                <a:spLocks/>
              </p:cNvSpPr>
              <p:nvPr/>
            </p:nvSpPr>
            <p:spPr bwMode="auto">
              <a:xfrm>
                <a:off x="2383" y="3057"/>
                <a:ext cx="60" cy="224"/>
              </a:xfrm>
              <a:custGeom>
                <a:avLst/>
                <a:gdLst>
                  <a:gd name="T0" fmla="*/ 113 w 120"/>
                  <a:gd name="T1" fmla="*/ 240 h 446"/>
                  <a:gd name="T2" fmla="*/ 96 w 120"/>
                  <a:gd name="T3" fmla="*/ 230 h 446"/>
                  <a:gd name="T4" fmla="*/ 75 w 120"/>
                  <a:gd name="T5" fmla="*/ 221 h 446"/>
                  <a:gd name="T6" fmla="*/ 60 w 120"/>
                  <a:gd name="T7" fmla="*/ 217 h 446"/>
                  <a:gd name="T8" fmla="*/ 100 w 120"/>
                  <a:gd name="T9" fmla="*/ 180 h 446"/>
                  <a:gd name="T10" fmla="*/ 95 w 120"/>
                  <a:gd name="T11" fmla="*/ 171 h 446"/>
                  <a:gd name="T12" fmla="*/ 74 w 120"/>
                  <a:gd name="T13" fmla="*/ 153 h 446"/>
                  <a:gd name="T14" fmla="*/ 63 w 120"/>
                  <a:gd name="T15" fmla="*/ 135 h 446"/>
                  <a:gd name="T16" fmla="*/ 82 w 120"/>
                  <a:gd name="T17" fmla="*/ 108 h 446"/>
                  <a:gd name="T18" fmla="*/ 88 w 120"/>
                  <a:gd name="T19" fmla="*/ 96 h 446"/>
                  <a:gd name="T20" fmla="*/ 84 w 120"/>
                  <a:gd name="T21" fmla="*/ 90 h 446"/>
                  <a:gd name="T22" fmla="*/ 72 w 120"/>
                  <a:gd name="T23" fmla="*/ 85 h 446"/>
                  <a:gd name="T24" fmla="*/ 58 w 120"/>
                  <a:gd name="T25" fmla="*/ 74 h 446"/>
                  <a:gd name="T26" fmla="*/ 43 w 120"/>
                  <a:gd name="T27" fmla="*/ 29 h 446"/>
                  <a:gd name="T28" fmla="*/ 39 w 120"/>
                  <a:gd name="T29" fmla="*/ 0 h 446"/>
                  <a:gd name="T30" fmla="*/ 22 w 120"/>
                  <a:gd name="T31" fmla="*/ 16 h 446"/>
                  <a:gd name="T32" fmla="*/ 10 w 120"/>
                  <a:gd name="T33" fmla="*/ 55 h 446"/>
                  <a:gd name="T34" fmla="*/ 2 w 120"/>
                  <a:gd name="T35" fmla="*/ 95 h 446"/>
                  <a:gd name="T36" fmla="*/ 0 w 120"/>
                  <a:gd name="T37" fmla="*/ 113 h 446"/>
                  <a:gd name="T38" fmla="*/ 3 w 120"/>
                  <a:gd name="T39" fmla="*/ 106 h 446"/>
                  <a:gd name="T40" fmla="*/ 13 w 120"/>
                  <a:gd name="T41" fmla="*/ 93 h 446"/>
                  <a:gd name="T42" fmla="*/ 25 w 120"/>
                  <a:gd name="T43" fmla="*/ 78 h 446"/>
                  <a:gd name="T44" fmla="*/ 34 w 120"/>
                  <a:gd name="T45" fmla="*/ 69 h 446"/>
                  <a:gd name="T46" fmla="*/ 48 w 120"/>
                  <a:gd name="T47" fmla="*/ 85 h 446"/>
                  <a:gd name="T48" fmla="*/ 55 w 120"/>
                  <a:gd name="T49" fmla="*/ 111 h 446"/>
                  <a:gd name="T50" fmla="*/ 52 w 120"/>
                  <a:gd name="T51" fmla="*/ 121 h 446"/>
                  <a:gd name="T52" fmla="*/ 47 w 120"/>
                  <a:gd name="T53" fmla="*/ 133 h 446"/>
                  <a:gd name="T54" fmla="*/ 49 w 120"/>
                  <a:gd name="T55" fmla="*/ 148 h 446"/>
                  <a:gd name="T56" fmla="*/ 68 w 120"/>
                  <a:gd name="T57" fmla="*/ 163 h 446"/>
                  <a:gd name="T58" fmla="*/ 76 w 120"/>
                  <a:gd name="T59" fmla="*/ 174 h 446"/>
                  <a:gd name="T60" fmla="*/ 52 w 120"/>
                  <a:gd name="T61" fmla="*/ 198 h 446"/>
                  <a:gd name="T62" fmla="*/ 33 w 120"/>
                  <a:gd name="T63" fmla="*/ 230 h 446"/>
                  <a:gd name="T64" fmla="*/ 36 w 120"/>
                  <a:gd name="T65" fmla="*/ 245 h 446"/>
                  <a:gd name="T66" fmla="*/ 40 w 120"/>
                  <a:gd name="T67" fmla="*/ 244 h 446"/>
                  <a:gd name="T68" fmla="*/ 52 w 120"/>
                  <a:gd name="T69" fmla="*/ 243 h 446"/>
                  <a:gd name="T70" fmla="*/ 69 w 120"/>
                  <a:gd name="T71" fmla="*/ 244 h 446"/>
                  <a:gd name="T72" fmla="*/ 90 w 120"/>
                  <a:gd name="T73" fmla="*/ 250 h 446"/>
                  <a:gd name="T74" fmla="*/ 93 w 120"/>
                  <a:gd name="T75" fmla="*/ 289 h 446"/>
                  <a:gd name="T76" fmla="*/ 82 w 120"/>
                  <a:gd name="T77" fmla="*/ 357 h 446"/>
                  <a:gd name="T78" fmla="*/ 66 w 120"/>
                  <a:gd name="T79" fmla="*/ 387 h 446"/>
                  <a:gd name="T80" fmla="*/ 52 w 120"/>
                  <a:gd name="T81" fmla="*/ 416 h 446"/>
                  <a:gd name="T82" fmla="*/ 40 w 120"/>
                  <a:gd name="T83" fmla="*/ 437 h 446"/>
                  <a:gd name="T84" fmla="*/ 36 w 120"/>
                  <a:gd name="T85" fmla="*/ 446 h 446"/>
                  <a:gd name="T86" fmla="*/ 44 w 120"/>
                  <a:gd name="T87" fmla="*/ 435 h 446"/>
                  <a:gd name="T88" fmla="*/ 64 w 120"/>
                  <a:gd name="T89" fmla="*/ 409 h 446"/>
                  <a:gd name="T90" fmla="*/ 86 w 120"/>
                  <a:gd name="T91" fmla="*/ 379 h 446"/>
                  <a:gd name="T92" fmla="*/ 105 w 120"/>
                  <a:gd name="T93" fmla="*/ 353 h 446"/>
                  <a:gd name="T94" fmla="*/ 116 w 120"/>
                  <a:gd name="T95" fmla="*/ 315 h 446"/>
                  <a:gd name="T96" fmla="*/ 115 w 120"/>
                  <a:gd name="T97" fmla="*/ 275 h 446"/>
                  <a:gd name="T98" fmla="*/ 118 w 120"/>
                  <a:gd name="T99" fmla="*/ 281 h 446"/>
                  <a:gd name="T100" fmla="*/ 118 w 120"/>
                  <a:gd name="T101" fmla="*/ 283 h 446"/>
                  <a:gd name="T102" fmla="*/ 120 w 120"/>
                  <a:gd name="T103" fmla="*/ 269 h 446"/>
                  <a:gd name="T104" fmla="*/ 118 w 120"/>
                  <a:gd name="T105" fmla="*/ 246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446">
                    <a:moveTo>
                      <a:pt x="118" y="246"/>
                    </a:moveTo>
                    <a:lnTo>
                      <a:pt x="113" y="240"/>
                    </a:lnTo>
                    <a:lnTo>
                      <a:pt x="105" y="236"/>
                    </a:lnTo>
                    <a:lnTo>
                      <a:pt x="96" y="230"/>
                    </a:lnTo>
                    <a:lnTo>
                      <a:pt x="85" y="226"/>
                    </a:lnTo>
                    <a:lnTo>
                      <a:pt x="75" y="221"/>
                    </a:lnTo>
                    <a:lnTo>
                      <a:pt x="66" y="219"/>
                    </a:lnTo>
                    <a:lnTo>
                      <a:pt x="60" y="217"/>
                    </a:lnTo>
                    <a:lnTo>
                      <a:pt x="58" y="216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5" y="171"/>
                    </a:lnTo>
                    <a:lnTo>
                      <a:pt x="87" y="162"/>
                    </a:lnTo>
                    <a:lnTo>
                      <a:pt x="74" y="153"/>
                    </a:lnTo>
                    <a:lnTo>
                      <a:pt x="64" y="144"/>
                    </a:lnTo>
                    <a:lnTo>
                      <a:pt x="63" y="135"/>
                    </a:lnTo>
                    <a:lnTo>
                      <a:pt x="71" y="124"/>
                    </a:lnTo>
                    <a:lnTo>
                      <a:pt x="82" y="108"/>
                    </a:lnTo>
                    <a:lnTo>
                      <a:pt x="86" y="101"/>
                    </a:lnTo>
                    <a:lnTo>
                      <a:pt x="88" y="96"/>
                    </a:lnTo>
                    <a:lnTo>
                      <a:pt x="87" y="93"/>
                    </a:lnTo>
                    <a:lnTo>
                      <a:pt x="84" y="90"/>
                    </a:lnTo>
                    <a:lnTo>
                      <a:pt x="78" y="88"/>
                    </a:lnTo>
                    <a:lnTo>
                      <a:pt x="72" y="85"/>
                    </a:lnTo>
                    <a:lnTo>
                      <a:pt x="65" y="80"/>
                    </a:lnTo>
                    <a:lnTo>
                      <a:pt x="58" y="74"/>
                    </a:lnTo>
                    <a:lnTo>
                      <a:pt x="48" y="54"/>
                    </a:lnTo>
                    <a:lnTo>
                      <a:pt x="43" y="29"/>
                    </a:lnTo>
                    <a:lnTo>
                      <a:pt x="40" y="9"/>
                    </a:lnTo>
                    <a:lnTo>
                      <a:pt x="39" y="0"/>
                    </a:lnTo>
                    <a:lnTo>
                      <a:pt x="30" y="3"/>
                    </a:lnTo>
                    <a:lnTo>
                      <a:pt x="22" y="16"/>
                    </a:lnTo>
                    <a:lnTo>
                      <a:pt x="16" y="33"/>
                    </a:lnTo>
                    <a:lnTo>
                      <a:pt x="10" y="55"/>
                    </a:lnTo>
                    <a:lnTo>
                      <a:pt x="6" y="76"/>
                    </a:lnTo>
                    <a:lnTo>
                      <a:pt x="2" y="95"/>
                    </a:lnTo>
                    <a:lnTo>
                      <a:pt x="1" y="107"/>
                    </a:lnTo>
                    <a:lnTo>
                      <a:pt x="0" y="113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8" y="101"/>
                    </a:lnTo>
                    <a:lnTo>
                      <a:pt x="13" y="93"/>
                    </a:lnTo>
                    <a:lnTo>
                      <a:pt x="19" y="85"/>
                    </a:lnTo>
                    <a:lnTo>
                      <a:pt x="25" y="78"/>
                    </a:lnTo>
                    <a:lnTo>
                      <a:pt x="29" y="73"/>
                    </a:lnTo>
                    <a:lnTo>
                      <a:pt x="34" y="69"/>
                    </a:lnTo>
                    <a:lnTo>
                      <a:pt x="41" y="73"/>
                    </a:lnTo>
                    <a:lnTo>
                      <a:pt x="48" y="85"/>
                    </a:lnTo>
                    <a:lnTo>
                      <a:pt x="53" y="99"/>
                    </a:lnTo>
                    <a:lnTo>
                      <a:pt x="55" y="111"/>
                    </a:lnTo>
                    <a:lnTo>
                      <a:pt x="54" y="115"/>
                    </a:lnTo>
                    <a:lnTo>
                      <a:pt x="52" y="121"/>
                    </a:lnTo>
                    <a:lnTo>
                      <a:pt x="49" y="127"/>
                    </a:lnTo>
                    <a:lnTo>
                      <a:pt x="47" y="133"/>
                    </a:lnTo>
                    <a:lnTo>
                      <a:pt x="47" y="141"/>
                    </a:lnTo>
                    <a:lnTo>
                      <a:pt x="49" y="148"/>
                    </a:lnTo>
                    <a:lnTo>
                      <a:pt x="56" y="155"/>
                    </a:lnTo>
                    <a:lnTo>
                      <a:pt x="68" y="163"/>
                    </a:lnTo>
                    <a:lnTo>
                      <a:pt x="76" y="168"/>
                    </a:lnTo>
                    <a:lnTo>
                      <a:pt x="76" y="174"/>
                    </a:lnTo>
                    <a:lnTo>
                      <a:pt x="68" y="183"/>
                    </a:lnTo>
                    <a:lnTo>
                      <a:pt x="52" y="198"/>
                    </a:lnTo>
                    <a:lnTo>
                      <a:pt x="36" y="215"/>
                    </a:lnTo>
                    <a:lnTo>
                      <a:pt x="33" y="230"/>
                    </a:lnTo>
                    <a:lnTo>
                      <a:pt x="34" y="240"/>
                    </a:lnTo>
                    <a:lnTo>
                      <a:pt x="36" y="245"/>
                    </a:lnTo>
                    <a:lnTo>
                      <a:pt x="37" y="245"/>
                    </a:lnTo>
                    <a:lnTo>
                      <a:pt x="40" y="244"/>
                    </a:lnTo>
                    <a:lnTo>
                      <a:pt x="45" y="243"/>
                    </a:lnTo>
                    <a:lnTo>
                      <a:pt x="52" y="243"/>
                    </a:lnTo>
                    <a:lnTo>
                      <a:pt x="59" y="243"/>
                    </a:lnTo>
                    <a:lnTo>
                      <a:pt x="69" y="244"/>
                    </a:lnTo>
                    <a:lnTo>
                      <a:pt x="78" y="246"/>
                    </a:lnTo>
                    <a:lnTo>
                      <a:pt x="90" y="250"/>
                    </a:lnTo>
                    <a:lnTo>
                      <a:pt x="91" y="262"/>
                    </a:lnTo>
                    <a:lnTo>
                      <a:pt x="93" y="289"/>
                    </a:lnTo>
                    <a:lnTo>
                      <a:pt x="92" y="324"/>
                    </a:lnTo>
                    <a:lnTo>
                      <a:pt x="82" y="357"/>
                    </a:lnTo>
                    <a:lnTo>
                      <a:pt x="74" y="371"/>
                    </a:lnTo>
                    <a:lnTo>
                      <a:pt x="66" y="387"/>
                    </a:lnTo>
                    <a:lnTo>
                      <a:pt x="59" y="402"/>
                    </a:lnTo>
                    <a:lnTo>
                      <a:pt x="52" y="416"/>
                    </a:lnTo>
                    <a:lnTo>
                      <a:pt x="45" y="428"/>
                    </a:lnTo>
                    <a:lnTo>
                      <a:pt x="40" y="437"/>
                    </a:lnTo>
                    <a:lnTo>
                      <a:pt x="37" y="444"/>
                    </a:lnTo>
                    <a:lnTo>
                      <a:pt x="36" y="446"/>
                    </a:lnTo>
                    <a:lnTo>
                      <a:pt x="38" y="443"/>
                    </a:lnTo>
                    <a:lnTo>
                      <a:pt x="44" y="435"/>
                    </a:lnTo>
                    <a:lnTo>
                      <a:pt x="53" y="424"/>
                    </a:lnTo>
                    <a:lnTo>
                      <a:pt x="64" y="409"/>
                    </a:lnTo>
                    <a:lnTo>
                      <a:pt x="75" y="395"/>
                    </a:lnTo>
                    <a:lnTo>
                      <a:pt x="86" y="379"/>
                    </a:lnTo>
                    <a:lnTo>
                      <a:pt x="96" y="364"/>
                    </a:lnTo>
                    <a:lnTo>
                      <a:pt x="105" y="353"/>
                    </a:lnTo>
                    <a:lnTo>
                      <a:pt x="113" y="336"/>
                    </a:lnTo>
                    <a:lnTo>
                      <a:pt x="116" y="315"/>
                    </a:lnTo>
                    <a:lnTo>
                      <a:pt x="116" y="294"/>
                    </a:lnTo>
                    <a:lnTo>
                      <a:pt x="115" y="275"/>
                    </a:lnTo>
                    <a:lnTo>
                      <a:pt x="116" y="278"/>
                    </a:lnTo>
                    <a:lnTo>
                      <a:pt x="118" y="281"/>
                    </a:lnTo>
                    <a:lnTo>
                      <a:pt x="118" y="282"/>
                    </a:lnTo>
                    <a:lnTo>
                      <a:pt x="118" y="283"/>
                    </a:lnTo>
                    <a:lnTo>
                      <a:pt x="119" y="279"/>
                    </a:lnTo>
                    <a:lnTo>
                      <a:pt x="120" y="269"/>
                    </a:lnTo>
                    <a:lnTo>
                      <a:pt x="120" y="258"/>
                    </a:lnTo>
                    <a:lnTo>
                      <a:pt x="118" y="24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2" name="Freeform 723"/>
              <p:cNvSpPr>
                <a:spLocks/>
              </p:cNvSpPr>
              <p:nvPr/>
            </p:nvSpPr>
            <p:spPr bwMode="auto">
              <a:xfrm>
                <a:off x="2077" y="3877"/>
                <a:ext cx="33" cy="9"/>
              </a:xfrm>
              <a:custGeom>
                <a:avLst/>
                <a:gdLst>
                  <a:gd name="T0" fmla="*/ 2 w 65"/>
                  <a:gd name="T1" fmla="*/ 7 h 18"/>
                  <a:gd name="T2" fmla="*/ 9 w 65"/>
                  <a:gd name="T3" fmla="*/ 10 h 18"/>
                  <a:gd name="T4" fmla="*/ 17 w 65"/>
                  <a:gd name="T5" fmla="*/ 12 h 18"/>
                  <a:gd name="T6" fmla="*/ 23 w 65"/>
                  <a:gd name="T7" fmla="*/ 16 h 18"/>
                  <a:gd name="T8" fmla="*/ 31 w 65"/>
                  <a:gd name="T9" fmla="*/ 17 h 18"/>
                  <a:gd name="T10" fmla="*/ 39 w 65"/>
                  <a:gd name="T11" fmla="*/ 18 h 18"/>
                  <a:gd name="T12" fmla="*/ 47 w 65"/>
                  <a:gd name="T13" fmla="*/ 18 h 18"/>
                  <a:gd name="T14" fmla="*/ 55 w 65"/>
                  <a:gd name="T15" fmla="*/ 16 h 18"/>
                  <a:gd name="T16" fmla="*/ 63 w 65"/>
                  <a:gd name="T17" fmla="*/ 13 h 18"/>
                  <a:gd name="T18" fmla="*/ 64 w 65"/>
                  <a:gd name="T19" fmla="*/ 13 h 18"/>
                  <a:gd name="T20" fmla="*/ 65 w 65"/>
                  <a:gd name="T21" fmla="*/ 12 h 18"/>
                  <a:gd name="T22" fmla="*/ 65 w 65"/>
                  <a:gd name="T23" fmla="*/ 10 h 18"/>
                  <a:gd name="T24" fmla="*/ 65 w 65"/>
                  <a:gd name="T25" fmla="*/ 9 h 18"/>
                  <a:gd name="T26" fmla="*/ 64 w 65"/>
                  <a:gd name="T27" fmla="*/ 8 h 18"/>
                  <a:gd name="T28" fmla="*/ 63 w 65"/>
                  <a:gd name="T29" fmla="*/ 7 h 18"/>
                  <a:gd name="T30" fmla="*/ 61 w 65"/>
                  <a:gd name="T31" fmla="*/ 7 h 18"/>
                  <a:gd name="T32" fmla="*/ 60 w 65"/>
                  <a:gd name="T33" fmla="*/ 7 h 18"/>
                  <a:gd name="T34" fmla="*/ 54 w 65"/>
                  <a:gd name="T35" fmla="*/ 9 h 18"/>
                  <a:gd name="T36" fmla="*/ 47 w 65"/>
                  <a:gd name="T37" fmla="*/ 10 h 18"/>
                  <a:gd name="T38" fmla="*/ 39 w 65"/>
                  <a:gd name="T39" fmla="*/ 10 h 18"/>
                  <a:gd name="T40" fmla="*/ 32 w 65"/>
                  <a:gd name="T41" fmla="*/ 9 h 18"/>
                  <a:gd name="T42" fmla="*/ 24 w 65"/>
                  <a:gd name="T43" fmla="*/ 8 h 18"/>
                  <a:gd name="T44" fmla="*/ 18 w 65"/>
                  <a:gd name="T45" fmla="*/ 6 h 18"/>
                  <a:gd name="T46" fmla="*/ 11 w 65"/>
                  <a:gd name="T47" fmla="*/ 3 h 18"/>
                  <a:gd name="T48" fmla="*/ 5 w 65"/>
                  <a:gd name="T49" fmla="*/ 0 h 18"/>
                  <a:gd name="T50" fmla="*/ 4 w 65"/>
                  <a:gd name="T51" fmla="*/ 0 h 18"/>
                  <a:gd name="T52" fmla="*/ 2 w 65"/>
                  <a:gd name="T53" fmla="*/ 0 h 18"/>
                  <a:gd name="T54" fmla="*/ 1 w 65"/>
                  <a:gd name="T55" fmla="*/ 1 h 18"/>
                  <a:gd name="T56" fmla="*/ 0 w 65"/>
                  <a:gd name="T57" fmla="*/ 2 h 18"/>
                  <a:gd name="T58" fmla="*/ 0 w 65"/>
                  <a:gd name="T59" fmla="*/ 3 h 18"/>
                  <a:gd name="T60" fmla="*/ 0 w 65"/>
                  <a:gd name="T61" fmla="*/ 4 h 18"/>
                  <a:gd name="T62" fmla="*/ 1 w 65"/>
                  <a:gd name="T63" fmla="*/ 6 h 18"/>
                  <a:gd name="T64" fmla="*/ 2 w 65"/>
                  <a:gd name="T65" fmla="*/ 7 h 18"/>
                  <a:gd name="T66" fmla="*/ 2 w 65"/>
                  <a:gd name="T6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18">
                    <a:moveTo>
                      <a:pt x="2" y="7"/>
                    </a:moveTo>
                    <a:lnTo>
                      <a:pt x="9" y="10"/>
                    </a:lnTo>
                    <a:lnTo>
                      <a:pt x="17" y="12"/>
                    </a:lnTo>
                    <a:lnTo>
                      <a:pt x="23" y="16"/>
                    </a:lnTo>
                    <a:lnTo>
                      <a:pt x="31" y="17"/>
                    </a:lnTo>
                    <a:lnTo>
                      <a:pt x="39" y="18"/>
                    </a:lnTo>
                    <a:lnTo>
                      <a:pt x="47" y="18"/>
                    </a:lnTo>
                    <a:lnTo>
                      <a:pt x="55" y="16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0" y="7"/>
                    </a:lnTo>
                    <a:lnTo>
                      <a:pt x="54" y="9"/>
                    </a:lnTo>
                    <a:lnTo>
                      <a:pt x="47" y="10"/>
                    </a:lnTo>
                    <a:lnTo>
                      <a:pt x="39" y="10"/>
                    </a:lnTo>
                    <a:lnTo>
                      <a:pt x="32" y="9"/>
                    </a:lnTo>
                    <a:lnTo>
                      <a:pt x="24" y="8"/>
                    </a:lnTo>
                    <a:lnTo>
                      <a:pt x="18" y="6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3" name="Freeform 724"/>
              <p:cNvSpPr>
                <a:spLocks/>
              </p:cNvSpPr>
              <p:nvPr/>
            </p:nvSpPr>
            <p:spPr bwMode="auto">
              <a:xfrm>
                <a:off x="2439" y="3879"/>
                <a:ext cx="48" cy="12"/>
              </a:xfrm>
              <a:custGeom>
                <a:avLst/>
                <a:gdLst>
                  <a:gd name="T0" fmla="*/ 2 w 96"/>
                  <a:gd name="T1" fmla="*/ 7 h 24"/>
                  <a:gd name="T2" fmla="*/ 12 w 96"/>
                  <a:gd name="T3" fmla="*/ 14 h 24"/>
                  <a:gd name="T4" fmla="*/ 23 w 96"/>
                  <a:gd name="T5" fmla="*/ 18 h 24"/>
                  <a:gd name="T6" fmla="*/ 35 w 96"/>
                  <a:gd name="T7" fmla="*/ 22 h 24"/>
                  <a:gd name="T8" fmla="*/ 47 w 96"/>
                  <a:gd name="T9" fmla="*/ 24 h 24"/>
                  <a:gd name="T10" fmla="*/ 58 w 96"/>
                  <a:gd name="T11" fmla="*/ 24 h 24"/>
                  <a:gd name="T12" fmla="*/ 71 w 96"/>
                  <a:gd name="T13" fmla="*/ 23 h 24"/>
                  <a:gd name="T14" fmla="*/ 83 w 96"/>
                  <a:gd name="T15" fmla="*/ 21 h 24"/>
                  <a:gd name="T16" fmla="*/ 94 w 96"/>
                  <a:gd name="T17" fmla="*/ 16 h 24"/>
                  <a:gd name="T18" fmla="*/ 95 w 96"/>
                  <a:gd name="T19" fmla="*/ 15 h 24"/>
                  <a:gd name="T20" fmla="*/ 96 w 96"/>
                  <a:gd name="T21" fmla="*/ 14 h 24"/>
                  <a:gd name="T22" fmla="*/ 96 w 96"/>
                  <a:gd name="T23" fmla="*/ 13 h 24"/>
                  <a:gd name="T24" fmla="*/ 96 w 96"/>
                  <a:gd name="T25" fmla="*/ 12 h 24"/>
                  <a:gd name="T26" fmla="*/ 95 w 96"/>
                  <a:gd name="T27" fmla="*/ 11 h 24"/>
                  <a:gd name="T28" fmla="*/ 94 w 96"/>
                  <a:gd name="T29" fmla="*/ 9 h 24"/>
                  <a:gd name="T30" fmla="*/ 93 w 96"/>
                  <a:gd name="T31" fmla="*/ 8 h 24"/>
                  <a:gd name="T32" fmla="*/ 92 w 96"/>
                  <a:gd name="T33" fmla="*/ 8 h 24"/>
                  <a:gd name="T34" fmla="*/ 81 w 96"/>
                  <a:gd name="T35" fmla="*/ 13 h 24"/>
                  <a:gd name="T36" fmla="*/ 71 w 96"/>
                  <a:gd name="T37" fmla="*/ 15 h 24"/>
                  <a:gd name="T38" fmla="*/ 58 w 96"/>
                  <a:gd name="T39" fmla="*/ 16 h 24"/>
                  <a:gd name="T40" fmla="*/ 47 w 96"/>
                  <a:gd name="T41" fmla="*/ 16 h 24"/>
                  <a:gd name="T42" fmla="*/ 36 w 96"/>
                  <a:gd name="T43" fmla="*/ 14 h 24"/>
                  <a:gd name="T44" fmla="*/ 26 w 96"/>
                  <a:gd name="T45" fmla="*/ 12 h 24"/>
                  <a:gd name="T46" fmla="*/ 16 w 96"/>
                  <a:gd name="T47" fmla="*/ 6 h 24"/>
                  <a:gd name="T48" fmla="*/ 6 w 96"/>
                  <a:gd name="T49" fmla="*/ 0 h 24"/>
                  <a:gd name="T50" fmla="*/ 4 w 96"/>
                  <a:gd name="T51" fmla="*/ 0 h 24"/>
                  <a:gd name="T52" fmla="*/ 2 w 96"/>
                  <a:gd name="T53" fmla="*/ 0 h 24"/>
                  <a:gd name="T54" fmla="*/ 1 w 96"/>
                  <a:gd name="T55" fmla="*/ 0 h 24"/>
                  <a:gd name="T56" fmla="*/ 0 w 96"/>
                  <a:gd name="T57" fmla="*/ 2 h 24"/>
                  <a:gd name="T58" fmla="*/ 0 w 96"/>
                  <a:gd name="T59" fmla="*/ 3 h 24"/>
                  <a:gd name="T60" fmla="*/ 0 w 96"/>
                  <a:gd name="T61" fmla="*/ 5 h 24"/>
                  <a:gd name="T62" fmla="*/ 1 w 96"/>
                  <a:gd name="T63" fmla="*/ 6 h 24"/>
                  <a:gd name="T64" fmla="*/ 2 w 96"/>
                  <a:gd name="T65" fmla="*/ 7 h 24"/>
                  <a:gd name="T66" fmla="*/ 2 w 96"/>
                  <a:gd name="T6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24">
                    <a:moveTo>
                      <a:pt x="2" y="7"/>
                    </a:moveTo>
                    <a:lnTo>
                      <a:pt x="12" y="14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7" y="24"/>
                    </a:lnTo>
                    <a:lnTo>
                      <a:pt x="58" y="24"/>
                    </a:lnTo>
                    <a:lnTo>
                      <a:pt x="71" y="23"/>
                    </a:lnTo>
                    <a:lnTo>
                      <a:pt x="83" y="21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6" y="14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4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81" y="13"/>
                    </a:lnTo>
                    <a:lnTo>
                      <a:pt x="71" y="15"/>
                    </a:lnTo>
                    <a:lnTo>
                      <a:pt x="58" y="16"/>
                    </a:lnTo>
                    <a:lnTo>
                      <a:pt x="47" y="16"/>
                    </a:lnTo>
                    <a:lnTo>
                      <a:pt x="36" y="14"/>
                    </a:lnTo>
                    <a:lnTo>
                      <a:pt x="26" y="12"/>
                    </a:lnTo>
                    <a:lnTo>
                      <a:pt x="1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4" name="Freeform 725"/>
              <p:cNvSpPr>
                <a:spLocks/>
              </p:cNvSpPr>
              <p:nvPr/>
            </p:nvSpPr>
            <p:spPr bwMode="auto">
              <a:xfrm>
                <a:off x="2249" y="3008"/>
                <a:ext cx="44" cy="29"/>
              </a:xfrm>
              <a:custGeom>
                <a:avLst/>
                <a:gdLst>
                  <a:gd name="T0" fmla="*/ 0 w 87"/>
                  <a:gd name="T1" fmla="*/ 0 h 60"/>
                  <a:gd name="T2" fmla="*/ 1 w 87"/>
                  <a:gd name="T3" fmla="*/ 2 h 60"/>
                  <a:gd name="T4" fmla="*/ 3 w 87"/>
                  <a:gd name="T5" fmla="*/ 3 h 60"/>
                  <a:gd name="T6" fmla="*/ 7 w 87"/>
                  <a:gd name="T7" fmla="*/ 5 h 60"/>
                  <a:gd name="T8" fmla="*/ 13 w 87"/>
                  <a:gd name="T9" fmla="*/ 7 h 60"/>
                  <a:gd name="T10" fmla="*/ 20 w 87"/>
                  <a:gd name="T11" fmla="*/ 9 h 60"/>
                  <a:gd name="T12" fmla="*/ 29 w 87"/>
                  <a:gd name="T13" fmla="*/ 12 h 60"/>
                  <a:gd name="T14" fmla="*/ 39 w 87"/>
                  <a:gd name="T15" fmla="*/ 12 h 60"/>
                  <a:gd name="T16" fmla="*/ 50 w 87"/>
                  <a:gd name="T17" fmla="*/ 10 h 60"/>
                  <a:gd name="T18" fmla="*/ 60 w 87"/>
                  <a:gd name="T19" fmla="*/ 8 h 60"/>
                  <a:gd name="T20" fmla="*/ 69 w 87"/>
                  <a:gd name="T21" fmla="*/ 7 h 60"/>
                  <a:gd name="T22" fmla="*/ 76 w 87"/>
                  <a:gd name="T23" fmla="*/ 6 h 60"/>
                  <a:gd name="T24" fmla="*/ 80 w 87"/>
                  <a:gd name="T25" fmla="*/ 5 h 60"/>
                  <a:gd name="T26" fmla="*/ 83 w 87"/>
                  <a:gd name="T27" fmla="*/ 4 h 60"/>
                  <a:gd name="T28" fmla="*/ 86 w 87"/>
                  <a:gd name="T29" fmla="*/ 3 h 60"/>
                  <a:gd name="T30" fmla="*/ 87 w 87"/>
                  <a:gd name="T31" fmla="*/ 3 h 60"/>
                  <a:gd name="T32" fmla="*/ 87 w 87"/>
                  <a:gd name="T33" fmla="*/ 3 h 60"/>
                  <a:gd name="T34" fmla="*/ 86 w 87"/>
                  <a:gd name="T35" fmla="*/ 5 h 60"/>
                  <a:gd name="T36" fmla="*/ 82 w 87"/>
                  <a:gd name="T37" fmla="*/ 10 h 60"/>
                  <a:gd name="T38" fmla="*/ 78 w 87"/>
                  <a:gd name="T39" fmla="*/ 19 h 60"/>
                  <a:gd name="T40" fmla="*/ 72 w 87"/>
                  <a:gd name="T41" fmla="*/ 29 h 60"/>
                  <a:gd name="T42" fmla="*/ 66 w 87"/>
                  <a:gd name="T43" fmla="*/ 40 h 60"/>
                  <a:gd name="T44" fmla="*/ 60 w 87"/>
                  <a:gd name="T45" fmla="*/ 48 h 60"/>
                  <a:gd name="T46" fmla="*/ 54 w 87"/>
                  <a:gd name="T47" fmla="*/ 56 h 60"/>
                  <a:gd name="T48" fmla="*/ 50 w 87"/>
                  <a:gd name="T49" fmla="*/ 60 h 60"/>
                  <a:gd name="T50" fmla="*/ 44 w 87"/>
                  <a:gd name="T51" fmla="*/ 59 h 60"/>
                  <a:gd name="T52" fmla="*/ 38 w 87"/>
                  <a:gd name="T53" fmla="*/ 52 h 60"/>
                  <a:gd name="T54" fmla="*/ 30 w 87"/>
                  <a:gd name="T55" fmla="*/ 43 h 60"/>
                  <a:gd name="T56" fmla="*/ 21 w 87"/>
                  <a:gd name="T57" fmla="*/ 32 h 60"/>
                  <a:gd name="T58" fmla="*/ 13 w 87"/>
                  <a:gd name="T59" fmla="*/ 21 h 60"/>
                  <a:gd name="T60" fmla="*/ 6 w 87"/>
                  <a:gd name="T61" fmla="*/ 10 h 60"/>
                  <a:gd name="T62" fmla="*/ 2 w 87"/>
                  <a:gd name="T63" fmla="*/ 3 h 60"/>
                  <a:gd name="T64" fmla="*/ 0 w 87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60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7" y="5"/>
                    </a:lnTo>
                    <a:lnTo>
                      <a:pt x="13" y="7"/>
                    </a:lnTo>
                    <a:lnTo>
                      <a:pt x="20" y="9"/>
                    </a:lnTo>
                    <a:lnTo>
                      <a:pt x="29" y="12"/>
                    </a:lnTo>
                    <a:lnTo>
                      <a:pt x="39" y="12"/>
                    </a:lnTo>
                    <a:lnTo>
                      <a:pt x="50" y="10"/>
                    </a:lnTo>
                    <a:lnTo>
                      <a:pt x="60" y="8"/>
                    </a:lnTo>
                    <a:lnTo>
                      <a:pt x="69" y="7"/>
                    </a:lnTo>
                    <a:lnTo>
                      <a:pt x="76" y="6"/>
                    </a:lnTo>
                    <a:lnTo>
                      <a:pt x="80" y="5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6" y="5"/>
                    </a:lnTo>
                    <a:lnTo>
                      <a:pt x="82" y="10"/>
                    </a:lnTo>
                    <a:lnTo>
                      <a:pt x="78" y="19"/>
                    </a:lnTo>
                    <a:lnTo>
                      <a:pt x="72" y="29"/>
                    </a:lnTo>
                    <a:lnTo>
                      <a:pt x="66" y="40"/>
                    </a:lnTo>
                    <a:lnTo>
                      <a:pt x="60" y="48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59"/>
                    </a:lnTo>
                    <a:lnTo>
                      <a:pt x="38" y="52"/>
                    </a:lnTo>
                    <a:lnTo>
                      <a:pt x="30" y="43"/>
                    </a:lnTo>
                    <a:lnTo>
                      <a:pt x="21" y="32"/>
                    </a:lnTo>
                    <a:lnTo>
                      <a:pt x="13" y="21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5" name="Freeform 726"/>
              <p:cNvSpPr>
                <a:spLocks/>
              </p:cNvSpPr>
              <p:nvPr/>
            </p:nvSpPr>
            <p:spPr bwMode="auto">
              <a:xfrm>
                <a:off x="2231" y="2924"/>
                <a:ext cx="44" cy="71"/>
              </a:xfrm>
              <a:custGeom>
                <a:avLst/>
                <a:gdLst>
                  <a:gd name="T0" fmla="*/ 86 w 88"/>
                  <a:gd name="T1" fmla="*/ 125 h 142"/>
                  <a:gd name="T2" fmla="*/ 79 w 88"/>
                  <a:gd name="T3" fmla="*/ 119 h 142"/>
                  <a:gd name="T4" fmla="*/ 82 w 88"/>
                  <a:gd name="T5" fmla="*/ 110 h 142"/>
                  <a:gd name="T6" fmla="*/ 71 w 88"/>
                  <a:gd name="T7" fmla="*/ 107 h 142"/>
                  <a:gd name="T8" fmla="*/ 54 w 88"/>
                  <a:gd name="T9" fmla="*/ 106 h 142"/>
                  <a:gd name="T10" fmla="*/ 70 w 88"/>
                  <a:gd name="T11" fmla="*/ 98 h 142"/>
                  <a:gd name="T12" fmla="*/ 49 w 88"/>
                  <a:gd name="T13" fmla="*/ 93 h 142"/>
                  <a:gd name="T14" fmla="*/ 78 w 88"/>
                  <a:gd name="T15" fmla="*/ 85 h 142"/>
                  <a:gd name="T16" fmla="*/ 57 w 88"/>
                  <a:gd name="T17" fmla="*/ 68 h 142"/>
                  <a:gd name="T18" fmla="*/ 63 w 88"/>
                  <a:gd name="T19" fmla="*/ 59 h 142"/>
                  <a:gd name="T20" fmla="*/ 75 w 88"/>
                  <a:gd name="T21" fmla="*/ 62 h 142"/>
                  <a:gd name="T22" fmla="*/ 81 w 88"/>
                  <a:gd name="T23" fmla="*/ 60 h 142"/>
                  <a:gd name="T24" fmla="*/ 84 w 88"/>
                  <a:gd name="T25" fmla="*/ 53 h 142"/>
                  <a:gd name="T26" fmla="*/ 82 w 88"/>
                  <a:gd name="T27" fmla="*/ 50 h 142"/>
                  <a:gd name="T28" fmla="*/ 78 w 88"/>
                  <a:gd name="T29" fmla="*/ 41 h 142"/>
                  <a:gd name="T30" fmla="*/ 77 w 88"/>
                  <a:gd name="T31" fmla="*/ 30 h 142"/>
                  <a:gd name="T32" fmla="*/ 77 w 88"/>
                  <a:gd name="T33" fmla="*/ 24 h 142"/>
                  <a:gd name="T34" fmla="*/ 63 w 88"/>
                  <a:gd name="T35" fmla="*/ 19 h 142"/>
                  <a:gd name="T36" fmla="*/ 26 w 88"/>
                  <a:gd name="T37" fmla="*/ 31 h 142"/>
                  <a:gd name="T38" fmla="*/ 31 w 88"/>
                  <a:gd name="T39" fmla="*/ 20 h 142"/>
                  <a:gd name="T40" fmla="*/ 17 w 88"/>
                  <a:gd name="T41" fmla="*/ 4 h 142"/>
                  <a:gd name="T42" fmla="*/ 3 w 88"/>
                  <a:gd name="T43" fmla="*/ 2 h 142"/>
                  <a:gd name="T44" fmla="*/ 0 w 88"/>
                  <a:gd name="T45" fmla="*/ 19 h 142"/>
                  <a:gd name="T46" fmla="*/ 3 w 88"/>
                  <a:gd name="T47" fmla="*/ 33 h 142"/>
                  <a:gd name="T48" fmla="*/ 7 w 88"/>
                  <a:gd name="T49" fmla="*/ 47 h 142"/>
                  <a:gd name="T50" fmla="*/ 10 w 88"/>
                  <a:gd name="T51" fmla="*/ 53 h 142"/>
                  <a:gd name="T52" fmla="*/ 20 w 88"/>
                  <a:gd name="T53" fmla="*/ 70 h 142"/>
                  <a:gd name="T54" fmla="*/ 34 w 88"/>
                  <a:gd name="T55" fmla="*/ 98 h 142"/>
                  <a:gd name="T56" fmla="*/ 47 w 88"/>
                  <a:gd name="T57" fmla="*/ 127 h 142"/>
                  <a:gd name="T58" fmla="*/ 61 w 88"/>
                  <a:gd name="T59" fmla="*/ 139 h 142"/>
                  <a:gd name="T60" fmla="*/ 79 w 88"/>
                  <a:gd name="T61" fmla="*/ 142 h 142"/>
                  <a:gd name="T62" fmla="*/ 88 w 88"/>
                  <a:gd name="T63" fmla="*/ 133 h 142"/>
                  <a:gd name="T64" fmla="*/ 88 w 88"/>
                  <a:gd name="T65" fmla="*/ 1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42">
                    <a:moveTo>
                      <a:pt x="88" y="125"/>
                    </a:moveTo>
                    <a:lnTo>
                      <a:pt x="86" y="125"/>
                    </a:lnTo>
                    <a:lnTo>
                      <a:pt x="82" y="123"/>
                    </a:lnTo>
                    <a:lnTo>
                      <a:pt x="79" y="119"/>
                    </a:lnTo>
                    <a:lnTo>
                      <a:pt x="81" y="115"/>
                    </a:lnTo>
                    <a:lnTo>
                      <a:pt x="82" y="110"/>
                    </a:lnTo>
                    <a:lnTo>
                      <a:pt x="77" y="108"/>
                    </a:lnTo>
                    <a:lnTo>
                      <a:pt x="71" y="107"/>
                    </a:lnTo>
                    <a:lnTo>
                      <a:pt x="68" y="107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70" y="98"/>
                    </a:lnTo>
                    <a:lnTo>
                      <a:pt x="52" y="99"/>
                    </a:lnTo>
                    <a:lnTo>
                      <a:pt x="49" y="93"/>
                    </a:lnTo>
                    <a:lnTo>
                      <a:pt x="61" y="86"/>
                    </a:lnTo>
                    <a:lnTo>
                      <a:pt x="78" y="85"/>
                    </a:lnTo>
                    <a:lnTo>
                      <a:pt x="77" y="75"/>
                    </a:lnTo>
                    <a:lnTo>
                      <a:pt x="57" y="68"/>
                    </a:lnTo>
                    <a:lnTo>
                      <a:pt x="61" y="58"/>
                    </a:lnTo>
                    <a:lnTo>
                      <a:pt x="63" y="59"/>
                    </a:lnTo>
                    <a:lnTo>
                      <a:pt x="69" y="60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81" y="60"/>
                    </a:lnTo>
                    <a:lnTo>
                      <a:pt x="84" y="57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2" y="50"/>
                    </a:lnTo>
                    <a:lnTo>
                      <a:pt x="80" y="47"/>
                    </a:lnTo>
                    <a:lnTo>
                      <a:pt x="78" y="41"/>
                    </a:lnTo>
                    <a:lnTo>
                      <a:pt x="77" y="35"/>
                    </a:lnTo>
                    <a:lnTo>
                      <a:pt x="77" y="30"/>
                    </a:lnTo>
                    <a:lnTo>
                      <a:pt x="77" y="27"/>
                    </a:lnTo>
                    <a:lnTo>
                      <a:pt x="77" y="24"/>
                    </a:lnTo>
                    <a:lnTo>
                      <a:pt x="77" y="23"/>
                    </a:lnTo>
                    <a:lnTo>
                      <a:pt x="63" y="19"/>
                    </a:lnTo>
                    <a:lnTo>
                      <a:pt x="54" y="29"/>
                    </a:lnTo>
                    <a:lnTo>
                      <a:pt x="26" y="31"/>
                    </a:lnTo>
                    <a:lnTo>
                      <a:pt x="20" y="23"/>
                    </a:lnTo>
                    <a:lnTo>
                      <a:pt x="31" y="20"/>
                    </a:lnTo>
                    <a:lnTo>
                      <a:pt x="17" y="14"/>
                    </a:lnTo>
                    <a:lnTo>
                      <a:pt x="17" y="4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10"/>
                    </a:lnTo>
                    <a:lnTo>
                      <a:pt x="0" y="19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5" y="40"/>
                    </a:lnTo>
                    <a:lnTo>
                      <a:pt x="7" y="47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22" y="108"/>
                    </a:lnTo>
                    <a:lnTo>
                      <a:pt x="20" y="70"/>
                    </a:lnTo>
                    <a:lnTo>
                      <a:pt x="28" y="81"/>
                    </a:lnTo>
                    <a:lnTo>
                      <a:pt x="34" y="98"/>
                    </a:lnTo>
                    <a:lnTo>
                      <a:pt x="41" y="115"/>
                    </a:lnTo>
                    <a:lnTo>
                      <a:pt x="47" y="127"/>
                    </a:lnTo>
                    <a:lnTo>
                      <a:pt x="53" y="134"/>
                    </a:lnTo>
                    <a:lnTo>
                      <a:pt x="61" y="139"/>
                    </a:lnTo>
                    <a:lnTo>
                      <a:pt x="70" y="142"/>
                    </a:lnTo>
                    <a:lnTo>
                      <a:pt x="79" y="142"/>
                    </a:lnTo>
                    <a:lnTo>
                      <a:pt x="86" y="138"/>
                    </a:lnTo>
                    <a:lnTo>
                      <a:pt x="88" y="133"/>
                    </a:lnTo>
                    <a:lnTo>
                      <a:pt x="88" y="127"/>
                    </a:lnTo>
                    <a:lnTo>
                      <a:pt x="88" y="125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6" name="Freeform 727"/>
              <p:cNvSpPr>
                <a:spLocks/>
              </p:cNvSpPr>
              <p:nvPr/>
            </p:nvSpPr>
            <p:spPr bwMode="auto">
              <a:xfrm>
                <a:off x="2288" y="2938"/>
                <a:ext cx="16" cy="48"/>
              </a:xfrm>
              <a:custGeom>
                <a:avLst/>
                <a:gdLst>
                  <a:gd name="T0" fmla="*/ 30 w 30"/>
                  <a:gd name="T1" fmla="*/ 0 h 97"/>
                  <a:gd name="T2" fmla="*/ 29 w 30"/>
                  <a:gd name="T3" fmla="*/ 7 h 97"/>
                  <a:gd name="T4" fmla="*/ 27 w 30"/>
                  <a:gd name="T5" fmla="*/ 23 h 97"/>
                  <a:gd name="T6" fmla="*/ 24 w 30"/>
                  <a:gd name="T7" fmla="*/ 42 h 97"/>
                  <a:gd name="T8" fmla="*/ 23 w 30"/>
                  <a:gd name="T9" fmla="*/ 53 h 97"/>
                  <a:gd name="T10" fmla="*/ 23 w 30"/>
                  <a:gd name="T11" fmla="*/ 56 h 97"/>
                  <a:gd name="T12" fmla="*/ 22 w 30"/>
                  <a:gd name="T13" fmla="*/ 59 h 97"/>
                  <a:gd name="T14" fmla="*/ 20 w 30"/>
                  <a:gd name="T15" fmla="*/ 62 h 97"/>
                  <a:gd name="T16" fmla="*/ 18 w 30"/>
                  <a:gd name="T17" fmla="*/ 67 h 97"/>
                  <a:gd name="T18" fmla="*/ 18 w 30"/>
                  <a:gd name="T19" fmla="*/ 57 h 97"/>
                  <a:gd name="T20" fmla="*/ 14 w 30"/>
                  <a:gd name="T21" fmla="*/ 49 h 97"/>
                  <a:gd name="T22" fmla="*/ 11 w 30"/>
                  <a:gd name="T23" fmla="*/ 44 h 97"/>
                  <a:gd name="T24" fmla="*/ 9 w 30"/>
                  <a:gd name="T25" fmla="*/ 42 h 97"/>
                  <a:gd name="T26" fmla="*/ 9 w 30"/>
                  <a:gd name="T27" fmla="*/ 44 h 97"/>
                  <a:gd name="T28" fmla="*/ 10 w 30"/>
                  <a:gd name="T29" fmla="*/ 50 h 97"/>
                  <a:gd name="T30" fmla="*/ 11 w 30"/>
                  <a:gd name="T31" fmla="*/ 57 h 97"/>
                  <a:gd name="T32" fmla="*/ 12 w 30"/>
                  <a:gd name="T33" fmla="*/ 62 h 97"/>
                  <a:gd name="T34" fmla="*/ 12 w 30"/>
                  <a:gd name="T35" fmla="*/ 67 h 97"/>
                  <a:gd name="T36" fmla="*/ 10 w 30"/>
                  <a:gd name="T37" fmla="*/ 73 h 97"/>
                  <a:gd name="T38" fmla="*/ 9 w 30"/>
                  <a:gd name="T39" fmla="*/ 80 h 97"/>
                  <a:gd name="T40" fmla="*/ 7 w 30"/>
                  <a:gd name="T41" fmla="*/ 86 h 97"/>
                  <a:gd name="T42" fmla="*/ 4 w 30"/>
                  <a:gd name="T43" fmla="*/ 90 h 97"/>
                  <a:gd name="T44" fmla="*/ 2 w 30"/>
                  <a:gd name="T45" fmla="*/ 94 h 97"/>
                  <a:gd name="T46" fmla="*/ 1 w 30"/>
                  <a:gd name="T47" fmla="*/ 96 h 97"/>
                  <a:gd name="T48" fmla="*/ 0 w 30"/>
                  <a:gd name="T49" fmla="*/ 97 h 97"/>
                  <a:gd name="T50" fmla="*/ 3 w 30"/>
                  <a:gd name="T51" fmla="*/ 94 h 97"/>
                  <a:gd name="T52" fmla="*/ 10 w 30"/>
                  <a:gd name="T53" fmla="*/ 85 h 97"/>
                  <a:gd name="T54" fmla="*/ 19 w 30"/>
                  <a:gd name="T55" fmla="*/ 75 h 97"/>
                  <a:gd name="T56" fmla="*/ 26 w 30"/>
                  <a:gd name="T57" fmla="*/ 66 h 97"/>
                  <a:gd name="T58" fmla="*/ 29 w 30"/>
                  <a:gd name="T59" fmla="*/ 51 h 97"/>
                  <a:gd name="T60" fmla="*/ 30 w 30"/>
                  <a:gd name="T61" fmla="*/ 29 h 97"/>
                  <a:gd name="T62" fmla="*/ 30 w 30"/>
                  <a:gd name="T63" fmla="*/ 9 h 97"/>
                  <a:gd name="T64" fmla="*/ 30 w 30"/>
                  <a:gd name="T6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97">
                    <a:moveTo>
                      <a:pt x="30" y="0"/>
                    </a:moveTo>
                    <a:lnTo>
                      <a:pt x="29" y="7"/>
                    </a:lnTo>
                    <a:lnTo>
                      <a:pt x="27" y="23"/>
                    </a:lnTo>
                    <a:lnTo>
                      <a:pt x="24" y="42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2" y="59"/>
                    </a:lnTo>
                    <a:lnTo>
                      <a:pt x="20" y="62"/>
                    </a:lnTo>
                    <a:lnTo>
                      <a:pt x="18" y="67"/>
                    </a:lnTo>
                    <a:lnTo>
                      <a:pt x="18" y="57"/>
                    </a:lnTo>
                    <a:lnTo>
                      <a:pt x="14" y="49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10" y="50"/>
                    </a:lnTo>
                    <a:lnTo>
                      <a:pt x="11" y="57"/>
                    </a:lnTo>
                    <a:lnTo>
                      <a:pt x="12" y="62"/>
                    </a:lnTo>
                    <a:lnTo>
                      <a:pt x="12" y="67"/>
                    </a:lnTo>
                    <a:lnTo>
                      <a:pt x="10" y="73"/>
                    </a:lnTo>
                    <a:lnTo>
                      <a:pt x="9" y="80"/>
                    </a:lnTo>
                    <a:lnTo>
                      <a:pt x="7" y="86"/>
                    </a:lnTo>
                    <a:lnTo>
                      <a:pt x="4" y="90"/>
                    </a:lnTo>
                    <a:lnTo>
                      <a:pt x="2" y="94"/>
                    </a:lnTo>
                    <a:lnTo>
                      <a:pt x="1" y="96"/>
                    </a:lnTo>
                    <a:lnTo>
                      <a:pt x="0" y="97"/>
                    </a:lnTo>
                    <a:lnTo>
                      <a:pt x="3" y="94"/>
                    </a:lnTo>
                    <a:lnTo>
                      <a:pt x="10" y="85"/>
                    </a:lnTo>
                    <a:lnTo>
                      <a:pt x="19" y="75"/>
                    </a:lnTo>
                    <a:lnTo>
                      <a:pt x="26" y="66"/>
                    </a:lnTo>
                    <a:lnTo>
                      <a:pt x="29" y="51"/>
                    </a:lnTo>
                    <a:lnTo>
                      <a:pt x="30" y="29"/>
                    </a:lnTo>
                    <a:lnTo>
                      <a:pt x="30" y="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" name="Freeform 728"/>
              <p:cNvSpPr>
                <a:spLocks/>
              </p:cNvSpPr>
              <p:nvPr/>
            </p:nvSpPr>
            <p:spPr bwMode="auto">
              <a:xfrm>
                <a:off x="2256" y="2876"/>
                <a:ext cx="7" cy="14"/>
              </a:xfrm>
              <a:custGeom>
                <a:avLst/>
                <a:gdLst>
                  <a:gd name="T0" fmla="*/ 7 w 13"/>
                  <a:gd name="T1" fmla="*/ 2 h 28"/>
                  <a:gd name="T2" fmla="*/ 2 w 13"/>
                  <a:gd name="T3" fmla="*/ 7 h 28"/>
                  <a:gd name="T4" fmla="*/ 0 w 13"/>
                  <a:gd name="T5" fmla="*/ 14 h 28"/>
                  <a:gd name="T6" fmla="*/ 1 w 13"/>
                  <a:gd name="T7" fmla="*/ 21 h 28"/>
                  <a:gd name="T8" fmla="*/ 7 w 13"/>
                  <a:gd name="T9" fmla="*/ 26 h 28"/>
                  <a:gd name="T10" fmla="*/ 8 w 13"/>
                  <a:gd name="T11" fmla="*/ 28 h 28"/>
                  <a:gd name="T12" fmla="*/ 10 w 13"/>
                  <a:gd name="T13" fmla="*/ 28 h 28"/>
                  <a:gd name="T14" fmla="*/ 11 w 13"/>
                  <a:gd name="T15" fmla="*/ 26 h 28"/>
                  <a:gd name="T16" fmla="*/ 12 w 13"/>
                  <a:gd name="T17" fmla="*/ 25 h 28"/>
                  <a:gd name="T18" fmla="*/ 12 w 13"/>
                  <a:gd name="T19" fmla="*/ 24 h 28"/>
                  <a:gd name="T20" fmla="*/ 12 w 13"/>
                  <a:gd name="T21" fmla="*/ 23 h 28"/>
                  <a:gd name="T22" fmla="*/ 12 w 13"/>
                  <a:gd name="T23" fmla="*/ 21 h 28"/>
                  <a:gd name="T24" fmla="*/ 11 w 13"/>
                  <a:gd name="T25" fmla="*/ 20 h 28"/>
                  <a:gd name="T26" fmla="*/ 8 w 13"/>
                  <a:gd name="T27" fmla="*/ 17 h 28"/>
                  <a:gd name="T28" fmla="*/ 8 w 13"/>
                  <a:gd name="T29" fmla="*/ 13 h 28"/>
                  <a:gd name="T30" fmla="*/ 10 w 13"/>
                  <a:gd name="T31" fmla="*/ 10 h 28"/>
                  <a:gd name="T32" fmla="*/ 12 w 13"/>
                  <a:gd name="T33" fmla="*/ 6 h 28"/>
                  <a:gd name="T34" fmla="*/ 13 w 13"/>
                  <a:gd name="T35" fmla="*/ 5 h 28"/>
                  <a:gd name="T36" fmla="*/ 13 w 13"/>
                  <a:gd name="T37" fmla="*/ 3 h 28"/>
                  <a:gd name="T38" fmla="*/ 12 w 13"/>
                  <a:gd name="T39" fmla="*/ 2 h 28"/>
                  <a:gd name="T40" fmla="*/ 11 w 13"/>
                  <a:gd name="T41" fmla="*/ 1 h 28"/>
                  <a:gd name="T42" fmla="*/ 10 w 13"/>
                  <a:gd name="T43" fmla="*/ 0 h 28"/>
                  <a:gd name="T44" fmla="*/ 9 w 13"/>
                  <a:gd name="T45" fmla="*/ 0 h 28"/>
                  <a:gd name="T46" fmla="*/ 8 w 13"/>
                  <a:gd name="T47" fmla="*/ 1 h 28"/>
                  <a:gd name="T48" fmla="*/ 7 w 13"/>
                  <a:gd name="T49" fmla="*/ 2 h 28"/>
                  <a:gd name="T50" fmla="*/ 7 w 13"/>
                  <a:gd name="T5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8">
                    <a:moveTo>
                      <a:pt x="7" y="2"/>
                    </a:moveTo>
                    <a:lnTo>
                      <a:pt x="2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7" y="26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9" name="Freeform 729"/>
              <p:cNvSpPr>
                <a:spLocks/>
              </p:cNvSpPr>
              <p:nvPr/>
            </p:nvSpPr>
            <p:spPr bwMode="auto">
              <a:xfrm>
                <a:off x="2283" y="2858"/>
                <a:ext cx="18" cy="35"/>
              </a:xfrm>
              <a:custGeom>
                <a:avLst/>
                <a:gdLst>
                  <a:gd name="T0" fmla="*/ 30 w 34"/>
                  <a:gd name="T1" fmla="*/ 0 h 68"/>
                  <a:gd name="T2" fmla="*/ 29 w 34"/>
                  <a:gd name="T3" fmla="*/ 5 h 68"/>
                  <a:gd name="T4" fmla="*/ 28 w 34"/>
                  <a:gd name="T5" fmla="*/ 18 h 68"/>
                  <a:gd name="T6" fmla="*/ 28 w 34"/>
                  <a:gd name="T7" fmla="*/ 33 h 68"/>
                  <a:gd name="T8" fmla="*/ 29 w 34"/>
                  <a:gd name="T9" fmla="*/ 47 h 68"/>
                  <a:gd name="T10" fmla="*/ 31 w 34"/>
                  <a:gd name="T11" fmla="*/ 56 h 68"/>
                  <a:gd name="T12" fmla="*/ 32 w 34"/>
                  <a:gd name="T13" fmla="*/ 63 h 68"/>
                  <a:gd name="T14" fmla="*/ 34 w 34"/>
                  <a:gd name="T15" fmla="*/ 67 h 68"/>
                  <a:gd name="T16" fmla="*/ 34 w 34"/>
                  <a:gd name="T17" fmla="*/ 68 h 68"/>
                  <a:gd name="T18" fmla="*/ 33 w 34"/>
                  <a:gd name="T19" fmla="*/ 68 h 68"/>
                  <a:gd name="T20" fmla="*/ 30 w 34"/>
                  <a:gd name="T21" fmla="*/ 68 h 68"/>
                  <a:gd name="T22" fmla="*/ 26 w 34"/>
                  <a:gd name="T23" fmla="*/ 67 h 68"/>
                  <a:gd name="T24" fmla="*/ 20 w 34"/>
                  <a:gd name="T25" fmla="*/ 67 h 68"/>
                  <a:gd name="T26" fmla="*/ 14 w 34"/>
                  <a:gd name="T27" fmla="*/ 67 h 68"/>
                  <a:gd name="T28" fmla="*/ 9 w 34"/>
                  <a:gd name="T29" fmla="*/ 67 h 68"/>
                  <a:gd name="T30" fmla="*/ 3 w 34"/>
                  <a:gd name="T31" fmla="*/ 67 h 68"/>
                  <a:gd name="T32" fmla="*/ 0 w 34"/>
                  <a:gd name="T33" fmla="*/ 68 h 68"/>
                  <a:gd name="T34" fmla="*/ 0 w 34"/>
                  <a:gd name="T35" fmla="*/ 68 h 68"/>
                  <a:gd name="T36" fmla="*/ 8 w 34"/>
                  <a:gd name="T37" fmla="*/ 65 h 68"/>
                  <a:gd name="T38" fmla="*/ 17 w 34"/>
                  <a:gd name="T39" fmla="*/ 61 h 68"/>
                  <a:gd name="T40" fmla="*/ 21 w 34"/>
                  <a:gd name="T41" fmla="*/ 60 h 68"/>
                  <a:gd name="T42" fmla="*/ 21 w 34"/>
                  <a:gd name="T43" fmla="*/ 51 h 68"/>
                  <a:gd name="T44" fmla="*/ 22 w 34"/>
                  <a:gd name="T45" fmla="*/ 31 h 68"/>
                  <a:gd name="T46" fmla="*/ 26 w 34"/>
                  <a:gd name="T47" fmla="*/ 11 h 68"/>
                  <a:gd name="T48" fmla="*/ 30 w 34"/>
                  <a:gd name="T4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68">
                    <a:moveTo>
                      <a:pt x="30" y="0"/>
                    </a:moveTo>
                    <a:lnTo>
                      <a:pt x="29" y="5"/>
                    </a:lnTo>
                    <a:lnTo>
                      <a:pt x="28" y="18"/>
                    </a:lnTo>
                    <a:lnTo>
                      <a:pt x="28" y="33"/>
                    </a:lnTo>
                    <a:lnTo>
                      <a:pt x="29" y="47"/>
                    </a:lnTo>
                    <a:lnTo>
                      <a:pt x="31" y="56"/>
                    </a:lnTo>
                    <a:lnTo>
                      <a:pt x="32" y="63"/>
                    </a:lnTo>
                    <a:lnTo>
                      <a:pt x="34" y="67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0" y="67"/>
                    </a:lnTo>
                    <a:lnTo>
                      <a:pt x="14" y="67"/>
                    </a:lnTo>
                    <a:lnTo>
                      <a:pt x="9" y="67"/>
                    </a:lnTo>
                    <a:lnTo>
                      <a:pt x="3" y="6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8" y="65"/>
                    </a:lnTo>
                    <a:lnTo>
                      <a:pt x="17" y="61"/>
                    </a:lnTo>
                    <a:lnTo>
                      <a:pt x="21" y="60"/>
                    </a:lnTo>
                    <a:lnTo>
                      <a:pt x="21" y="51"/>
                    </a:lnTo>
                    <a:lnTo>
                      <a:pt x="22" y="31"/>
                    </a:lnTo>
                    <a:lnTo>
                      <a:pt x="26" y="1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54" name="Line 732"/>
            <p:cNvSpPr>
              <a:spLocks noChangeShapeType="1"/>
            </p:cNvSpPr>
            <p:nvPr/>
          </p:nvSpPr>
          <p:spPr bwMode="auto">
            <a:xfrm rot="-10800000">
              <a:off x="1634" y="3149"/>
              <a:ext cx="136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Line 733"/>
            <p:cNvSpPr>
              <a:spLocks noChangeShapeType="1"/>
            </p:cNvSpPr>
            <p:nvPr/>
          </p:nvSpPr>
          <p:spPr bwMode="auto">
            <a:xfrm rot="-5400000">
              <a:off x="2813" y="3331"/>
              <a:ext cx="36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80" name="Group 742"/>
          <p:cNvGrpSpPr>
            <a:grpSpLocks/>
          </p:cNvGrpSpPr>
          <p:nvPr/>
        </p:nvGrpSpPr>
        <p:grpSpPr bwMode="auto">
          <a:xfrm>
            <a:off x="2849318" y="2850965"/>
            <a:ext cx="3656012" cy="1411287"/>
            <a:chOff x="1973" y="1407"/>
            <a:chExt cx="2303" cy="889"/>
          </a:xfrm>
        </p:grpSpPr>
        <p:sp>
          <p:nvSpPr>
            <p:cNvPr id="81" name="Text Box 736"/>
            <p:cNvSpPr txBox="1">
              <a:spLocks noChangeArrowheads="1"/>
            </p:cNvSpPr>
            <p:nvPr/>
          </p:nvSpPr>
          <p:spPr bwMode="auto">
            <a:xfrm>
              <a:off x="2309" y="1407"/>
              <a:ext cx="1967" cy="453"/>
            </a:xfrm>
            <a:prstGeom prst="rect">
              <a:avLst/>
            </a:prstGeom>
            <a:gradFill rotWithShape="1">
              <a:gsLst>
                <a:gs pos="0">
                  <a:srgbClr val="666E59"/>
                </a:gs>
                <a:gs pos="50000">
                  <a:schemeClr val="bg1"/>
                </a:gs>
                <a:gs pos="100000">
                  <a:srgbClr val="666E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61938" indent="-261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1596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Aft>
                  <a:spcPct val="20000"/>
                </a:spcAft>
                <a:buFontTx/>
                <a:buChar char="•"/>
              </a:pPr>
              <a:r>
                <a:rPr lang="en-GB" altLang="de-DE" b="1" dirty="0" smtClean="0"/>
                <a:t>good basal condition</a:t>
              </a:r>
            </a:p>
            <a:p>
              <a:pPr>
                <a:buFontTx/>
                <a:buChar char="•"/>
              </a:pPr>
              <a:r>
                <a:rPr lang="en-GB" altLang="de-DE" b="1" dirty="0" smtClean="0"/>
                <a:t>bad attitude</a:t>
              </a:r>
              <a:endParaRPr lang="en-GB" altLang="de-DE" b="1" dirty="0"/>
            </a:p>
          </p:txBody>
        </p:sp>
        <p:sp>
          <p:nvSpPr>
            <p:cNvPr id="82" name="Line 739"/>
            <p:cNvSpPr>
              <a:spLocks noChangeShapeType="1"/>
            </p:cNvSpPr>
            <p:nvPr/>
          </p:nvSpPr>
          <p:spPr bwMode="auto">
            <a:xfrm flipV="1">
              <a:off x="1973" y="1888"/>
              <a:ext cx="317" cy="408"/>
            </a:xfrm>
            <a:prstGeom prst="line">
              <a:avLst/>
            </a:prstGeom>
            <a:noFill/>
            <a:ln w="5715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83" name="Group 743"/>
          <p:cNvGrpSpPr>
            <a:grpSpLocks/>
          </p:cNvGrpSpPr>
          <p:nvPr/>
        </p:nvGrpSpPr>
        <p:grpSpPr bwMode="auto">
          <a:xfrm>
            <a:off x="4433643" y="3746315"/>
            <a:ext cx="4178300" cy="1422400"/>
            <a:chOff x="2971" y="1971"/>
            <a:chExt cx="2632" cy="896"/>
          </a:xfrm>
        </p:grpSpPr>
        <p:sp>
          <p:nvSpPr>
            <p:cNvPr id="84" name="Text Box 738"/>
            <p:cNvSpPr txBox="1">
              <a:spLocks noChangeArrowheads="1"/>
            </p:cNvSpPr>
            <p:nvPr/>
          </p:nvSpPr>
          <p:spPr bwMode="auto">
            <a:xfrm>
              <a:off x="3318" y="1971"/>
              <a:ext cx="2285" cy="453"/>
            </a:xfrm>
            <a:prstGeom prst="rect">
              <a:avLst/>
            </a:prstGeom>
            <a:gradFill rotWithShape="1">
              <a:gsLst>
                <a:gs pos="0">
                  <a:srgbClr val="666E59"/>
                </a:gs>
                <a:gs pos="50000">
                  <a:schemeClr val="bg1"/>
                </a:gs>
                <a:gs pos="100000">
                  <a:srgbClr val="666E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61938" indent="-261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1596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Aft>
                  <a:spcPct val="20000"/>
                </a:spcAft>
                <a:buFontTx/>
                <a:buChar char="•"/>
              </a:pPr>
              <a:r>
                <a:rPr lang="en-GB" altLang="de-DE" b="1" dirty="0" smtClean="0"/>
                <a:t>bad basal condition</a:t>
              </a:r>
            </a:p>
            <a:p>
              <a:pPr>
                <a:buFontTx/>
                <a:buChar char="•"/>
              </a:pPr>
              <a:r>
                <a:rPr lang="en-GB" altLang="de-DE" b="1" dirty="0" smtClean="0"/>
                <a:t>good attitude</a:t>
              </a:r>
              <a:endParaRPr lang="en-GB" altLang="de-DE" b="1" dirty="0"/>
            </a:p>
          </p:txBody>
        </p:sp>
        <p:sp>
          <p:nvSpPr>
            <p:cNvPr id="85" name="Line 741"/>
            <p:cNvSpPr>
              <a:spLocks noChangeShapeType="1"/>
            </p:cNvSpPr>
            <p:nvPr/>
          </p:nvSpPr>
          <p:spPr bwMode="auto">
            <a:xfrm flipV="1">
              <a:off x="2971" y="2459"/>
              <a:ext cx="317" cy="408"/>
            </a:xfrm>
            <a:prstGeom prst="line">
              <a:avLst/>
            </a:prstGeom>
            <a:noFill/>
            <a:ln w="5715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86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318114" y="1511106"/>
            <a:ext cx="3932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Outcomes (4)</a:t>
            </a:r>
          </a:p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 How to select leaders?</a:t>
            </a:r>
            <a:endParaRPr lang="en-US" sz="2400" b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501946" y="1572507"/>
            <a:ext cx="7642054" cy="5212243"/>
            <a:chOff x="1674558" y="1572507"/>
            <a:chExt cx="7642054" cy="5212243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674558" y="1572507"/>
              <a:ext cx="970756" cy="488303"/>
            </a:xfrm>
            <a:prstGeom prst="rect">
              <a:avLst/>
            </a:prstGeom>
            <a:solidFill>
              <a:srgbClr val="666E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de-D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achieved</a:t>
              </a:r>
            </a:p>
            <a:p>
              <a:pPr algn="ctr"/>
              <a:r>
                <a:rPr lang="en-GB" altLang="de-DE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points</a:t>
              </a:r>
              <a:endParaRPr lang="en-GB" alt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V="1">
              <a:off x="2152404" y="2132820"/>
              <a:ext cx="7532" cy="4382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rot="5400000" flipV="1">
              <a:off x="5715736" y="2927096"/>
              <a:ext cx="239" cy="72015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546105" y="3429520"/>
              <a:ext cx="360363" cy="863600"/>
              <a:chOff x="2064" y="2840"/>
              <a:chExt cx="436" cy="1075"/>
            </a:xfrm>
          </p:grpSpPr>
          <p:sp>
            <p:nvSpPr>
              <p:cNvPr id="25" name="AutoShape 33"/>
              <p:cNvSpPr>
                <a:spLocks noChangeAspect="1" noChangeArrowheads="1" noTextEdit="1"/>
              </p:cNvSpPr>
              <p:nvPr/>
            </p:nvSpPr>
            <p:spPr bwMode="auto">
              <a:xfrm>
                <a:off x="2064" y="2840"/>
                <a:ext cx="436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Freeform 34"/>
              <p:cNvSpPr>
                <a:spLocks/>
              </p:cNvSpPr>
              <p:nvPr/>
            </p:nvSpPr>
            <p:spPr bwMode="auto">
              <a:xfrm>
                <a:off x="2068" y="2844"/>
                <a:ext cx="432" cy="1061"/>
              </a:xfrm>
              <a:custGeom>
                <a:avLst/>
                <a:gdLst>
                  <a:gd name="T0" fmla="*/ 744 w 864"/>
                  <a:gd name="T1" fmla="*/ 1906 h 2122"/>
                  <a:gd name="T2" fmla="*/ 729 w 864"/>
                  <a:gd name="T3" fmla="*/ 1817 h 2122"/>
                  <a:gd name="T4" fmla="*/ 761 w 864"/>
                  <a:gd name="T5" fmla="*/ 1661 h 2122"/>
                  <a:gd name="T6" fmla="*/ 698 w 864"/>
                  <a:gd name="T7" fmla="*/ 1487 h 2122"/>
                  <a:gd name="T8" fmla="*/ 690 w 864"/>
                  <a:gd name="T9" fmla="*/ 1191 h 2122"/>
                  <a:gd name="T10" fmla="*/ 676 w 864"/>
                  <a:gd name="T11" fmla="*/ 969 h 2122"/>
                  <a:gd name="T12" fmla="*/ 716 w 864"/>
                  <a:gd name="T13" fmla="*/ 854 h 2122"/>
                  <a:gd name="T14" fmla="*/ 771 w 864"/>
                  <a:gd name="T15" fmla="*/ 715 h 2122"/>
                  <a:gd name="T16" fmla="*/ 755 w 864"/>
                  <a:gd name="T17" fmla="*/ 630 h 2122"/>
                  <a:gd name="T18" fmla="*/ 744 w 864"/>
                  <a:gd name="T19" fmla="*/ 542 h 2122"/>
                  <a:gd name="T20" fmla="*/ 722 w 864"/>
                  <a:gd name="T21" fmla="*/ 496 h 2122"/>
                  <a:gd name="T22" fmla="*/ 693 w 864"/>
                  <a:gd name="T23" fmla="*/ 400 h 2122"/>
                  <a:gd name="T24" fmla="*/ 652 w 864"/>
                  <a:gd name="T25" fmla="*/ 341 h 2122"/>
                  <a:gd name="T26" fmla="*/ 599 w 864"/>
                  <a:gd name="T27" fmla="*/ 325 h 2122"/>
                  <a:gd name="T28" fmla="*/ 538 w 864"/>
                  <a:gd name="T29" fmla="*/ 304 h 2122"/>
                  <a:gd name="T30" fmla="*/ 482 w 864"/>
                  <a:gd name="T31" fmla="*/ 194 h 2122"/>
                  <a:gd name="T32" fmla="*/ 493 w 864"/>
                  <a:gd name="T33" fmla="*/ 114 h 2122"/>
                  <a:gd name="T34" fmla="*/ 471 w 864"/>
                  <a:gd name="T35" fmla="*/ 9 h 2122"/>
                  <a:gd name="T36" fmla="*/ 398 w 864"/>
                  <a:gd name="T37" fmla="*/ 0 h 2122"/>
                  <a:gd name="T38" fmla="*/ 326 w 864"/>
                  <a:gd name="T39" fmla="*/ 23 h 2122"/>
                  <a:gd name="T40" fmla="*/ 307 w 864"/>
                  <a:gd name="T41" fmla="*/ 126 h 2122"/>
                  <a:gd name="T42" fmla="*/ 309 w 864"/>
                  <a:gd name="T43" fmla="*/ 187 h 2122"/>
                  <a:gd name="T44" fmla="*/ 331 w 864"/>
                  <a:gd name="T45" fmla="*/ 269 h 2122"/>
                  <a:gd name="T46" fmla="*/ 275 w 864"/>
                  <a:gd name="T47" fmla="*/ 311 h 2122"/>
                  <a:gd name="T48" fmla="*/ 171 w 864"/>
                  <a:gd name="T49" fmla="*/ 352 h 2122"/>
                  <a:gd name="T50" fmla="*/ 122 w 864"/>
                  <a:gd name="T51" fmla="*/ 387 h 2122"/>
                  <a:gd name="T52" fmla="*/ 79 w 864"/>
                  <a:gd name="T53" fmla="*/ 549 h 2122"/>
                  <a:gd name="T54" fmla="*/ 45 w 864"/>
                  <a:gd name="T55" fmla="*/ 677 h 2122"/>
                  <a:gd name="T56" fmla="*/ 61 w 864"/>
                  <a:gd name="T57" fmla="*/ 810 h 2122"/>
                  <a:gd name="T58" fmla="*/ 116 w 864"/>
                  <a:gd name="T59" fmla="*/ 913 h 2122"/>
                  <a:gd name="T60" fmla="*/ 145 w 864"/>
                  <a:gd name="T61" fmla="*/ 1035 h 2122"/>
                  <a:gd name="T62" fmla="*/ 153 w 864"/>
                  <a:gd name="T63" fmla="*/ 1138 h 2122"/>
                  <a:gd name="T64" fmla="*/ 139 w 864"/>
                  <a:gd name="T65" fmla="*/ 1400 h 2122"/>
                  <a:gd name="T66" fmla="*/ 103 w 864"/>
                  <a:gd name="T67" fmla="*/ 1563 h 2122"/>
                  <a:gd name="T68" fmla="*/ 126 w 864"/>
                  <a:gd name="T69" fmla="*/ 1784 h 2122"/>
                  <a:gd name="T70" fmla="*/ 99 w 864"/>
                  <a:gd name="T71" fmla="*/ 1932 h 2122"/>
                  <a:gd name="T72" fmla="*/ 19 w 864"/>
                  <a:gd name="T73" fmla="*/ 2011 h 2122"/>
                  <a:gd name="T74" fmla="*/ 8 w 864"/>
                  <a:gd name="T75" fmla="*/ 2087 h 2122"/>
                  <a:gd name="T76" fmla="*/ 73 w 864"/>
                  <a:gd name="T77" fmla="*/ 2111 h 2122"/>
                  <a:gd name="T78" fmla="*/ 138 w 864"/>
                  <a:gd name="T79" fmla="*/ 2087 h 2122"/>
                  <a:gd name="T80" fmla="*/ 221 w 864"/>
                  <a:gd name="T81" fmla="*/ 2016 h 2122"/>
                  <a:gd name="T82" fmla="*/ 239 w 864"/>
                  <a:gd name="T83" fmla="*/ 1915 h 2122"/>
                  <a:gd name="T84" fmla="*/ 258 w 864"/>
                  <a:gd name="T85" fmla="*/ 1786 h 2122"/>
                  <a:gd name="T86" fmla="*/ 292 w 864"/>
                  <a:gd name="T87" fmla="*/ 1741 h 2122"/>
                  <a:gd name="T88" fmla="*/ 311 w 864"/>
                  <a:gd name="T89" fmla="*/ 1649 h 2122"/>
                  <a:gd name="T90" fmla="*/ 359 w 864"/>
                  <a:gd name="T91" fmla="*/ 1403 h 2122"/>
                  <a:gd name="T92" fmla="*/ 417 w 864"/>
                  <a:gd name="T93" fmla="*/ 1238 h 2122"/>
                  <a:gd name="T94" fmla="*/ 455 w 864"/>
                  <a:gd name="T95" fmla="*/ 1281 h 2122"/>
                  <a:gd name="T96" fmla="*/ 539 w 864"/>
                  <a:gd name="T97" fmla="*/ 1647 h 2122"/>
                  <a:gd name="T98" fmla="*/ 576 w 864"/>
                  <a:gd name="T99" fmla="*/ 1776 h 2122"/>
                  <a:gd name="T100" fmla="*/ 618 w 864"/>
                  <a:gd name="T101" fmla="*/ 1890 h 2122"/>
                  <a:gd name="T102" fmla="*/ 635 w 864"/>
                  <a:gd name="T103" fmla="*/ 2029 h 2122"/>
                  <a:gd name="T104" fmla="*/ 671 w 864"/>
                  <a:gd name="T105" fmla="*/ 2042 h 2122"/>
                  <a:gd name="T106" fmla="*/ 720 w 864"/>
                  <a:gd name="T107" fmla="*/ 2089 h 2122"/>
                  <a:gd name="T108" fmla="*/ 800 w 864"/>
                  <a:gd name="T109" fmla="*/ 2122 h 2122"/>
                  <a:gd name="T110" fmla="*/ 864 w 864"/>
                  <a:gd name="T111" fmla="*/ 2095 h 2122"/>
                  <a:gd name="T112" fmla="*/ 838 w 864"/>
                  <a:gd name="T113" fmla="*/ 2022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64" h="2122">
                    <a:moveTo>
                      <a:pt x="806" y="1987"/>
                    </a:moveTo>
                    <a:lnTo>
                      <a:pt x="787" y="1970"/>
                    </a:lnTo>
                    <a:lnTo>
                      <a:pt x="772" y="1954"/>
                    </a:lnTo>
                    <a:lnTo>
                      <a:pt x="760" y="1937"/>
                    </a:lnTo>
                    <a:lnTo>
                      <a:pt x="751" y="1922"/>
                    </a:lnTo>
                    <a:lnTo>
                      <a:pt x="744" y="1906"/>
                    </a:lnTo>
                    <a:lnTo>
                      <a:pt x="740" y="1893"/>
                    </a:lnTo>
                    <a:lnTo>
                      <a:pt x="736" y="1880"/>
                    </a:lnTo>
                    <a:lnTo>
                      <a:pt x="735" y="1870"/>
                    </a:lnTo>
                    <a:lnTo>
                      <a:pt x="732" y="1843"/>
                    </a:lnTo>
                    <a:lnTo>
                      <a:pt x="729" y="1829"/>
                    </a:lnTo>
                    <a:lnTo>
                      <a:pt x="729" y="1817"/>
                    </a:lnTo>
                    <a:lnTo>
                      <a:pt x="732" y="1794"/>
                    </a:lnTo>
                    <a:lnTo>
                      <a:pt x="740" y="1765"/>
                    </a:lnTo>
                    <a:lnTo>
                      <a:pt x="749" y="1740"/>
                    </a:lnTo>
                    <a:lnTo>
                      <a:pt x="758" y="1713"/>
                    </a:lnTo>
                    <a:lnTo>
                      <a:pt x="762" y="1681"/>
                    </a:lnTo>
                    <a:lnTo>
                      <a:pt x="761" y="1661"/>
                    </a:lnTo>
                    <a:lnTo>
                      <a:pt x="755" y="1637"/>
                    </a:lnTo>
                    <a:lnTo>
                      <a:pt x="745" y="1609"/>
                    </a:lnTo>
                    <a:lnTo>
                      <a:pt x="734" y="1580"/>
                    </a:lnTo>
                    <a:lnTo>
                      <a:pt x="721" y="1548"/>
                    </a:lnTo>
                    <a:lnTo>
                      <a:pt x="708" y="1517"/>
                    </a:lnTo>
                    <a:lnTo>
                      <a:pt x="698" y="1487"/>
                    </a:lnTo>
                    <a:lnTo>
                      <a:pt x="690" y="1459"/>
                    </a:lnTo>
                    <a:lnTo>
                      <a:pt x="684" y="1407"/>
                    </a:lnTo>
                    <a:lnTo>
                      <a:pt x="685" y="1358"/>
                    </a:lnTo>
                    <a:lnTo>
                      <a:pt x="688" y="1303"/>
                    </a:lnTo>
                    <a:lnTo>
                      <a:pt x="690" y="1236"/>
                    </a:lnTo>
                    <a:lnTo>
                      <a:pt x="690" y="1191"/>
                    </a:lnTo>
                    <a:lnTo>
                      <a:pt x="692" y="1166"/>
                    </a:lnTo>
                    <a:lnTo>
                      <a:pt x="690" y="1150"/>
                    </a:lnTo>
                    <a:lnTo>
                      <a:pt x="687" y="1127"/>
                    </a:lnTo>
                    <a:lnTo>
                      <a:pt x="701" y="1109"/>
                    </a:lnTo>
                    <a:lnTo>
                      <a:pt x="673" y="985"/>
                    </a:lnTo>
                    <a:lnTo>
                      <a:pt x="676" y="969"/>
                    </a:lnTo>
                    <a:lnTo>
                      <a:pt x="680" y="952"/>
                    </a:lnTo>
                    <a:lnTo>
                      <a:pt x="685" y="932"/>
                    </a:lnTo>
                    <a:lnTo>
                      <a:pt x="690" y="905"/>
                    </a:lnTo>
                    <a:lnTo>
                      <a:pt x="696" y="884"/>
                    </a:lnTo>
                    <a:lnTo>
                      <a:pt x="705" y="867"/>
                    </a:lnTo>
                    <a:lnTo>
                      <a:pt x="716" y="854"/>
                    </a:lnTo>
                    <a:lnTo>
                      <a:pt x="730" y="841"/>
                    </a:lnTo>
                    <a:lnTo>
                      <a:pt x="742" y="827"/>
                    </a:lnTo>
                    <a:lnTo>
                      <a:pt x="753" y="812"/>
                    </a:lnTo>
                    <a:lnTo>
                      <a:pt x="762" y="791"/>
                    </a:lnTo>
                    <a:lnTo>
                      <a:pt x="768" y="766"/>
                    </a:lnTo>
                    <a:lnTo>
                      <a:pt x="771" y="715"/>
                    </a:lnTo>
                    <a:lnTo>
                      <a:pt x="770" y="682"/>
                    </a:lnTo>
                    <a:lnTo>
                      <a:pt x="768" y="662"/>
                    </a:lnTo>
                    <a:lnTo>
                      <a:pt x="765" y="655"/>
                    </a:lnTo>
                    <a:lnTo>
                      <a:pt x="763" y="653"/>
                    </a:lnTo>
                    <a:lnTo>
                      <a:pt x="759" y="645"/>
                    </a:lnTo>
                    <a:lnTo>
                      <a:pt x="755" y="630"/>
                    </a:lnTo>
                    <a:lnTo>
                      <a:pt x="755" y="608"/>
                    </a:lnTo>
                    <a:lnTo>
                      <a:pt x="753" y="588"/>
                    </a:lnTo>
                    <a:lnTo>
                      <a:pt x="748" y="576"/>
                    </a:lnTo>
                    <a:lnTo>
                      <a:pt x="741" y="566"/>
                    </a:lnTo>
                    <a:lnTo>
                      <a:pt x="742" y="551"/>
                    </a:lnTo>
                    <a:lnTo>
                      <a:pt x="744" y="542"/>
                    </a:lnTo>
                    <a:lnTo>
                      <a:pt x="743" y="534"/>
                    </a:lnTo>
                    <a:lnTo>
                      <a:pt x="741" y="525"/>
                    </a:lnTo>
                    <a:lnTo>
                      <a:pt x="738" y="519"/>
                    </a:lnTo>
                    <a:lnTo>
                      <a:pt x="732" y="511"/>
                    </a:lnTo>
                    <a:lnTo>
                      <a:pt x="727" y="504"/>
                    </a:lnTo>
                    <a:lnTo>
                      <a:pt x="722" y="496"/>
                    </a:lnTo>
                    <a:lnTo>
                      <a:pt x="716" y="490"/>
                    </a:lnTo>
                    <a:lnTo>
                      <a:pt x="707" y="476"/>
                    </a:lnTo>
                    <a:lnTo>
                      <a:pt x="701" y="464"/>
                    </a:lnTo>
                    <a:lnTo>
                      <a:pt x="695" y="449"/>
                    </a:lnTo>
                    <a:lnTo>
                      <a:pt x="693" y="427"/>
                    </a:lnTo>
                    <a:lnTo>
                      <a:pt x="693" y="400"/>
                    </a:lnTo>
                    <a:lnTo>
                      <a:pt x="693" y="375"/>
                    </a:lnTo>
                    <a:lnTo>
                      <a:pt x="689" y="356"/>
                    </a:lnTo>
                    <a:lnTo>
                      <a:pt x="677" y="345"/>
                    </a:lnTo>
                    <a:lnTo>
                      <a:pt x="668" y="343"/>
                    </a:lnTo>
                    <a:lnTo>
                      <a:pt x="660" y="342"/>
                    </a:lnTo>
                    <a:lnTo>
                      <a:pt x="652" y="341"/>
                    </a:lnTo>
                    <a:lnTo>
                      <a:pt x="645" y="340"/>
                    </a:lnTo>
                    <a:lnTo>
                      <a:pt x="636" y="339"/>
                    </a:lnTo>
                    <a:lnTo>
                      <a:pt x="628" y="337"/>
                    </a:lnTo>
                    <a:lnTo>
                      <a:pt x="619" y="334"/>
                    </a:lnTo>
                    <a:lnTo>
                      <a:pt x="609" y="330"/>
                    </a:lnTo>
                    <a:lnTo>
                      <a:pt x="599" y="325"/>
                    </a:lnTo>
                    <a:lnTo>
                      <a:pt x="586" y="320"/>
                    </a:lnTo>
                    <a:lnTo>
                      <a:pt x="574" y="315"/>
                    </a:lnTo>
                    <a:lnTo>
                      <a:pt x="563" y="312"/>
                    </a:lnTo>
                    <a:lnTo>
                      <a:pt x="553" y="308"/>
                    </a:lnTo>
                    <a:lnTo>
                      <a:pt x="544" y="306"/>
                    </a:lnTo>
                    <a:lnTo>
                      <a:pt x="538" y="304"/>
                    </a:lnTo>
                    <a:lnTo>
                      <a:pt x="536" y="304"/>
                    </a:lnTo>
                    <a:lnTo>
                      <a:pt x="499" y="289"/>
                    </a:lnTo>
                    <a:lnTo>
                      <a:pt x="482" y="268"/>
                    </a:lnTo>
                    <a:lnTo>
                      <a:pt x="481" y="242"/>
                    </a:lnTo>
                    <a:lnTo>
                      <a:pt x="481" y="216"/>
                    </a:lnTo>
                    <a:lnTo>
                      <a:pt x="482" y="194"/>
                    </a:lnTo>
                    <a:lnTo>
                      <a:pt x="482" y="187"/>
                    </a:lnTo>
                    <a:lnTo>
                      <a:pt x="490" y="169"/>
                    </a:lnTo>
                    <a:lnTo>
                      <a:pt x="490" y="162"/>
                    </a:lnTo>
                    <a:lnTo>
                      <a:pt x="492" y="146"/>
                    </a:lnTo>
                    <a:lnTo>
                      <a:pt x="493" y="128"/>
                    </a:lnTo>
                    <a:lnTo>
                      <a:pt x="493" y="114"/>
                    </a:lnTo>
                    <a:lnTo>
                      <a:pt x="491" y="106"/>
                    </a:lnTo>
                    <a:lnTo>
                      <a:pt x="485" y="103"/>
                    </a:lnTo>
                    <a:lnTo>
                      <a:pt x="479" y="103"/>
                    </a:lnTo>
                    <a:lnTo>
                      <a:pt x="476" y="103"/>
                    </a:lnTo>
                    <a:lnTo>
                      <a:pt x="470" y="83"/>
                    </a:lnTo>
                    <a:lnTo>
                      <a:pt x="471" y="9"/>
                    </a:lnTo>
                    <a:lnTo>
                      <a:pt x="468" y="8"/>
                    </a:lnTo>
                    <a:lnTo>
                      <a:pt x="459" y="7"/>
                    </a:lnTo>
                    <a:lnTo>
                      <a:pt x="446" y="4"/>
                    </a:lnTo>
                    <a:lnTo>
                      <a:pt x="431" y="2"/>
                    </a:lnTo>
                    <a:lnTo>
                      <a:pt x="414" y="1"/>
                    </a:lnTo>
                    <a:lnTo>
                      <a:pt x="398" y="0"/>
                    </a:lnTo>
                    <a:lnTo>
                      <a:pt x="383" y="2"/>
                    </a:lnTo>
                    <a:lnTo>
                      <a:pt x="371" y="5"/>
                    </a:lnTo>
                    <a:lnTo>
                      <a:pt x="360" y="11"/>
                    </a:lnTo>
                    <a:lnTo>
                      <a:pt x="349" y="15"/>
                    </a:lnTo>
                    <a:lnTo>
                      <a:pt x="337" y="20"/>
                    </a:lnTo>
                    <a:lnTo>
                      <a:pt x="326" y="23"/>
                    </a:lnTo>
                    <a:lnTo>
                      <a:pt x="314" y="26"/>
                    </a:lnTo>
                    <a:lnTo>
                      <a:pt x="307" y="28"/>
                    </a:lnTo>
                    <a:lnTo>
                      <a:pt x="301" y="30"/>
                    </a:lnTo>
                    <a:lnTo>
                      <a:pt x="299" y="30"/>
                    </a:lnTo>
                    <a:lnTo>
                      <a:pt x="309" y="126"/>
                    </a:lnTo>
                    <a:lnTo>
                      <a:pt x="307" y="126"/>
                    </a:lnTo>
                    <a:lnTo>
                      <a:pt x="301" y="127"/>
                    </a:lnTo>
                    <a:lnTo>
                      <a:pt x="295" y="132"/>
                    </a:lnTo>
                    <a:lnTo>
                      <a:pt x="293" y="143"/>
                    </a:lnTo>
                    <a:lnTo>
                      <a:pt x="296" y="155"/>
                    </a:lnTo>
                    <a:lnTo>
                      <a:pt x="302" y="172"/>
                    </a:lnTo>
                    <a:lnTo>
                      <a:pt x="309" y="187"/>
                    </a:lnTo>
                    <a:lnTo>
                      <a:pt x="311" y="193"/>
                    </a:lnTo>
                    <a:lnTo>
                      <a:pt x="322" y="212"/>
                    </a:lnTo>
                    <a:lnTo>
                      <a:pt x="323" y="217"/>
                    </a:lnTo>
                    <a:lnTo>
                      <a:pt x="327" y="230"/>
                    </a:lnTo>
                    <a:lnTo>
                      <a:pt x="330" y="248"/>
                    </a:lnTo>
                    <a:lnTo>
                      <a:pt x="331" y="269"/>
                    </a:lnTo>
                    <a:lnTo>
                      <a:pt x="320" y="295"/>
                    </a:lnTo>
                    <a:lnTo>
                      <a:pt x="318" y="296"/>
                    </a:lnTo>
                    <a:lnTo>
                      <a:pt x="312" y="297"/>
                    </a:lnTo>
                    <a:lnTo>
                      <a:pt x="302" y="301"/>
                    </a:lnTo>
                    <a:lnTo>
                      <a:pt x="290" y="305"/>
                    </a:lnTo>
                    <a:lnTo>
                      <a:pt x="275" y="311"/>
                    </a:lnTo>
                    <a:lnTo>
                      <a:pt x="258" y="316"/>
                    </a:lnTo>
                    <a:lnTo>
                      <a:pt x="242" y="323"/>
                    </a:lnTo>
                    <a:lnTo>
                      <a:pt x="224" y="330"/>
                    </a:lnTo>
                    <a:lnTo>
                      <a:pt x="205" y="337"/>
                    </a:lnTo>
                    <a:lnTo>
                      <a:pt x="187" y="345"/>
                    </a:lnTo>
                    <a:lnTo>
                      <a:pt x="171" y="352"/>
                    </a:lnTo>
                    <a:lnTo>
                      <a:pt x="155" y="360"/>
                    </a:lnTo>
                    <a:lnTo>
                      <a:pt x="143" y="367"/>
                    </a:lnTo>
                    <a:lnTo>
                      <a:pt x="133" y="373"/>
                    </a:lnTo>
                    <a:lnTo>
                      <a:pt x="126" y="379"/>
                    </a:lnTo>
                    <a:lnTo>
                      <a:pt x="123" y="384"/>
                    </a:lnTo>
                    <a:lnTo>
                      <a:pt x="122" y="387"/>
                    </a:lnTo>
                    <a:lnTo>
                      <a:pt x="117" y="400"/>
                    </a:lnTo>
                    <a:lnTo>
                      <a:pt x="112" y="421"/>
                    </a:lnTo>
                    <a:lnTo>
                      <a:pt x="104" y="449"/>
                    </a:lnTo>
                    <a:lnTo>
                      <a:pt x="96" y="481"/>
                    </a:lnTo>
                    <a:lnTo>
                      <a:pt x="87" y="515"/>
                    </a:lnTo>
                    <a:lnTo>
                      <a:pt x="79" y="549"/>
                    </a:lnTo>
                    <a:lnTo>
                      <a:pt x="71" y="580"/>
                    </a:lnTo>
                    <a:lnTo>
                      <a:pt x="64" y="613"/>
                    </a:lnTo>
                    <a:lnTo>
                      <a:pt x="55" y="638"/>
                    </a:lnTo>
                    <a:lnTo>
                      <a:pt x="48" y="656"/>
                    </a:lnTo>
                    <a:lnTo>
                      <a:pt x="46" y="663"/>
                    </a:lnTo>
                    <a:lnTo>
                      <a:pt x="45" y="677"/>
                    </a:lnTo>
                    <a:lnTo>
                      <a:pt x="43" y="710"/>
                    </a:lnTo>
                    <a:lnTo>
                      <a:pt x="43" y="746"/>
                    </a:lnTo>
                    <a:lnTo>
                      <a:pt x="49" y="769"/>
                    </a:lnTo>
                    <a:lnTo>
                      <a:pt x="55" y="780"/>
                    </a:lnTo>
                    <a:lnTo>
                      <a:pt x="59" y="794"/>
                    </a:lnTo>
                    <a:lnTo>
                      <a:pt x="61" y="810"/>
                    </a:lnTo>
                    <a:lnTo>
                      <a:pt x="64" y="833"/>
                    </a:lnTo>
                    <a:lnTo>
                      <a:pt x="67" y="845"/>
                    </a:lnTo>
                    <a:lnTo>
                      <a:pt x="75" y="861"/>
                    </a:lnTo>
                    <a:lnTo>
                      <a:pt x="86" y="877"/>
                    </a:lnTo>
                    <a:lnTo>
                      <a:pt x="101" y="895"/>
                    </a:lnTo>
                    <a:lnTo>
                      <a:pt x="116" y="913"/>
                    </a:lnTo>
                    <a:lnTo>
                      <a:pt x="133" y="930"/>
                    </a:lnTo>
                    <a:lnTo>
                      <a:pt x="151" y="946"/>
                    </a:lnTo>
                    <a:lnTo>
                      <a:pt x="169" y="958"/>
                    </a:lnTo>
                    <a:lnTo>
                      <a:pt x="161" y="981"/>
                    </a:lnTo>
                    <a:lnTo>
                      <a:pt x="153" y="1008"/>
                    </a:lnTo>
                    <a:lnTo>
                      <a:pt x="145" y="1035"/>
                    </a:lnTo>
                    <a:lnTo>
                      <a:pt x="139" y="1062"/>
                    </a:lnTo>
                    <a:lnTo>
                      <a:pt x="133" y="1087"/>
                    </a:lnTo>
                    <a:lnTo>
                      <a:pt x="129" y="1106"/>
                    </a:lnTo>
                    <a:lnTo>
                      <a:pt x="125" y="1119"/>
                    </a:lnTo>
                    <a:lnTo>
                      <a:pt x="124" y="1123"/>
                    </a:lnTo>
                    <a:lnTo>
                      <a:pt x="153" y="1138"/>
                    </a:lnTo>
                    <a:lnTo>
                      <a:pt x="146" y="1178"/>
                    </a:lnTo>
                    <a:lnTo>
                      <a:pt x="138" y="1223"/>
                    </a:lnTo>
                    <a:lnTo>
                      <a:pt x="130" y="1265"/>
                    </a:lnTo>
                    <a:lnTo>
                      <a:pt x="130" y="1303"/>
                    </a:lnTo>
                    <a:lnTo>
                      <a:pt x="136" y="1355"/>
                    </a:lnTo>
                    <a:lnTo>
                      <a:pt x="139" y="1400"/>
                    </a:lnTo>
                    <a:lnTo>
                      <a:pt x="138" y="1438"/>
                    </a:lnTo>
                    <a:lnTo>
                      <a:pt x="133" y="1469"/>
                    </a:lnTo>
                    <a:lnTo>
                      <a:pt x="127" y="1497"/>
                    </a:lnTo>
                    <a:lnTo>
                      <a:pt x="120" y="1520"/>
                    </a:lnTo>
                    <a:lnTo>
                      <a:pt x="112" y="1543"/>
                    </a:lnTo>
                    <a:lnTo>
                      <a:pt x="103" y="1563"/>
                    </a:lnTo>
                    <a:lnTo>
                      <a:pt x="89" y="1605"/>
                    </a:lnTo>
                    <a:lnTo>
                      <a:pt x="84" y="1648"/>
                    </a:lnTo>
                    <a:lnTo>
                      <a:pt x="88" y="1689"/>
                    </a:lnTo>
                    <a:lnTo>
                      <a:pt x="103" y="1726"/>
                    </a:lnTo>
                    <a:lnTo>
                      <a:pt x="118" y="1759"/>
                    </a:lnTo>
                    <a:lnTo>
                      <a:pt x="126" y="1784"/>
                    </a:lnTo>
                    <a:lnTo>
                      <a:pt x="130" y="1801"/>
                    </a:lnTo>
                    <a:lnTo>
                      <a:pt x="130" y="1808"/>
                    </a:lnTo>
                    <a:lnTo>
                      <a:pt x="127" y="1822"/>
                    </a:lnTo>
                    <a:lnTo>
                      <a:pt x="122" y="1856"/>
                    </a:lnTo>
                    <a:lnTo>
                      <a:pt x="112" y="1897"/>
                    </a:lnTo>
                    <a:lnTo>
                      <a:pt x="99" y="1932"/>
                    </a:lnTo>
                    <a:lnTo>
                      <a:pt x="87" y="1951"/>
                    </a:lnTo>
                    <a:lnTo>
                      <a:pt x="73" y="1966"/>
                    </a:lnTo>
                    <a:lnTo>
                      <a:pt x="59" y="1979"/>
                    </a:lnTo>
                    <a:lnTo>
                      <a:pt x="45" y="1990"/>
                    </a:lnTo>
                    <a:lnTo>
                      <a:pt x="31" y="2001"/>
                    </a:lnTo>
                    <a:lnTo>
                      <a:pt x="19" y="2011"/>
                    </a:lnTo>
                    <a:lnTo>
                      <a:pt x="9" y="2025"/>
                    </a:lnTo>
                    <a:lnTo>
                      <a:pt x="2" y="2040"/>
                    </a:lnTo>
                    <a:lnTo>
                      <a:pt x="0" y="2053"/>
                    </a:lnTo>
                    <a:lnTo>
                      <a:pt x="0" y="2065"/>
                    </a:lnTo>
                    <a:lnTo>
                      <a:pt x="2" y="2076"/>
                    </a:lnTo>
                    <a:lnTo>
                      <a:pt x="8" y="2087"/>
                    </a:lnTo>
                    <a:lnTo>
                      <a:pt x="14" y="2096"/>
                    </a:lnTo>
                    <a:lnTo>
                      <a:pt x="24" y="2103"/>
                    </a:lnTo>
                    <a:lnTo>
                      <a:pt x="36" y="2108"/>
                    </a:lnTo>
                    <a:lnTo>
                      <a:pt x="49" y="2111"/>
                    </a:lnTo>
                    <a:lnTo>
                      <a:pt x="61" y="2111"/>
                    </a:lnTo>
                    <a:lnTo>
                      <a:pt x="73" y="2111"/>
                    </a:lnTo>
                    <a:lnTo>
                      <a:pt x="84" y="2110"/>
                    </a:lnTo>
                    <a:lnTo>
                      <a:pt x="95" y="2107"/>
                    </a:lnTo>
                    <a:lnTo>
                      <a:pt x="106" y="2105"/>
                    </a:lnTo>
                    <a:lnTo>
                      <a:pt x="116" y="2101"/>
                    </a:lnTo>
                    <a:lnTo>
                      <a:pt x="127" y="2094"/>
                    </a:lnTo>
                    <a:lnTo>
                      <a:pt x="138" y="2087"/>
                    </a:lnTo>
                    <a:lnTo>
                      <a:pt x="145" y="2072"/>
                    </a:lnTo>
                    <a:lnTo>
                      <a:pt x="158" y="2057"/>
                    </a:lnTo>
                    <a:lnTo>
                      <a:pt x="173" y="2044"/>
                    </a:lnTo>
                    <a:lnTo>
                      <a:pt x="191" y="2032"/>
                    </a:lnTo>
                    <a:lnTo>
                      <a:pt x="207" y="2023"/>
                    </a:lnTo>
                    <a:lnTo>
                      <a:pt x="221" y="2016"/>
                    </a:lnTo>
                    <a:lnTo>
                      <a:pt x="232" y="2011"/>
                    </a:lnTo>
                    <a:lnTo>
                      <a:pt x="235" y="2010"/>
                    </a:lnTo>
                    <a:lnTo>
                      <a:pt x="238" y="2002"/>
                    </a:lnTo>
                    <a:lnTo>
                      <a:pt x="243" y="1981"/>
                    </a:lnTo>
                    <a:lnTo>
                      <a:pt x="245" y="1951"/>
                    </a:lnTo>
                    <a:lnTo>
                      <a:pt x="239" y="1915"/>
                    </a:lnTo>
                    <a:lnTo>
                      <a:pt x="238" y="1898"/>
                    </a:lnTo>
                    <a:lnTo>
                      <a:pt x="242" y="1871"/>
                    </a:lnTo>
                    <a:lnTo>
                      <a:pt x="247" y="1833"/>
                    </a:lnTo>
                    <a:lnTo>
                      <a:pt x="257" y="1788"/>
                    </a:lnTo>
                    <a:lnTo>
                      <a:pt x="257" y="1788"/>
                    </a:lnTo>
                    <a:lnTo>
                      <a:pt x="258" y="1786"/>
                    </a:lnTo>
                    <a:lnTo>
                      <a:pt x="258" y="1786"/>
                    </a:lnTo>
                    <a:lnTo>
                      <a:pt x="258" y="1786"/>
                    </a:lnTo>
                    <a:lnTo>
                      <a:pt x="268" y="1775"/>
                    </a:lnTo>
                    <a:lnTo>
                      <a:pt x="277" y="1763"/>
                    </a:lnTo>
                    <a:lnTo>
                      <a:pt x="285" y="1752"/>
                    </a:lnTo>
                    <a:lnTo>
                      <a:pt x="292" y="1741"/>
                    </a:lnTo>
                    <a:lnTo>
                      <a:pt x="298" y="1728"/>
                    </a:lnTo>
                    <a:lnTo>
                      <a:pt x="302" y="1716"/>
                    </a:lnTo>
                    <a:lnTo>
                      <a:pt x="304" y="1704"/>
                    </a:lnTo>
                    <a:lnTo>
                      <a:pt x="305" y="1691"/>
                    </a:lnTo>
                    <a:lnTo>
                      <a:pt x="307" y="1676"/>
                    </a:lnTo>
                    <a:lnTo>
                      <a:pt x="311" y="1649"/>
                    </a:lnTo>
                    <a:lnTo>
                      <a:pt x="318" y="1614"/>
                    </a:lnTo>
                    <a:lnTo>
                      <a:pt x="326" y="1574"/>
                    </a:lnTo>
                    <a:lnTo>
                      <a:pt x="333" y="1530"/>
                    </a:lnTo>
                    <a:lnTo>
                      <a:pt x="342" y="1485"/>
                    </a:lnTo>
                    <a:lnTo>
                      <a:pt x="351" y="1442"/>
                    </a:lnTo>
                    <a:lnTo>
                      <a:pt x="359" y="1403"/>
                    </a:lnTo>
                    <a:lnTo>
                      <a:pt x="370" y="1366"/>
                    </a:lnTo>
                    <a:lnTo>
                      <a:pt x="382" y="1331"/>
                    </a:lnTo>
                    <a:lnTo>
                      <a:pt x="393" y="1301"/>
                    </a:lnTo>
                    <a:lnTo>
                      <a:pt x="402" y="1276"/>
                    </a:lnTo>
                    <a:lnTo>
                      <a:pt x="411" y="1254"/>
                    </a:lnTo>
                    <a:lnTo>
                      <a:pt x="417" y="1238"/>
                    </a:lnTo>
                    <a:lnTo>
                      <a:pt x="424" y="1229"/>
                    </a:lnTo>
                    <a:lnTo>
                      <a:pt x="429" y="1225"/>
                    </a:lnTo>
                    <a:lnTo>
                      <a:pt x="433" y="1230"/>
                    </a:lnTo>
                    <a:lnTo>
                      <a:pt x="440" y="1241"/>
                    </a:lnTo>
                    <a:lnTo>
                      <a:pt x="446" y="1259"/>
                    </a:lnTo>
                    <a:lnTo>
                      <a:pt x="455" y="1281"/>
                    </a:lnTo>
                    <a:lnTo>
                      <a:pt x="468" y="1331"/>
                    </a:lnTo>
                    <a:lnTo>
                      <a:pt x="481" y="1392"/>
                    </a:lnTo>
                    <a:lnTo>
                      <a:pt x="497" y="1458"/>
                    </a:lnTo>
                    <a:lnTo>
                      <a:pt x="513" y="1526"/>
                    </a:lnTo>
                    <a:lnTo>
                      <a:pt x="527" y="1590"/>
                    </a:lnTo>
                    <a:lnTo>
                      <a:pt x="539" y="1647"/>
                    </a:lnTo>
                    <a:lnTo>
                      <a:pt x="548" y="1691"/>
                    </a:lnTo>
                    <a:lnTo>
                      <a:pt x="553" y="1718"/>
                    </a:lnTo>
                    <a:lnTo>
                      <a:pt x="556" y="1737"/>
                    </a:lnTo>
                    <a:lnTo>
                      <a:pt x="562" y="1753"/>
                    </a:lnTo>
                    <a:lnTo>
                      <a:pt x="568" y="1766"/>
                    </a:lnTo>
                    <a:lnTo>
                      <a:pt x="576" y="1776"/>
                    </a:lnTo>
                    <a:lnTo>
                      <a:pt x="583" y="1785"/>
                    </a:lnTo>
                    <a:lnTo>
                      <a:pt x="590" y="1791"/>
                    </a:lnTo>
                    <a:lnTo>
                      <a:pt x="595" y="1795"/>
                    </a:lnTo>
                    <a:lnTo>
                      <a:pt x="599" y="1798"/>
                    </a:lnTo>
                    <a:lnTo>
                      <a:pt x="609" y="1848"/>
                    </a:lnTo>
                    <a:lnTo>
                      <a:pt x="618" y="1890"/>
                    </a:lnTo>
                    <a:lnTo>
                      <a:pt x="622" y="1923"/>
                    </a:lnTo>
                    <a:lnTo>
                      <a:pt x="622" y="1942"/>
                    </a:lnTo>
                    <a:lnTo>
                      <a:pt x="621" y="1975"/>
                    </a:lnTo>
                    <a:lnTo>
                      <a:pt x="626" y="2002"/>
                    </a:lnTo>
                    <a:lnTo>
                      <a:pt x="631" y="2021"/>
                    </a:lnTo>
                    <a:lnTo>
                      <a:pt x="635" y="2029"/>
                    </a:lnTo>
                    <a:lnTo>
                      <a:pt x="639" y="2035"/>
                    </a:lnTo>
                    <a:lnTo>
                      <a:pt x="643" y="2038"/>
                    </a:lnTo>
                    <a:lnTo>
                      <a:pt x="649" y="2039"/>
                    </a:lnTo>
                    <a:lnTo>
                      <a:pt x="656" y="2039"/>
                    </a:lnTo>
                    <a:lnTo>
                      <a:pt x="663" y="2040"/>
                    </a:lnTo>
                    <a:lnTo>
                      <a:pt x="671" y="2042"/>
                    </a:lnTo>
                    <a:lnTo>
                      <a:pt x="682" y="2047"/>
                    </a:lnTo>
                    <a:lnTo>
                      <a:pt x="693" y="2056"/>
                    </a:lnTo>
                    <a:lnTo>
                      <a:pt x="701" y="2064"/>
                    </a:lnTo>
                    <a:lnTo>
                      <a:pt x="707" y="2073"/>
                    </a:lnTo>
                    <a:lnTo>
                      <a:pt x="714" y="2082"/>
                    </a:lnTo>
                    <a:lnTo>
                      <a:pt x="720" y="2089"/>
                    </a:lnTo>
                    <a:lnTo>
                      <a:pt x="724" y="2097"/>
                    </a:lnTo>
                    <a:lnTo>
                      <a:pt x="730" y="2103"/>
                    </a:lnTo>
                    <a:lnTo>
                      <a:pt x="734" y="2108"/>
                    </a:lnTo>
                    <a:lnTo>
                      <a:pt x="740" y="2111"/>
                    </a:lnTo>
                    <a:lnTo>
                      <a:pt x="772" y="2119"/>
                    </a:lnTo>
                    <a:lnTo>
                      <a:pt x="800" y="2122"/>
                    </a:lnTo>
                    <a:lnTo>
                      <a:pt x="821" y="2120"/>
                    </a:lnTo>
                    <a:lnTo>
                      <a:pt x="838" y="2114"/>
                    </a:lnTo>
                    <a:lnTo>
                      <a:pt x="851" y="2108"/>
                    </a:lnTo>
                    <a:lnTo>
                      <a:pt x="858" y="2102"/>
                    </a:lnTo>
                    <a:lnTo>
                      <a:pt x="863" y="2097"/>
                    </a:lnTo>
                    <a:lnTo>
                      <a:pt x="864" y="2095"/>
                    </a:lnTo>
                    <a:lnTo>
                      <a:pt x="864" y="2092"/>
                    </a:lnTo>
                    <a:lnTo>
                      <a:pt x="863" y="2084"/>
                    </a:lnTo>
                    <a:lnTo>
                      <a:pt x="861" y="2073"/>
                    </a:lnTo>
                    <a:lnTo>
                      <a:pt x="856" y="2057"/>
                    </a:lnTo>
                    <a:lnTo>
                      <a:pt x="848" y="2040"/>
                    </a:lnTo>
                    <a:lnTo>
                      <a:pt x="838" y="2022"/>
                    </a:lnTo>
                    <a:lnTo>
                      <a:pt x="825" y="2003"/>
                    </a:lnTo>
                    <a:lnTo>
                      <a:pt x="806" y="198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Freeform 35"/>
              <p:cNvSpPr>
                <a:spLocks/>
              </p:cNvSpPr>
              <p:nvPr/>
            </p:nvSpPr>
            <p:spPr bwMode="auto">
              <a:xfrm>
                <a:off x="2226" y="2855"/>
                <a:ext cx="56" cy="44"/>
              </a:xfrm>
              <a:custGeom>
                <a:avLst/>
                <a:gdLst>
                  <a:gd name="T0" fmla="*/ 6 w 110"/>
                  <a:gd name="T1" fmla="*/ 57 h 90"/>
                  <a:gd name="T2" fmla="*/ 4 w 110"/>
                  <a:gd name="T3" fmla="*/ 45 h 90"/>
                  <a:gd name="T4" fmla="*/ 2 w 110"/>
                  <a:gd name="T5" fmla="*/ 36 h 90"/>
                  <a:gd name="T6" fmla="*/ 1 w 110"/>
                  <a:gd name="T7" fmla="*/ 30 h 90"/>
                  <a:gd name="T8" fmla="*/ 0 w 110"/>
                  <a:gd name="T9" fmla="*/ 28 h 90"/>
                  <a:gd name="T10" fmla="*/ 4 w 110"/>
                  <a:gd name="T11" fmla="*/ 26 h 90"/>
                  <a:gd name="T12" fmla="*/ 11 w 110"/>
                  <a:gd name="T13" fmla="*/ 24 h 90"/>
                  <a:gd name="T14" fmla="*/ 19 w 110"/>
                  <a:gd name="T15" fmla="*/ 19 h 90"/>
                  <a:gd name="T16" fmla="*/ 29 w 110"/>
                  <a:gd name="T17" fmla="*/ 16 h 90"/>
                  <a:gd name="T18" fmla="*/ 39 w 110"/>
                  <a:gd name="T19" fmla="*/ 11 h 90"/>
                  <a:gd name="T20" fmla="*/ 50 w 110"/>
                  <a:gd name="T21" fmla="*/ 7 h 90"/>
                  <a:gd name="T22" fmla="*/ 61 w 110"/>
                  <a:gd name="T23" fmla="*/ 3 h 90"/>
                  <a:gd name="T24" fmla="*/ 72 w 110"/>
                  <a:gd name="T25" fmla="*/ 1 h 90"/>
                  <a:gd name="T26" fmla="*/ 82 w 110"/>
                  <a:gd name="T27" fmla="*/ 0 h 90"/>
                  <a:gd name="T28" fmla="*/ 90 w 110"/>
                  <a:gd name="T29" fmla="*/ 0 h 90"/>
                  <a:gd name="T30" fmla="*/ 97 w 110"/>
                  <a:gd name="T31" fmla="*/ 0 h 90"/>
                  <a:gd name="T32" fmla="*/ 101 w 110"/>
                  <a:gd name="T33" fmla="*/ 0 h 90"/>
                  <a:gd name="T34" fmla="*/ 106 w 110"/>
                  <a:gd name="T35" fmla="*/ 1 h 90"/>
                  <a:gd name="T36" fmla="*/ 108 w 110"/>
                  <a:gd name="T37" fmla="*/ 2 h 90"/>
                  <a:gd name="T38" fmla="*/ 110 w 110"/>
                  <a:gd name="T39" fmla="*/ 3 h 90"/>
                  <a:gd name="T40" fmla="*/ 110 w 110"/>
                  <a:gd name="T41" fmla="*/ 3 h 90"/>
                  <a:gd name="T42" fmla="*/ 107 w 110"/>
                  <a:gd name="T43" fmla="*/ 5 h 90"/>
                  <a:gd name="T44" fmla="*/ 97 w 110"/>
                  <a:gd name="T45" fmla="*/ 8 h 90"/>
                  <a:gd name="T46" fmla="*/ 82 w 110"/>
                  <a:gd name="T47" fmla="*/ 11 h 90"/>
                  <a:gd name="T48" fmla="*/ 67 w 110"/>
                  <a:gd name="T49" fmla="*/ 17 h 90"/>
                  <a:gd name="T50" fmla="*/ 51 w 110"/>
                  <a:gd name="T51" fmla="*/ 22 h 90"/>
                  <a:gd name="T52" fmla="*/ 38 w 110"/>
                  <a:gd name="T53" fmla="*/ 27 h 90"/>
                  <a:gd name="T54" fmla="*/ 28 w 110"/>
                  <a:gd name="T55" fmla="*/ 31 h 90"/>
                  <a:gd name="T56" fmla="*/ 25 w 110"/>
                  <a:gd name="T57" fmla="*/ 35 h 90"/>
                  <a:gd name="T58" fmla="*/ 28 w 110"/>
                  <a:gd name="T59" fmla="*/ 39 h 90"/>
                  <a:gd name="T60" fmla="*/ 32 w 110"/>
                  <a:gd name="T61" fmla="*/ 41 h 90"/>
                  <a:gd name="T62" fmla="*/ 39 w 110"/>
                  <a:gd name="T63" fmla="*/ 44 h 90"/>
                  <a:gd name="T64" fmla="*/ 44 w 110"/>
                  <a:gd name="T65" fmla="*/ 47 h 90"/>
                  <a:gd name="T66" fmla="*/ 48 w 110"/>
                  <a:gd name="T67" fmla="*/ 50 h 90"/>
                  <a:gd name="T68" fmla="*/ 48 w 110"/>
                  <a:gd name="T69" fmla="*/ 55 h 90"/>
                  <a:gd name="T70" fmla="*/ 43 w 110"/>
                  <a:gd name="T71" fmla="*/ 59 h 90"/>
                  <a:gd name="T72" fmla="*/ 37 w 110"/>
                  <a:gd name="T73" fmla="*/ 64 h 90"/>
                  <a:gd name="T74" fmla="*/ 32 w 110"/>
                  <a:gd name="T75" fmla="*/ 69 h 90"/>
                  <a:gd name="T76" fmla="*/ 33 w 110"/>
                  <a:gd name="T77" fmla="*/ 76 h 90"/>
                  <a:gd name="T78" fmla="*/ 35 w 110"/>
                  <a:gd name="T79" fmla="*/ 83 h 90"/>
                  <a:gd name="T80" fmla="*/ 37 w 110"/>
                  <a:gd name="T81" fmla="*/ 85 h 90"/>
                  <a:gd name="T82" fmla="*/ 4 w 110"/>
                  <a:gd name="T83" fmla="*/ 90 h 90"/>
                  <a:gd name="T84" fmla="*/ 4 w 110"/>
                  <a:gd name="T85" fmla="*/ 87 h 90"/>
                  <a:gd name="T86" fmla="*/ 5 w 110"/>
                  <a:gd name="T87" fmla="*/ 79 h 90"/>
                  <a:gd name="T88" fmla="*/ 6 w 110"/>
                  <a:gd name="T89" fmla="*/ 69 h 90"/>
                  <a:gd name="T90" fmla="*/ 6 w 110"/>
                  <a:gd name="T91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90">
                    <a:moveTo>
                      <a:pt x="6" y="57"/>
                    </a:moveTo>
                    <a:lnTo>
                      <a:pt x="4" y="45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11" y="24"/>
                    </a:lnTo>
                    <a:lnTo>
                      <a:pt x="19" y="19"/>
                    </a:lnTo>
                    <a:lnTo>
                      <a:pt x="29" y="16"/>
                    </a:lnTo>
                    <a:lnTo>
                      <a:pt x="39" y="11"/>
                    </a:lnTo>
                    <a:lnTo>
                      <a:pt x="50" y="7"/>
                    </a:lnTo>
                    <a:lnTo>
                      <a:pt x="61" y="3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6" y="1"/>
                    </a:lnTo>
                    <a:lnTo>
                      <a:pt x="108" y="2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07" y="5"/>
                    </a:lnTo>
                    <a:lnTo>
                      <a:pt x="97" y="8"/>
                    </a:lnTo>
                    <a:lnTo>
                      <a:pt x="82" y="11"/>
                    </a:lnTo>
                    <a:lnTo>
                      <a:pt x="67" y="17"/>
                    </a:lnTo>
                    <a:lnTo>
                      <a:pt x="51" y="22"/>
                    </a:lnTo>
                    <a:lnTo>
                      <a:pt x="38" y="27"/>
                    </a:lnTo>
                    <a:lnTo>
                      <a:pt x="28" y="31"/>
                    </a:lnTo>
                    <a:lnTo>
                      <a:pt x="25" y="35"/>
                    </a:lnTo>
                    <a:lnTo>
                      <a:pt x="28" y="39"/>
                    </a:lnTo>
                    <a:lnTo>
                      <a:pt x="32" y="41"/>
                    </a:lnTo>
                    <a:lnTo>
                      <a:pt x="39" y="44"/>
                    </a:lnTo>
                    <a:lnTo>
                      <a:pt x="44" y="47"/>
                    </a:lnTo>
                    <a:lnTo>
                      <a:pt x="48" y="50"/>
                    </a:lnTo>
                    <a:lnTo>
                      <a:pt x="48" y="55"/>
                    </a:lnTo>
                    <a:lnTo>
                      <a:pt x="43" y="59"/>
                    </a:lnTo>
                    <a:lnTo>
                      <a:pt x="37" y="64"/>
                    </a:lnTo>
                    <a:lnTo>
                      <a:pt x="32" y="69"/>
                    </a:lnTo>
                    <a:lnTo>
                      <a:pt x="33" y="76"/>
                    </a:lnTo>
                    <a:lnTo>
                      <a:pt x="35" y="83"/>
                    </a:lnTo>
                    <a:lnTo>
                      <a:pt x="37" y="85"/>
                    </a:lnTo>
                    <a:lnTo>
                      <a:pt x="4" y="90"/>
                    </a:lnTo>
                    <a:lnTo>
                      <a:pt x="4" y="87"/>
                    </a:lnTo>
                    <a:lnTo>
                      <a:pt x="5" y="79"/>
                    </a:lnTo>
                    <a:lnTo>
                      <a:pt x="6" y="69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" name="Freeform 36"/>
              <p:cNvSpPr>
                <a:spLocks/>
              </p:cNvSpPr>
              <p:nvPr/>
            </p:nvSpPr>
            <p:spPr bwMode="auto">
              <a:xfrm>
                <a:off x="2234" y="2903"/>
                <a:ext cx="60" cy="9"/>
              </a:xfrm>
              <a:custGeom>
                <a:avLst/>
                <a:gdLst>
                  <a:gd name="T0" fmla="*/ 0 w 121"/>
                  <a:gd name="T1" fmla="*/ 6 h 18"/>
                  <a:gd name="T2" fmla="*/ 1 w 121"/>
                  <a:gd name="T3" fmla="*/ 7 h 18"/>
                  <a:gd name="T4" fmla="*/ 5 w 121"/>
                  <a:gd name="T5" fmla="*/ 8 h 18"/>
                  <a:gd name="T6" fmla="*/ 9 w 121"/>
                  <a:gd name="T7" fmla="*/ 12 h 18"/>
                  <a:gd name="T8" fmla="*/ 17 w 121"/>
                  <a:gd name="T9" fmla="*/ 14 h 18"/>
                  <a:gd name="T10" fmla="*/ 26 w 121"/>
                  <a:gd name="T11" fmla="*/ 16 h 18"/>
                  <a:gd name="T12" fmla="*/ 36 w 121"/>
                  <a:gd name="T13" fmla="*/ 18 h 18"/>
                  <a:gd name="T14" fmla="*/ 49 w 121"/>
                  <a:gd name="T15" fmla="*/ 18 h 18"/>
                  <a:gd name="T16" fmla="*/ 64 w 121"/>
                  <a:gd name="T17" fmla="*/ 16 h 18"/>
                  <a:gd name="T18" fmla="*/ 79 w 121"/>
                  <a:gd name="T19" fmla="*/ 13 h 18"/>
                  <a:gd name="T20" fmla="*/ 91 w 121"/>
                  <a:gd name="T21" fmla="*/ 10 h 18"/>
                  <a:gd name="T22" fmla="*/ 100 w 121"/>
                  <a:gd name="T23" fmla="*/ 7 h 18"/>
                  <a:gd name="T24" fmla="*/ 108 w 121"/>
                  <a:gd name="T25" fmla="*/ 5 h 18"/>
                  <a:gd name="T26" fmla="*/ 114 w 121"/>
                  <a:gd name="T27" fmla="*/ 4 h 18"/>
                  <a:gd name="T28" fmla="*/ 118 w 121"/>
                  <a:gd name="T29" fmla="*/ 1 h 18"/>
                  <a:gd name="T30" fmla="*/ 120 w 121"/>
                  <a:gd name="T31" fmla="*/ 0 h 18"/>
                  <a:gd name="T32" fmla="*/ 121 w 121"/>
                  <a:gd name="T33" fmla="*/ 0 h 18"/>
                  <a:gd name="T34" fmla="*/ 119 w 121"/>
                  <a:gd name="T35" fmla="*/ 0 h 18"/>
                  <a:gd name="T36" fmla="*/ 112 w 121"/>
                  <a:gd name="T37" fmla="*/ 1 h 18"/>
                  <a:gd name="T38" fmla="*/ 103 w 121"/>
                  <a:gd name="T39" fmla="*/ 3 h 18"/>
                  <a:gd name="T40" fmla="*/ 92 w 121"/>
                  <a:gd name="T41" fmla="*/ 3 h 18"/>
                  <a:gd name="T42" fmla="*/ 80 w 121"/>
                  <a:gd name="T43" fmla="*/ 4 h 18"/>
                  <a:gd name="T44" fmla="*/ 67 w 121"/>
                  <a:gd name="T45" fmla="*/ 5 h 18"/>
                  <a:gd name="T46" fmla="*/ 56 w 121"/>
                  <a:gd name="T47" fmla="*/ 6 h 18"/>
                  <a:gd name="T48" fmla="*/ 46 w 121"/>
                  <a:gd name="T49" fmla="*/ 6 h 18"/>
                  <a:gd name="T50" fmla="*/ 37 w 121"/>
                  <a:gd name="T51" fmla="*/ 6 h 18"/>
                  <a:gd name="T52" fmla="*/ 29 w 121"/>
                  <a:gd name="T53" fmla="*/ 6 h 18"/>
                  <a:gd name="T54" fmla="*/ 21 w 121"/>
                  <a:gd name="T55" fmla="*/ 6 h 18"/>
                  <a:gd name="T56" fmla="*/ 15 w 121"/>
                  <a:gd name="T57" fmla="*/ 6 h 18"/>
                  <a:gd name="T58" fmla="*/ 8 w 121"/>
                  <a:gd name="T59" fmla="*/ 6 h 18"/>
                  <a:gd name="T60" fmla="*/ 4 w 121"/>
                  <a:gd name="T61" fmla="*/ 6 h 18"/>
                  <a:gd name="T62" fmla="*/ 1 w 121"/>
                  <a:gd name="T63" fmla="*/ 6 h 18"/>
                  <a:gd name="T64" fmla="*/ 0 w 121"/>
                  <a:gd name="T6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8">
                    <a:moveTo>
                      <a:pt x="0" y="6"/>
                    </a:moveTo>
                    <a:lnTo>
                      <a:pt x="1" y="7"/>
                    </a:lnTo>
                    <a:lnTo>
                      <a:pt x="5" y="8"/>
                    </a:lnTo>
                    <a:lnTo>
                      <a:pt x="9" y="12"/>
                    </a:lnTo>
                    <a:lnTo>
                      <a:pt x="17" y="14"/>
                    </a:lnTo>
                    <a:lnTo>
                      <a:pt x="26" y="16"/>
                    </a:lnTo>
                    <a:lnTo>
                      <a:pt x="36" y="18"/>
                    </a:lnTo>
                    <a:lnTo>
                      <a:pt x="49" y="18"/>
                    </a:lnTo>
                    <a:lnTo>
                      <a:pt x="64" y="16"/>
                    </a:lnTo>
                    <a:lnTo>
                      <a:pt x="79" y="13"/>
                    </a:lnTo>
                    <a:lnTo>
                      <a:pt x="91" y="10"/>
                    </a:lnTo>
                    <a:lnTo>
                      <a:pt x="100" y="7"/>
                    </a:lnTo>
                    <a:lnTo>
                      <a:pt x="108" y="5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2" y="1"/>
                    </a:lnTo>
                    <a:lnTo>
                      <a:pt x="103" y="3"/>
                    </a:lnTo>
                    <a:lnTo>
                      <a:pt x="92" y="3"/>
                    </a:lnTo>
                    <a:lnTo>
                      <a:pt x="80" y="4"/>
                    </a:lnTo>
                    <a:lnTo>
                      <a:pt x="67" y="5"/>
                    </a:lnTo>
                    <a:lnTo>
                      <a:pt x="56" y="6"/>
                    </a:lnTo>
                    <a:lnTo>
                      <a:pt x="46" y="6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" name="Freeform 37"/>
              <p:cNvSpPr>
                <a:spLocks/>
              </p:cNvSpPr>
              <p:nvPr/>
            </p:nvSpPr>
            <p:spPr bwMode="auto">
              <a:xfrm>
                <a:off x="2220" y="2913"/>
                <a:ext cx="6" cy="16"/>
              </a:xfrm>
              <a:custGeom>
                <a:avLst/>
                <a:gdLst>
                  <a:gd name="T0" fmla="*/ 9 w 13"/>
                  <a:gd name="T1" fmla="*/ 0 h 34"/>
                  <a:gd name="T2" fmla="*/ 8 w 13"/>
                  <a:gd name="T3" fmla="*/ 0 h 34"/>
                  <a:gd name="T4" fmla="*/ 5 w 13"/>
                  <a:gd name="T5" fmla="*/ 0 h 34"/>
                  <a:gd name="T6" fmla="*/ 1 w 13"/>
                  <a:gd name="T7" fmla="*/ 3 h 34"/>
                  <a:gd name="T8" fmla="*/ 0 w 13"/>
                  <a:gd name="T9" fmla="*/ 6 h 34"/>
                  <a:gd name="T10" fmla="*/ 1 w 13"/>
                  <a:gd name="T11" fmla="*/ 14 h 34"/>
                  <a:gd name="T12" fmla="*/ 4 w 13"/>
                  <a:gd name="T13" fmla="*/ 23 h 34"/>
                  <a:gd name="T14" fmla="*/ 6 w 13"/>
                  <a:gd name="T15" fmla="*/ 31 h 34"/>
                  <a:gd name="T16" fmla="*/ 7 w 13"/>
                  <a:gd name="T17" fmla="*/ 34 h 34"/>
                  <a:gd name="T18" fmla="*/ 7 w 13"/>
                  <a:gd name="T19" fmla="*/ 32 h 34"/>
                  <a:gd name="T20" fmla="*/ 6 w 13"/>
                  <a:gd name="T21" fmla="*/ 26 h 34"/>
                  <a:gd name="T22" fmla="*/ 6 w 13"/>
                  <a:gd name="T23" fmla="*/ 19 h 34"/>
                  <a:gd name="T24" fmla="*/ 7 w 13"/>
                  <a:gd name="T25" fmla="*/ 15 h 34"/>
                  <a:gd name="T26" fmla="*/ 8 w 13"/>
                  <a:gd name="T27" fmla="*/ 13 h 34"/>
                  <a:gd name="T28" fmla="*/ 10 w 13"/>
                  <a:gd name="T29" fmla="*/ 13 h 34"/>
                  <a:gd name="T30" fmla="*/ 11 w 13"/>
                  <a:gd name="T31" fmla="*/ 13 h 34"/>
                  <a:gd name="T32" fmla="*/ 13 w 13"/>
                  <a:gd name="T33" fmla="*/ 14 h 34"/>
                  <a:gd name="T34" fmla="*/ 13 w 13"/>
                  <a:gd name="T35" fmla="*/ 13 h 34"/>
                  <a:gd name="T36" fmla="*/ 11 w 13"/>
                  <a:gd name="T37" fmla="*/ 8 h 34"/>
                  <a:gd name="T38" fmla="*/ 10 w 13"/>
                  <a:gd name="T39" fmla="*/ 3 h 34"/>
                  <a:gd name="T40" fmla="*/ 9 w 13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34">
                    <a:moveTo>
                      <a:pt x="9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4" y="23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6" y="26"/>
                    </a:lnTo>
                    <a:lnTo>
                      <a:pt x="6" y="19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1" y="8"/>
                    </a:lnTo>
                    <a:lnTo>
                      <a:pt x="1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" name="Freeform 38"/>
              <p:cNvSpPr>
                <a:spLocks/>
              </p:cNvSpPr>
              <p:nvPr/>
            </p:nvSpPr>
            <p:spPr bwMode="auto">
              <a:xfrm>
                <a:off x="2305" y="2903"/>
                <a:ext cx="6" cy="12"/>
              </a:xfrm>
              <a:custGeom>
                <a:avLst/>
                <a:gdLst>
                  <a:gd name="T0" fmla="*/ 0 w 12"/>
                  <a:gd name="T1" fmla="*/ 8 h 25"/>
                  <a:gd name="T2" fmla="*/ 0 w 12"/>
                  <a:gd name="T3" fmla="*/ 7 h 25"/>
                  <a:gd name="T4" fmla="*/ 2 w 12"/>
                  <a:gd name="T5" fmla="*/ 4 h 25"/>
                  <a:gd name="T6" fmla="*/ 4 w 12"/>
                  <a:gd name="T7" fmla="*/ 1 h 25"/>
                  <a:gd name="T8" fmla="*/ 6 w 12"/>
                  <a:gd name="T9" fmla="*/ 0 h 25"/>
                  <a:gd name="T10" fmla="*/ 8 w 12"/>
                  <a:gd name="T11" fmla="*/ 1 h 25"/>
                  <a:gd name="T12" fmla="*/ 11 w 12"/>
                  <a:gd name="T13" fmla="*/ 3 h 25"/>
                  <a:gd name="T14" fmla="*/ 12 w 12"/>
                  <a:gd name="T15" fmla="*/ 5 h 25"/>
                  <a:gd name="T16" fmla="*/ 12 w 12"/>
                  <a:gd name="T17" fmla="*/ 8 h 25"/>
                  <a:gd name="T18" fmla="*/ 12 w 12"/>
                  <a:gd name="T19" fmla="*/ 13 h 25"/>
                  <a:gd name="T20" fmla="*/ 12 w 12"/>
                  <a:gd name="T21" fmla="*/ 18 h 25"/>
                  <a:gd name="T22" fmla="*/ 11 w 12"/>
                  <a:gd name="T23" fmla="*/ 23 h 25"/>
                  <a:gd name="T24" fmla="*/ 11 w 12"/>
                  <a:gd name="T25" fmla="*/ 25 h 25"/>
                  <a:gd name="T26" fmla="*/ 11 w 12"/>
                  <a:gd name="T27" fmla="*/ 22 h 25"/>
                  <a:gd name="T28" fmla="*/ 9 w 12"/>
                  <a:gd name="T29" fmla="*/ 16 h 25"/>
                  <a:gd name="T30" fmla="*/ 7 w 12"/>
                  <a:gd name="T31" fmla="*/ 10 h 25"/>
                  <a:gd name="T32" fmla="*/ 6 w 12"/>
                  <a:gd name="T33" fmla="*/ 9 h 25"/>
                  <a:gd name="T34" fmla="*/ 4 w 12"/>
                  <a:gd name="T35" fmla="*/ 10 h 25"/>
                  <a:gd name="T36" fmla="*/ 3 w 12"/>
                  <a:gd name="T37" fmla="*/ 9 h 25"/>
                  <a:gd name="T38" fmla="*/ 2 w 12"/>
                  <a:gd name="T39" fmla="*/ 8 h 25"/>
                  <a:gd name="T40" fmla="*/ 0 w 12"/>
                  <a:gd name="T41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25">
                    <a:moveTo>
                      <a:pt x="0" y="8"/>
                    </a:move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9" y="16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" name="Freeform 39"/>
              <p:cNvSpPr>
                <a:spLocks/>
              </p:cNvSpPr>
              <p:nvPr/>
            </p:nvSpPr>
            <p:spPr bwMode="auto">
              <a:xfrm>
                <a:off x="2107" y="3078"/>
                <a:ext cx="56" cy="203"/>
              </a:xfrm>
              <a:custGeom>
                <a:avLst/>
                <a:gdLst>
                  <a:gd name="T0" fmla="*/ 110 w 112"/>
                  <a:gd name="T1" fmla="*/ 64 h 406"/>
                  <a:gd name="T2" fmla="*/ 99 w 112"/>
                  <a:gd name="T3" fmla="*/ 46 h 406"/>
                  <a:gd name="T4" fmla="*/ 82 w 112"/>
                  <a:gd name="T5" fmla="*/ 23 h 406"/>
                  <a:gd name="T6" fmla="*/ 65 w 112"/>
                  <a:gd name="T7" fmla="*/ 4 h 406"/>
                  <a:gd name="T8" fmla="*/ 54 w 112"/>
                  <a:gd name="T9" fmla="*/ 4 h 406"/>
                  <a:gd name="T10" fmla="*/ 54 w 112"/>
                  <a:gd name="T11" fmla="*/ 24 h 406"/>
                  <a:gd name="T12" fmla="*/ 53 w 112"/>
                  <a:gd name="T13" fmla="*/ 43 h 406"/>
                  <a:gd name="T14" fmla="*/ 47 w 112"/>
                  <a:gd name="T15" fmla="*/ 69 h 406"/>
                  <a:gd name="T16" fmla="*/ 29 w 112"/>
                  <a:gd name="T17" fmla="*/ 104 h 406"/>
                  <a:gd name="T18" fmla="*/ 23 w 112"/>
                  <a:gd name="T19" fmla="*/ 125 h 406"/>
                  <a:gd name="T20" fmla="*/ 20 w 112"/>
                  <a:gd name="T21" fmla="*/ 173 h 406"/>
                  <a:gd name="T22" fmla="*/ 4 w 112"/>
                  <a:gd name="T23" fmla="*/ 236 h 406"/>
                  <a:gd name="T24" fmla="*/ 0 w 112"/>
                  <a:gd name="T25" fmla="*/ 265 h 406"/>
                  <a:gd name="T26" fmla="*/ 7 w 112"/>
                  <a:gd name="T27" fmla="*/ 292 h 406"/>
                  <a:gd name="T28" fmla="*/ 25 w 112"/>
                  <a:gd name="T29" fmla="*/ 336 h 406"/>
                  <a:gd name="T30" fmla="*/ 42 w 112"/>
                  <a:gd name="T31" fmla="*/ 366 h 406"/>
                  <a:gd name="T32" fmla="*/ 57 w 112"/>
                  <a:gd name="T33" fmla="*/ 390 h 406"/>
                  <a:gd name="T34" fmla="*/ 68 w 112"/>
                  <a:gd name="T35" fmla="*/ 404 h 406"/>
                  <a:gd name="T36" fmla="*/ 67 w 112"/>
                  <a:gd name="T37" fmla="*/ 400 h 406"/>
                  <a:gd name="T38" fmla="*/ 51 w 112"/>
                  <a:gd name="T39" fmla="*/ 367 h 406"/>
                  <a:gd name="T40" fmla="*/ 29 w 112"/>
                  <a:gd name="T41" fmla="*/ 320 h 406"/>
                  <a:gd name="T42" fmla="*/ 14 w 112"/>
                  <a:gd name="T43" fmla="*/ 279 h 406"/>
                  <a:gd name="T44" fmla="*/ 14 w 112"/>
                  <a:gd name="T45" fmla="*/ 248 h 406"/>
                  <a:gd name="T46" fmla="*/ 24 w 112"/>
                  <a:gd name="T47" fmla="*/ 204 h 406"/>
                  <a:gd name="T48" fmla="*/ 40 w 112"/>
                  <a:gd name="T49" fmla="*/ 167 h 406"/>
                  <a:gd name="T50" fmla="*/ 51 w 112"/>
                  <a:gd name="T51" fmla="*/ 152 h 406"/>
                  <a:gd name="T52" fmla="*/ 66 w 112"/>
                  <a:gd name="T53" fmla="*/ 158 h 406"/>
                  <a:gd name="T54" fmla="*/ 73 w 112"/>
                  <a:gd name="T55" fmla="*/ 135 h 406"/>
                  <a:gd name="T56" fmla="*/ 70 w 112"/>
                  <a:gd name="T57" fmla="*/ 94 h 406"/>
                  <a:gd name="T58" fmla="*/ 68 w 112"/>
                  <a:gd name="T59" fmla="*/ 65 h 406"/>
                  <a:gd name="T60" fmla="*/ 75 w 112"/>
                  <a:gd name="T61" fmla="*/ 61 h 406"/>
                  <a:gd name="T62" fmla="*/ 86 w 112"/>
                  <a:gd name="T63" fmla="*/ 68 h 406"/>
                  <a:gd name="T64" fmla="*/ 100 w 112"/>
                  <a:gd name="T65" fmla="*/ 76 h 406"/>
                  <a:gd name="T66" fmla="*/ 110 w 112"/>
                  <a:gd name="T67" fmla="*/ 7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406">
                    <a:moveTo>
                      <a:pt x="112" y="66"/>
                    </a:moveTo>
                    <a:lnTo>
                      <a:pt x="110" y="64"/>
                    </a:lnTo>
                    <a:lnTo>
                      <a:pt x="105" y="56"/>
                    </a:lnTo>
                    <a:lnTo>
                      <a:pt x="99" y="46"/>
                    </a:lnTo>
                    <a:lnTo>
                      <a:pt x="91" y="34"/>
                    </a:lnTo>
                    <a:lnTo>
                      <a:pt x="82" y="23"/>
                    </a:lnTo>
                    <a:lnTo>
                      <a:pt x="73" y="11"/>
                    </a:lnTo>
                    <a:lnTo>
                      <a:pt x="65" y="4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54" y="34"/>
                    </a:lnTo>
                    <a:lnTo>
                      <a:pt x="53" y="43"/>
                    </a:lnTo>
                    <a:lnTo>
                      <a:pt x="52" y="55"/>
                    </a:lnTo>
                    <a:lnTo>
                      <a:pt x="47" y="69"/>
                    </a:lnTo>
                    <a:lnTo>
                      <a:pt x="38" y="88"/>
                    </a:lnTo>
                    <a:lnTo>
                      <a:pt x="29" y="104"/>
                    </a:lnTo>
                    <a:lnTo>
                      <a:pt x="24" y="114"/>
                    </a:lnTo>
                    <a:lnTo>
                      <a:pt x="23" y="125"/>
                    </a:lnTo>
                    <a:lnTo>
                      <a:pt x="23" y="144"/>
                    </a:lnTo>
                    <a:lnTo>
                      <a:pt x="20" y="173"/>
                    </a:lnTo>
                    <a:lnTo>
                      <a:pt x="13" y="206"/>
                    </a:lnTo>
                    <a:lnTo>
                      <a:pt x="4" y="236"/>
                    </a:lnTo>
                    <a:lnTo>
                      <a:pt x="0" y="255"/>
                    </a:lnTo>
                    <a:lnTo>
                      <a:pt x="0" y="265"/>
                    </a:lnTo>
                    <a:lnTo>
                      <a:pt x="2" y="276"/>
                    </a:lnTo>
                    <a:lnTo>
                      <a:pt x="7" y="292"/>
                    </a:lnTo>
                    <a:lnTo>
                      <a:pt x="17" y="319"/>
                    </a:lnTo>
                    <a:lnTo>
                      <a:pt x="25" y="336"/>
                    </a:lnTo>
                    <a:lnTo>
                      <a:pt x="33" y="351"/>
                    </a:lnTo>
                    <a:lnTo>
                      <a:pt x="42" y="366"/>
                    </a:lnTo>
                    <a:lnTo>
                      <a:pt x="51" y="379"/>
                    </a:lnTo>
                    <a:lnTo>
                      <a:pt x="57" y="390"/>
                    </a:lnTo>
                    <a:lnTo>
                      <a:pt x="64" y="398"/>
                    </a:lnTo>
                    <a:lnTo>
                      <a:pt x="68" y="404"/>
                    </a:lnTo>
                    <a:lnTo>
                      <a:pt x="70" y="406"/>
                    </a:lnTo>
                    <a:lnTo>
                      <a:pt x="67" y="400"/>
                    </a:lnTo>
                    <a:lnTo>
                      <a:pt x="61" y="387"/>
                    </a:lnTo>
                    <a:lnTo>
                      <a:pt x="51" y="367"/>
                    </a:lnTo>
                    <a:lnTo>
                      <a:pt x="39" y="345"/>
                    </a:lnTo>
                    <a:lnTo>
                      <a:pt x="29" y="320"/>
                    </a:lnTo>
                    <a:lnTo>
                      <a:pt x="19" y="298"/>
                    </a:lnTo>
                    <a:lnTo>
                      <a:pt x="14" y="279"/>
                    </a:lnTo>
                    <a:lnTo>
                      <a:pt x="11" y="266"/>
                    </a:lnTo>
                    <a:lnTo>
                      <a:pt x="14" y="248"/>
                    </a:lnTo>
                    <a:lnTo>
                      <a:pt x="18" y="226"/>
                    </a:lnTo>
                    <a:lnTo>
                      <a:pt x="24" y="204"/>
                    </a:lnTo>
                    <a:lnTo>
                      <a:pt x="33" y="184"/>
                    </a:lnTo>
                    <a:lnTo>
                      <a:pt x="40" y="167"/>
                    </a:lnTo>
                    <a:lnTo>
                      <a:pt x="46" y="157"/>
                    </a:lnTo>
                    <a:lnTo>
                      <a:pt x="51" y="152"/>
                    </a:lnTo>
                    <a:lnTo>
                      <a:pt x="58" y="156"/>
                    </a:lnTo>
                    <a:lnTo>
                      <a:pt x="66" y="158"/>
                    </a:lnTo>
                    <a:lnTo>
                      <a:pt x="71" y="150"/>
                    </a:lnTo>
                    <a:lnTo>
                      <a:pt x="73" y="135"/>
                    </a:lnTo>
                    <a:lnTo>
                      <a:pt x="72" y="115"/>
                    </a:lnTo>
                    <a:lnTo>
                      <a:pt x="70" y="94"/>
                    </a:lnTo>
                    <a:lnTo>
                      <a:pt x="68" y="77"/>
                    </a:lnTo>
                    <a:lnTo>
                      <a:pt x="68" y="65"/>
                    </a:lnTo>
                    <a:lnTo>
                      <a:pt x="72" y="59"/>
                    </a:lnTo>
                    <a:lnTo>
                      <a:pt x="75" y="61"/>
                    </a:lnTo>
                    <a:lnTo>
                      <a:pt x="81" y="64"/>
                    </a:lnTo>
                    <a:lnTo>
                      <a:pt x="86" y="68"/>
                    </a:lnTo>
                    <a:lnTo>
                      <a:pt x="94" y="73"/>
                    </a:lnTo>
                    <a:lnTo>
                      <a:pt x="100" y="76"/>
                    </a:lnTo>
                    <a:lnTo>
                      <a:pt x="107" y="77"/>
                    </a:lnTo>
                    <a:lnTo>
                      <a:pt x="110" y="74"/>
                    </a:lnTo>
                    <a:lnTo>
                      <a:pt x="112" y="6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" name="Freeform 40"/>
              <p:cNvSpPr>
                <a:spLocks/>
              </p:cNvSpPr>
              <p:nvPr/>
            </p:nvSpPr>
            <p:spPr bwMode="auto">
              <a:xfrm>
                <a:off x="2145" y="3434"/>
                <a:ext cx="23" cy="72"/>
              </a:xfrm>
              <a:custGeom>
                <a:avLst/>
                <a:gdLst>
                  <a:gd name="T0" fmla="*/ 28 w 47"/>
                  <a:gd name="T1" fmla="*/ 0 h 146"/>
                  <a:gd name="T2" fmla="*/ 24 w 47"/>
                  <a:gd name="T3" fmla="*/ 16 h 146"/>
                  <a:gd name="T4" fmla="*/ 13 w 47"/>
                  <a:gd name="T5" fmla="*/ 51 h 146"/>
                  <a:gd name="T6" fmla="*/ 4 w 47"/>
                  <a:gd name="T7" fmla="*/ 88 h 146"/>
                  <a:gd name="T8" fmla="*/ 0 w 47"/>
                  <a:gd name="T9" fmla="*/ 112 h 146"/>
                  <a:gd name="T10" fmla="*/ 5 w 47"/>
                  <a:gd name="T11" fmla="*/ 126 h 146"/>
                  <a:gd name="T12" fmla="*/ 10 w 47"/>
                  <a:gd name="T13" fmla="*/ 138 h 146"/>
                  <a:gd name="T14" fmla="*/ 16 w 47"/>
                  <a:gd name="T15" fmla="*/ 146 h 146"/>
                  <a:gd name="T16" fmla="*/ 20 w 47"/>
                  <a:gd name="T17" fmla="*/ 143 h 146"/>
                  <a:gd name="T18" fmla="*/ 26 w 47"/>
                  <a:gd name="T19" fmla="*/ 117 h 146"/>
                  <a:gd name="T20" fmla="*/ 35 w 47"/>
                  <a:gd name="T21" fmla="*/ 70 h 146"/>
                  <a:gd name="T22" fmla="*/ 44 w 47"/>
                  <a:gd name="T23" fmla="*/ 24 h 146"/>
                  <a:gd name="T24" fmla="*/ 47 w 47"/>
                  <a:gd name="T25" fmla="*/ 4 h 146"/>
                  <a:gd name="T26" fmla="*/ 28 w 47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146">
                    <a:moveTo>
                      <a:pt x="28" y="0"/>
                    </a:moveTo>
                    <a:lnTo>
                      <a:pt x="24" y="16"/>
                    </a:lnTo>
                    <a:lnTo>
                      <a:pt x="13" y="51"/>
                    </a:lnTo>
                    <a:lnTo>
                      <a:pt x="4" y="88"/>
                    </a:lnTo>
                    <a:lnTo>
                      <a:pt x="0" y="112"/>
                    </a:lnTo>
                    <a:lnTo>
                      <a:pt x="5" y="126"/>
                    </a:lnTo>
                    <a:lnTo>
                      <a:pt x="10" y="138"/>
                    </a:lnTo>
                    <a:lnTo>
                      <a:pt x="16" y="146"/>
                    </a:lnTo>
                    <a:lnTo>
                      <a:pt x="20" y="143"/>
                    </a:lnTo>
                    <a:lnTo>
                      <a:pt x="26" y="117"/>
                    </a:lnTo>
                    <a:lnTo>
                      <a:pt x="35" y="70"/>
                    </a:lnTo>
                    <a:lnTo>
                      <a:pt x="44" y="24"/>
                    </a:lnTo>
                    <a:lnTo>
                      <a:pt x="47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" name="Freeform 41"/>
              <p:cNvSpPr>
                <a:spLocks/>
              </p:cNvSpPr>
              <p:nvPr/>
            </p:nvSpPr>
            <p:spPr bwMode="auto">
              <a:xfrm>
                <a:off x="2127" y="3434"/>
                <a:ext cx="76" cy="281"/>
              </a:xfrm>
              <a:custGeom>
                <a:avLst/>
                <a:gdLst>
                  <a:gd name="T0" fmla="*/ 111 w 153"/>
                  <a:gd name="T1" fmla="*/ 25 h 562"/>
                  <a:gd name="T2" fmla="*/ 100 w 153"/>
                  <a:gd name="T3" fmla="*/ 75 h 562"/>
                  <a:gd name="T4" fmla="*/ 87 w 153"/>
                  <a:gd name="T5" fmla="*/ 142 h 562"/>
                  <a:gd name="T6" fmla="*/ 71 w 153"/>
                  <a:gd name="T7" fmla="*/ 207 h 562"/>
                  <a:gd name="T8" fmla="*/ 56 w 153"/>
                  <a:gd name="T9" fmla="*/ 253 h 562"/>
                  <a:gd name="T10" fmla="*/ 44 w 153"/>
                  <a:gd name="T11" fmla="*/ 297 h 562"/>
                  <a:gd name="T12" fmla="*/ 33 w 153"/>
                  <a:gd name="T13" fmla="*/ 338 h 562"/>
                  <a:gd name="T14" fmla="*/ 24 w 153"/>
                  <a:gd name="T15" fmla="*/ 371 h 562"/>
                  <a:gd name="T16" fmla="*/ 11 w 153"/>
                  <a:gd name="T17" fmla="*/ 407 h 562"/>
                  <a:gd name="T18" fmla="*/ 0 w 153"/>
                  <a:gd name="T19" fmla="*/ 466 h 562"/>
                  <a:gd name="T20" fmla="*/ 9 w 153"/>
                  <a:gd name="T21" fmla="*/ 504 h 562"/>
                  <a:gd name="T22" fmla="*/ 21 w 153"/>
                  <a:gd name="T23" fmla="*/ 527 h 562"/>
                  <a:gd name="T24" fmla="*/ 32 w 153"/>
                  <a:gd name="T25" fmla="*/ 548 h 562"/>
                  <a:gd name="T26" fmla="*/ 39 w 153"/>
                  <a:gd name="T27" fmla="*/ 560 h 562"/>
                  <a:gd name="T28" fmla="*/ 41 w 153"/>
                  <a:gd name="T29" fmla="*/ 562 h 562"/>
                  <a:gd name="T30" fmla="*/ 52 w 153"/>
                  <a:gd name="T31" fmla="*/ 560 h 562"/>
                  <a:gd name="T32" fmla="*/ 64 w 153"/>
                  <a:gd name="T33" fmla="*/ 551 h 562"/>
                  <a:gd name="T34" fmla="*/ 72 w 153"/>
                  <a:gd name="T35" fmla="*/ 530 h 562"/>
                  <a:gd name="T36" fmla="*/ 67 w 153"/>
                  <a:gd name="T37" fmla="*/ 501 h 562"/>
                  <a:gd name="T38" fmla="*/ 53 w 153"/>
                  <a:gd name="T39" fmla="*/ 471 h 562"/>
                  <a:gd name="T40" fmla="*/ 42 w 153"/>
                  <a:gd name="T41" fmla="*/ 445 h 562"/>
                  <a:gd name="T42" fmla="*/ 45 w 153"/>
                  <a:gd name="T43" fmla="*/ 438 h 562"/>
                  <a:gd name="T44" fmla="*/ 70 w 153"/>
                  <a:gd name="T45" fmla="*/ 452 h 562"/>
                  <a:gd name="T46" fmla="*/ 91 w 153"/>
                  <a:gd name="T47" fmla="*/ 453 h 562"/>
                  <a:gd name="T48" fmla="*/ 103 w 153"/>
                  <a:gd name="T49" fmla="*/ 442 h 562"/>
                  <a:gd name="T50" fmla="*/ 108 w 153"/>
                  <a:gd name="T51" fmla="*/ 432 h 562"/>
                  <a:gd name="T52" fmla="*/ 105 w 153"/>
                  <a:gd name="T53" fmla="*/ 425 h 562"/>
                  <a:gd name="T54" fmla="*/ 84 w 153"/>
                  <a:gd name="T55" fmla="*/ 402 h 562"/>
                  <a:gd name="T56" fmla="*/ 79 w 153"/>
                  <a:gd name="T57" fmla="*/ 381 h 562"/>
                  <a:gd name="T58" fmla="*/ 88 w 153"/>
                  <a:gd name="T59" fmla="*/ 359 h 562"/>
                  <a:gd name="T60" fmla="*/ 92 w 153"/>
                  <a:gd name="T61" fmla="*/ 354 h 562"/>
                  <a:gd name="T62" fmla="*/ 103 w 153"/>
                  <a:gd name="T63" fmla="*/ 340 h 562"/>
                  <a:gd name="T64" fmla="*/ 119 w 153"/>
                  <a:gd name="T65" fmla="*/ 318 h 562"/>
                  <a:gd name="T66" fmla="*/ 130 w 153"/>
                  <a:gd name="T67" fmla="*/ 292 h 562"/>
                  <a:gd name="T68" fmla="*/ 133 w 153"/>
                  <a:gd name="T69" fmla="*/ 226 h 562"/>
                  <a:gd name="T70" fmla="*/ 138 w 153"/>
                  <a:gd name="T71" fmla="*/ 63 h 562"/>
                  <a:gd name="T72" fmla="*/ 153 w 153"/>
                  <a:gd name="T73" fmla="*/ 5 h 562"/>
                  <a:gd name="T74" fmla="*/ 146 w 153"/>
                  <a:gd name="T75" fmla="*/ 0 h 562"/>
                  <a:gd name="T76" fmla="*/ 129 w 153"/>
                  <a:gd name="T77" fmla="*/ 6 h 562"/>
                  <a:gd name="T78" fmla="*/ 116 w 153"/>
                  <a:gd name="T79" fmla="*/ 1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3" h="562">
                    <a:moveTo>
                      <a:pt x="114" y="14"/>
                    </a:moveTo>
                    <a:lnTo>
                      <a:pt x="111" y="25"/>
                    </a:lnTo>
                    <a:lnTo>
                      <a:pt x="107" y="46"/>
                    </a:lnTo>
                    <a:lnTo>
                      <a:pt x="100" y="75"/>
                    </a:lnTo>
                    <a:lnTo>
                      <a:pt x="93" y="108"/>
                    </a:lnTo>
                    <a:lnTo>
                      <a:pt x="87" y="142"/>
                    </a:lnTo>
                    <a:lnTo>
                      <a:pt x="79" y="177"/>
                    </a:lnTo>
                    <a:lnTo>
                      <a:pt x="71" y="207"/>
                    </a:lnTo>
                    <a:lnTo>
                      <a:pt x="63" y="232"/>
                    </a:lnTo>
                    <a:lnTo>
                      <a:pt x="56" y="253"/>
                    </a:lnTo>
                    <a:lnTo>
                      <a:pt x="50" y="274"/>
                    </a:lnTo>
                    <a:lnTo>
                      <a:pt x="44" y="297"/>
                    </a:lnTo>
                    <a:lnTo>
                      <a:pt x="39" y="318"/>
                    </a:lnTo>
                    <a:lnTo>
                      <a:pt x="33" y="338"/>
                    </a:lnTo>
                    <a:lnTo>
                      <a:pt x="28" y="356"/>
                    </a:lnTo>
                    <a:lnTo>
                      <a:pt x="24" y="371"/>
                    </a:lnTo>
                    <a:lnTo>
                      <a:pt x="20" y="383"/>
                    </a:lnTo>
                    <a:lnTo>
                      <a:pt x="11" y="407"/>
                    </a:lnTo>
                    <a:lnTo>
                      <a:pt x="4" y="437"/>
                    </a:lnTo>
                    <a:lnTo>
                      <a:pt x="0" y="466"/>
                    </a:lnTo>
                    <a:lnTo>
                      <a:pt x="5" y="492"/>
                    </a:lnTo>
                    <a:lnTo>
                      <a:pt x="9" y="504"/>
                    </a:lnTo>
                    <a:lnTo>
                      <a:pt x="15" y="516"/>
                    </a:lnTo>
                    <a:lnTo>
                      <a:pt x="21" y="527"/>
                    </a:lnTo>
                    <a:lnTo>
                      <a:pt x="26" y="538"/>
                    </a:lnTo>
                    <a:lnTo>
                      <a:pt x="32" y="548"/>
                    </a:lnTo>
                    <a:lnTo>
                      <a:pt x="36" y="555"/>
                    </a:lnTo>
                    <a:lnTo>
                      <a:pt x="39" y="560"/>
                    </a:lnTo>
                    <a:lnTo>
                      <a:pt x="40" y="562"/>
                    </a:lnTo>
                    <a:lnTo>
                      <a:pt x="41" y="562"/>
                    </a:lnTo>
                    <a:lnTo>
                      <a:pt x="45" y="561"/>
                    </a:lnTo>
                    <a:lnTo>
                      <a:pt x="52" y="560"/>
                    </a:lnTo>
                    <a:lnTo>
                      <a:pt x="59" y="556"/>
                    </a:lnTo>
                    <a:lnTo>
                      <a:pt x="64" y="551"/>
                    </a:lnTo>
                    <a:lnTo>
                      <a:pt x="70" y="542"/>
                    </a:lnTo>
                    <a:lnTo>
                      <a:pt x="72" y="530"/>
                    </a:lnTo>
                    <a:lnTo>
                      <a:pt x="71" y="515"/>
                    </a:lnTo>
                    <a:lnTo>
                      <a:pt x="67" y="501"/>
                    </a:lnTo>
                    <a:lnTo>
                      <a:pt x="61" y="486"/>
                    </a:lnTo>
                    <a:lnTo>
                      <a:pt x="53" y="471"/>
                    </a:lnTo>
                    <a:lnTo>
                      <a:pt x="46" y="457"/>
                    </a:lnTo>
                    <a:lnTo>
                      <a:pt x="42" y="445"/>
                    </a:lnTo>
                    <a:lnTo>
                      <a:pt x="41" y="439"/>
                    </a:lnTo>
                    <a:lnTo>
                      <a:pt x="45" y="438"/>
                    </a:lnTo>
                    <a:lnTo>
                      <a:pt x="55" y="443"/>
                    </a:lnTo>
                    <a:lnTo>
                      <a:pt x="70" y="452"/>
                    </a:lnTo>
                    <a:lnTo>
                      <a:pt x="82" y="454"/>
                    </a:lnTo>
                    <a:lnTo>
                      <a:pt x="91" y="453"/>
                    </a:lnTo>
                    <a:lnTo>
                      <a:pt x="98" y="448"/>
                    </a:lnTo>
                    <a:lnTo>
                      <a:pt x="103" y="442"/>
                    </a:lnTo>
                    <a:lnTo>
                      <a:pt x="107" y="437"/>
                    </a:lnTo>
                    <a:lnTo>
                      <a:pt x="108" y="432"/>
                    </a:lnTo>
                    <a:lnTo>
                      <a:pt x="109" y="430"/>
                    </a:lnTo>
                    <a:lnTo>
                      <a:pt x="105" y="425"/>
                    </a:lnTo>
                    <a:lnTo>
                      <a:pt x="96" y="415"/>
                    </a:lnTo>
                    <a:lnTo>
                      <a:pt x="84" y="402"/>
                    </a:lnTo>
                    <a:lnTo>
                      <a:pt x="79" y="391"/>
                    </a:lnTo>
                    <a:lnTo>
                      <a:pt x="79" y="381"/>
                    </a:lnTo>
                    <a:lnTo>
                      <a:pt x="83" y="369"/>
                    </a:lnTo>
                    <a:lnTo>
                      <a:pt x="88" y="359"/>
                    </a:lnTo>
                    <a:lnTo>
                      <a:pt x="90" y="356"/>
                    </a:lnTo>
                    <a:lnTo>
                      <a:pt x="92" y="354"/>
                    </a:lnTo>
                    <a:lnTo>
                      <a:pt x="97" y="349"/>
                    </a:lnTo>
                    <a:lnTo>
                      <a:pt x="103" y="340"/>
                    </a:lnTo>
                    <a:lnTo>
                      <a:pt x="111" y="330"/>
                    </a:lnTo>
                    <a:lnTo>
                      <a:pt x="119" y="318"/>
                    </a:lnTo>
                    <a:lnTo>
                      <a:pt x="126" y="306"/>
                    </a:lnTo>
                    <a:lnTo>
                      <a:pt x="130" y="292"/>
                    </a:lnTo>
                    <a:lnTo>
                      <a:pt x="133" y="279"/>
                    </a:lnTo>
                    <a:lnTo>
                      <a:pt x="133" y="226"/>
                    </a:lnTo>
                    <a:lnTo>
                      <a:pt x="134" y="145"/>
                    </a:lnTo>
                    <a:lnTo>
                      <a:pt x="138" y="63"/>
                    </a:lnTo>
                    <a:lnTo>
                      <a:pt x="148" y="14"/>
                    </a:lnTo>
                    <a:lnTo>
                      <a:pt x="153" y="5"/>
                    </a:lnTo>
                    <a:lnTo>
                      <a:pt x="150" y="2"/>
                    </a:lnTo>
                    <a:lnTo>
                      <a:pt x="146" y="0"/>
                    </a:lnTo>
                    <a:lnTo>
                      <a:pt x="138" y="3"/>
                    </a:lnTo>
                    <a:lnTo>
                      <a:pt x="129" y="6"/>
                    </a:lnTo>
                    <a:lnTo>
                      <a:pt x="121" y="9"/>
                    </a:lnTo>
                    <a:lnTo>
                      <a:pt x="116" y="13"/>
                    </a:lnTo>
                    <a:lnTo>
                      <a:pt x="114" y="14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Freeform 42"/>
              <p:cNvSpPr>
                <a:spLocks/>
              </p:cNvSpPr>
              <p:nvPr/>
            </p:nvSpPr>
            <p:spPr bwMode="auto">
              <a:xfrm>
                <a:off x="2371" y="3544"/>
                <a:ext cx="37" cy="146"/>
              </a:xfrm>
              <a:custGeom>
                <a:avLst/>
                <a:gdLst>
                  <a:gd name="T0" fmla="*/ 0 w 75"/>
                  <a:gd name="T1" fmla="*/ 0 h 293"/>
                  <a:gd name="T2" fmla="*/ 2 w 75"/>
                  <a:gd name="T3" fmla="*/ 6 h 293"/>
                  <a:gd name="T4" fmla="*/ 7 w 75"/>
                  <a:gd name="T5" fmla="*/ 25 h 293"/>
                  <a:gd name="T6" fmla="*/ 14 w 75"/>
                  <a:gd name="T7" fmla="*/ 53 h 293"/>
                  <a:gd name="T8" fmla="*/ 23 w 75"/>
                  <a:gd name="T9" fmla="*/ 87 h 293"/>
                  <a:gd name="T10" fmla="*/ 32 w 75"/>
                  <a:gd name="T11" fmla="*/ 123 h 293"/>
                  <a:gd name="T12" fmla="*/ 43 w 75"/>
                  <a:gd name="T13" fmla="*/ 158 h 293"/>
                  <a:gd name="T14" fmla="*/ 54 w 75"/>
                  <a:gd name="T15" fmla="*/ 190 h 293"/>
                  <a:gd name="T16" fmla="*/ 64 w 75"/>
                  <a:gd name="T17" fmla="*/ 213 h 293"/>
                  <a:gd name="T18" fmla="*/ 71 w 75"/>
                  <a:gd name="T19" fmla="*/ 229 h 293"/>
                  <a:gd name="T20" fmla="*/ 74 w 75"/>
                  <a:gd name="T21" fmla="*/ 244 h 293"/>
                  <a:gd name="T22" fmla="*/ 75 w 75"/>
                  <a:gd name="T23" fmla="*/ 259 h 293"/>
                  <a:gd name="T24" fmla="*/ 74 w 75"/>
                  <a:gd name="T25" fmla="*/ 272 h 293"/>
                  <a:gd name="T26" fmla="*/ 71 w 75"/>
                  <a:gd name="T27" fmla="*/ 282 h 293"/>
                  <a:gd name="T28" fmla="*/ 66 w 75"/>
                  <a:gd name="T29" fmla="*/ 290 h 293"/>
                  <a:gd name="T30" fmla="*/ 60 w 75"/>
                  <a:gd name="T31" fmla="*/ 293 h 293"/>
                  <a:gd name="T32" fmla="*/ 53 w 75"/>
                  <a:gd name="T33" fmla="*/ 291 h 293"/>
                  <a:gd name="T34" fmla="*/ 41 w 75"/>
                  <a:gd name="T35" fmla="*/ 279 h 293"/>
                  <a:gd name="T36" fmla="*/ 34 w 75"/>
                  <a:gd name="T37" fmla="*/ 260 h 293"/>
                  <a:gd name="T38" fmla="*/ 31 w 75"/>
                  <a:gd name="T39" fmla="*/ 238 h 293"/>
                  <a:gd name="T40" fmla="*/ 30 w 75"/>
                  <a:gd name="T41" fmla="*/ 210 h 293"/>
                  <a:gd name="T42" fmla="*/ 25 w 75"/>
                  <a:gd name="T43" fmla="*/ 161 h 293"/>
                  <a:gd name="T44" fmla="*/ 15 w 75"/>
                  <a:gd name="T45" fmla="*/ 90 h 293"/>
                  <a:gd name="T46" fmla="*/ 5 w 75"/>
                  <a:gd name="T47" fmla="*/ 26 h 293"/>
                  <a:gd name="T48" fmla="*/ 0 w 75"/>
                  <a:gd name="T4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293">
                    <a:moveTo>
                      <a:pt x="0" y="0"/>
                    </a:moveTo>
                    <a:lnTo>
                      <a:pt x="2" y="6"/>
                    </a:lnTo>
                    <a:lnTo>
                      <a:pt x="7" y="25"/>
                    </a:lnTo>
                    <a:lnTo>
                      <a:pt x="14" y="53"/>
                    </a:lnTo>
                    <a:lnTo>
                      <a:pt x="23" y="87"/>
                    </a:lnTo>
                    <a:lnTo>
                      <a:pt x="32" y="123"/>
                    </a:lnTo>
                    <a:lnTo>
                      <a:pt x="43" y="158"/>
                    </a:lnTo>
                    <a:lnTo>
                      <a:pt x="54" y="190"/>
                    </a:lnTo>
                    <a:lnTo>
                      <a:pt x="64" y="213"/>
                    </a:lnTo>
                    <a:lnTo>
                      <a:pt x="71" y="229"/>
                    </a:lnTo>
                    <a:lnTo>
                      <a:pt x="74" y="244"/>
                    </a:lnTo>
                    <a:lnTo>
                      <a:pt x="75" y="259"/>
                    </a:lnTo>
                    <a:lnTo>
                      <a:pt x="74" y="272"/>
                    </a:lnTo>
                    <a:lnTo>
                      <a:pt x="71" y="282"/>
                    </a:lnTo>
                    <a:lnTo>
                      <a:pt x="66" y="290"/>
                    </a:lnTo>
                    <a:lnTo>
                      <a:pt x="60" y="293"/>
                    </a:lnTo>
                    <a:lnTo>
                      <a:pt x="53" y="291"/>
                    </a:lnTo>
                    <a:lnTo>
                      <a:pt x="41" y="279"/>
                    </a:lnTo>
                    <a:lnTo>
                      <a:pt x="34" y="260"/>
                    </a:lnTo>
                    <a:lnTo>
                      <a:pt x="31" y="238"/>
                    </a:lnTo>
                    <a:lnTo>
                      <a:pt x="30" y="210"/>
                    </a:lnTo>
                    <a:lnTo>
                      <a:pt x="25" y="161"/>
                    </a:lnTo>
                    <a:lnTo>
                      <a:pt x="15" y="90"/>
                    </a:lnTo>
                    <a:lnTo>
                      <a:pt x="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2080" y="3741"/>
                <a:ext cx="75" cy="130"/>
              </a:xfrm>
              <a:custGeom>
                <a:avLst/>
                <a:gdLst>
                  <a:gd name="T0" fmla="*/ 0 w 150"/>
                  <a:gd name="T1" fmla="*/ 244 h 261"/>
                  <a:gd name="T2" fmla="*/ 12 w 150"/>
                  <a:gd name="T3" fmla="*/ 259 h 261"/>
                  <a:gd name="T4" fmla="*/ 41 w 150"/>
                  <a:gd name="T5" fmla="*/ 260 h 261"/>
                  <a:gd name="T6" fmla="*/ 57 w 150"/>
                  <a:gd name="T7" fmla="*/ 254 h 261"/>
                  <a:gd name="T8" fmla="*/ 70 w 150"/>
                  <a:gd name="T9" fmla="*/ 246 h 261"/>
                  <a:gd name="T10" fmla="*/ 78 w 150"/>
                  <a:gd name="T11" fmla="*/ 240 h 261"/>
                  <a:gd name="T12" fmla="*/ 90 w 150"/>
                  <a:gd name="T13" fmla="*/ 231 h 261"/>
                  <a:gd name="T14" fmla="*/ 98 w 150"/>
                  <a:gd name="T15" fmla="*/ 209 h 261"/>
                  <a:gd name="T16" fmla="*/ 95 w 150"/>
                  <a:gd name="T17" fmla="*/ 197 h 261"/>
                  <a:gd name="T18" fmla="*/ 109 w 150"/>
                  <a:gd name="T19" fmla="*/ 188 h 261"/>
                  <a:gd name="T20" fmla="*/ 122 w 150"/>
                  <a:gd name="T21" fmla="*/ 186 h 261"/>
                  <a:gd name="T22" fmla="*/ 136 w 150"/>
                  <a:gd name="T23" fmla="*/ 179 h 261"/>
                  <a:gd name="T24" fmla="*/ 122 w 150"/>
                  <a:gd name="T25" fmla="*/ 167 h 261"/>
                  <a:gd name="T26" fmla="*/ 112 w 150"/>
                  <a:gd name="T27" fmla="*/ 158 h 261"/>
                  <a:gd name="T28" fmla="*/ 121 w 150"/>
                  <a:gd name="T29" fmla="*/ 150 h 261"/>
                  <a:gd name="T30" fmla="*/ 135 w 150"/>
                  <a:gd name="T31" fmla="*/ 148 h 261"/>
                  <a:gd name="T32" fmla="*/ 137 w 150"/>
                  <a:gd name="T33" fmla="*/ 145 h 261"/>
                  <a:gd name="T34" fmla="*/ 138 w 150"/>
                  <a:gd name="T35" fmla="*/ 126 h 261"/>
                  <a:gd name="T36" fmla="*/ 135 w 150"/>
                  <a:gd name="T37" fmla="*/ 107 h 261"/>
                  <a:gd name="T38" fmla="*/ 138 w 150"/>
                  <a:gd name="T39" fmla="*/ 77 h 261"/>
                  <a:gd name="T40" fmla="*/ 144 w 150"/>
                  <a:gd name="T41" fmla="*/ 42 h 261"/>
                  <a:gd name="T42" fmla="*/ 149 w 150"/>
                  <a:gd name="T43" fmla="*/ 9 h 261"/>
                  <a:gd name="T44" fmla="*/ 127 w 150"/>
                  <a:gd name="T45" fmla="*/ 0 h 261"/>
                  <a:gd name="T46" fmla="*/ 123 w 150"/>
                  <a:gd name="T47" fmla="*/ 20 h 261"/>
                  <a:gd name="T48" fmla="*/ 119 w 150"/>
                  <a:gd name="T49" fmla="*/ 61 h 261"/>
                  <a:gd name="T50" fmla="*/ 116 w 150"/>
                  <a:gd name="T51" fmla="*/ 111 h 261"/>
                  <a:gd name="T52" fmla="*/ 106 w 150"/>
                  <a:gd name="T53" fmla="*/ 148 h 261"/>
                  <a:gd name="T54" fmla="*/ 93 w 150"/>
                  <a:gd name="T55" fmla="*/ 155 h 261"/>
                  <a:gd name="T56" fmla="*/ 93 w 150"/>
                  <a:gd name="T57" fmla="*/ 161 h 261"/>
                  <a:gd name="T58" fmla="*/ 95 w 150"/>
                  <a:gd name="T59" fmla="*/ 172 h 261"/>
                  <a:gd name="T60" fmla="*/ 85 w 150"/>
                  <a:gd name="T61" fmla="*/ 180 h 261"/>
                  <a:gd name="T62" fmla="*/ 69 w 150"/>
                  <a:gd name="T63" fmla="*/ 189 h 261"/>
                  <a:gd name="T64" fmla="*/ 41 w 150"/>
                  <a:gd name="T65" fmla="*/ 207 h 261"/>
                  <a:gd name="T66" fmla="*/ 14 w 150"/>
                  <a:gd name="T67" fmla="*/ 226 h 261"/>
                  <a:gd name="T68" fmla="*/ 0 w 150"/>
                  <a:gd name="T69" fmla="*/ 24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261">
                    <a:moveTo>
                      <a:pt x="0" y="241"/>
                    </a:moveTo>
                    <a:lnTo>
                      <a:pt x="0" y="244"/>
                    </a:lnTo>
                    <a:lnTo>
                      <a:pt x="3" y="251"/>
                    </a:lnTo>
                    <a:lnTo>
                      <a:pt x="12" y="259"/>
                    </a:lnTo>
                    <a:lnTo>
                      <a:pt x="29" y="261"/>
                    </a:lnTo>
                    <a:lnTo>
                      <a:pt x="41" y="260"/>
                    </a:lnTo>
                    <a:lnTo>
                      <a:pt x="51" y="257"/>
                    </a:lnTo>
                    <a:lnTo>
                      <a:pt x="57" y="254"/>
                    </a:lnTo>
                    <a:lnTo>
                      <a:pt x="64" y="251"/>
                    </a:lnTo>
                    <a:lnTo>
                      <a:pt x="70" y="246"/>
                    </a:lnTo>
                    <a:lnTo>
                      <a:pt x="74" y="243"/>
                    </a:lnTo>
                    <a:lnTo>
                      <a:pt x="78" y="240"/>
                    </a:lnTo>
                    <a:lnTo>
                      <a:pt x="82" y="237"/>
                    </a:lnTo>
                    <a:lnTo>
                      <a:pt x="90" y="231"/>
                    </a:lnTo>
                    <a:lnTo>
                      <a:pt x="95" y="219"/>
                    </a:lnTo>
                    <a:lnTo>
                      <a:pt x="98" y="209"/>
                    </a:lnTo>
                    <a:lnTo>
                      <a:pt x="95" y="202"/>
                    </a:lnTo>
                    <a:lnTo>
                      <a:pt x="95" y="197"/>
                    </a:lnTo>
                    <a:lnTo>
                      <a:pt x="101" y="193"/>
                    </a:lnTo>
                    <a:lnTo>
                      <a:pt x="109" y="188"/>
                    </a:lnTo>
                    <a:lnTo>
                      <a:pt x="115" y="187"/>
                    </a:lnTo>
                    <a:lnTo>
                      <a:pt x="122" y="186"/>
                    </a:lnTo>
                    <a:lnTo>
                      <a:pt x="131" y="184"/>
                    </a:lnTo>
                    <a:lnTo>
                      <a:pt x="136" y="179"/>
                    </a:lnTo>
                    <a:lnTo>
                      <a:pt x="132" y="172"/>
                    </a:lnTo>
                    <a:lnTo>
                      <a:pt x="122" y="167"/>
                    </a:lnTo>
                    <a:lnTo>
                      <a:pt x="116" y="161"/>
                    </a:lnTo>
                    <a:lnTo>
                      <a:pt x="112" y="158"/>
                    </a:lnTo>
                    <a:lnTo>
                      <a:pt x="115" y="153"/>
                    </a:lnTo>
                    <a:lnTo>
                      <a:pt x="121" y="150"/>
                    </a:lnTo>
                    <a:lnTo>
                      <a:pt x="129" y="149"/>
                    </a:lnTo>
                    <a:lnTo>
                      <a:pt x="135" y="148"/>
                    </a:lnTo>
                    <a:lnTo>
                      <a:pt x="137" y="148"/>
                    </a:lnTo>
                    <a:lnTo>
                      <a:pt x="137" y="145"/>
                    </a:lnTo>
                    <a:lnTo>
                      <a:pt x="138" y="136"/>
                    </a:lnTo>
                    <a:lnTo>
                      <a:pt x="138" y="126"/>
                    </a:lnTo>
                    <a:lnTo>
                      <a:pt x="137" y="117"/>
                    </a:lnTo>
                    <a:lnTo>
                      <a:pt x="135" y="107"/>
                    </a:lnTo>
                    <a:lnTo>
                      <a:pt x="136" y="93"/>
                    </a:lnTo>
                    <a:lnTo>
                      <a:pt x="138" y="77"/>
                    </a:lnTo>
                    <a:lnTo>
                      <a:pt x="140" y="61"/>
                    </a:lnTo>
                    <a:lnTo>
                      <a:pt x="144" y="42"/>
                    </a:lnTo>
                    <a:lnTo>
                      <a:pt x="147" y="24"/>
                    </a:lnTo>
                    <a:lnTo>
                      <a:pt x="149" y="9"/>
                    </a:lnTo>
                    <a:lnTo>
                      <a:pt x="150" y="4"/>
                    </a:lnTo>
                    <a:lnTo>
                      <a:pt x="127" y="0"/>
                    </a:lnTo>
                    <a:lnTo>
                      <a:pt x="126" y="6"/>
                    </a:lnTo>
                    <a:lnTo>
                      <a:pt x="123" y="20"/>
                    </a:lnTo>
                    <a:lnTo>
                      <a:pt x="120" y="39"/>
                    </a:lnTo>
                    <a:lnTo>
                      <a:pt x="119" y="61"/>
                    </a:lnTo>
                    <a:lnTo>
                      <a:pt x="118" y="84"/>
                    </a:lnTo>
                    <a:lnTo>
                      <a:pt x="116" y="111"/>
                    </a:lnTo>
                    <a:lnTo>
                      <a:pt x="111" y="134"/>
                    </a:lnTo>
                    <a:lnTo>
                      <a:pt x="106" y="148"/>
                    </a:lnTo>
                    <a:lnTo>
                      <a:pt x="99" y="152"/>
                    </a:lnTo>
                    <a:lnTo>
                      <a:pt x="93" y="155"/>
                    </a:lnTo>
                    <a:lnTo>
                      <a:pt x="91" y="157"/>
                    </a:lnTo>
                    <a:lnTo>
                      <a:pt x="93" y="161"/>
                    </a:lnTo>
                    <a:lnTo>
                      <a:pt x="97" y="167"/>
                    </a:lnTo>
                    <a:lnTo>
                      <a:pt x="95" y="172"/>
                    </a:lnTo>
                    <a:lnTo>
                      <a:pt x="92" y="177"/>
                    </a:lnTo>
                    <a:lnTo>
                      <a:pt x="85" y="180"/>
                    </a:lnTo>
                    <a:lnTo>
                      <a:pt x="80" y="184"/>
                    </a:lnTo>
                    <a:lnTo>
                      <a:pt x="69" y="189"/>
                    </a:lnTo>
                    <a:lnTo>
                      <a:pt x="55" y="198"/>
                    </a:lnTo>
                    <a:lnTo>
                      <a:pt x="41" y="207"/>
                    </a:lnTo>
                    <a:lnTo>
                      <a:pt x="26" y="217"/>
                    </a:lnTo>
                    <a:lnTo>
                      <a:pt x="14" y="226"/>
                    </a:lnTo>
                    <a:lnTo>
                      <a:pt x="5" y="234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2395" y="3748"/>
                <a:ext cx="87" cy="127"/>
              </a:xfrm>
              <a:custGeom>
                <a:avLst/>
                <a:gdLst>
                  <a:gd name="T0" fmla="*/ 23 w 173"/>
                  <a:gd name="T1" fmla="*/ 10 h 255"/>
                  <a:gd name="T2" fmla="*/ 29 w 173"/>
                  <a:gd name="T3" fmla="*/ 59 h 255"/>
                  <a:gd name="T4" fmla="*/ 42 w 173"/>
                  <a:gd name="T5" fmla="*/ 79 h 255"/>
                  <a:gd name="T6" fmla="*/ 52 w 173"/>
                  <a:gd name="T7" fmla="*/ 85 h 255"/>
                  <a:gd name="T8" fmla="*/ 60 w 173"/>
                  <a:gd name="T9" fmla="*/ 89 h 255"/>
                  <a:gd name="T10" fmla="*/ 60 w 173"/>
                  <a:gd name="T11" fmla="*/ 95 h 255"/>
                  <a:gd name="T12" fmla="*/ 47 w 173"/>
                  <a:gd name="T13" fmla="*/ 106 h 255"/>
                  <a:gd name="T14" fmla="*/ 41 w 173"/>
                  <a:gd name="T15" fmla="*/ 115 h 255"/>
                  <a:gd name="T16" fmla="*/ 56 w 173"/>
                  <a:gd name="T17" fmla="*/ 125 h 255"/>
                  <a:gd name="T18" fmla="*/ 70 w 173"/>
                  <a:gd name="T19" fmla="*/ 141 h 255"/>
                  <a:gd name="T20" fmla="*/ 89 w 173"/>
                  <a:gd name="T21" fmla="*/ 161 h 255"/>
                  <a:gd name="T22" fmla="*/ 108 w 173"/>
                  <a:gd name="T23" fmla="*/ 179 h 255"/>
                  <a:gd name="T24" fmla="*/ 128 w 173"/>
                  <a:gd name="T25" fmla="*/ 189 h 255"/>
                  <a:gd name="T26" fmla="*/ 147 w 173"/>
                  <a:gd name="T27" fmla="*/ 202 h 255"/>
                  <a:gd name="T28" fmla="*/ 163 w 173"/>
                  <a:gd name="T29" fmla="*/ 217 h 255"/>
                  <a:gd name="T30" fmla="*/ 172 w 173"/>
                  <a:gd name="T31" fmla="*/ 231 h 255"/>
                  <a:gd name="T32" fmla="*/ 172 w 173"/>
                  <a:gd name="T33" fmla="*/ 246 h 255"/>
                  <a:gd name="T34" fmla="*/ 161 w 173"/>
                  <a:gd name="T35" fmla="*/ 254 h 255"/>
                  <a:gd name="T36" fmla="*/ 143 w 173"/>
                  <a:gd name="T37" fmla="*/ 255 h 255"/>
                  <a:gd name="T38" fmla="*/ 128 w 173"/>
                  <a:gd name="T39" fmla="*/ 252 h 255"/>
                  <a:gd name="T40" fmla="*/ 115 w 173"/>
                  <a:gd name="T41" fmla="*/ 247 h 255"/>
                  <a:gd name="T42" fmla="*/ 105 w 173"/>
                  <a:gd name="T43" fmla="*/ 236 h 255"/>
                  <a:gd name="T44" fmla="*/ 96 w 173"/>
                  <a:gd name="T45" fmla="*/ 211 h 255"/>
                  <a:gd name="T46" fmla="*/ 82 w 173"/>
                  <a:gd name="T47" fmla="*/ 192 h 255"/>
                  <a:gd name="T48" fmla="*/ 71 w 173"/>
                  <a:gd name="T49" fmla="*/ 183 h 255"/>
                  <a:gd name="T50" fmla="*/ 61 w 173"/>
                  <a:gd name="T51" fmla="*/ 174 h 255"/>
                  <a:gd name="T52" fmla="*/ 49 w 173"/>
                  <a:gd name="T53" fmla="*/ 163 h 255"/>
                  <a:gd name="T54" fmla="*/ 36 w 173"/>
                  <a:gd name="T55" fmla="*/ 154 h 255"/>
                  <a:gd name="T56" fmla="*/ 24 w 173"/>
                  <a:gd name="T57" fmla="*/ 146 h 255"/>
                  <a:gd name="T58" fmla="*/ 25 w 173"/>
                  <a:gd name="T59" fmla="*/ 138 h 255"/>
                  <a:gd name="T60" fmla="*/ 35 w 173"/>
                  <a:gd name="T61" fmla="*/ 133 h 255"/>
                  <a:gd name="T62" fmla="*/ 29 w 173"/>
                  <a:gd name="T63" fmla="*/ 120 h 255"/>
                  <a:gd name="T64" fmla="*/ 13 w 173"/>
                  <a:gd name="T65" fmla="*/ 109 h 255"/>
                  <a:gd name="T66" fmla="*/ 6 w 173"/>
                  <a:gd name="T67" fmla="*/ 99 h 255"/>
                  <a:gd name="T68" fmla="*/ 21 w 173"/>
                  <a:gd name="T69" fmla="*/ 96 h 255"/>
                  <a:gd name="T70" fmla="*/ 33 w 173"/>
                  <a:gd name="T71" fmla="*/ 95 h 255"/>
                  <a:gd name="T72" fmla="*/ 33 w 173"/>
                  <a:gd name="T73" fmla="*/ 87 h 255"/>
                  <a:gd name="T74" fmla="*/ 29 w 173"/>
                  <a:gd name="T75" fmla="*/ 82 h 255"/>
                  <a:gd name="T76" fmla="*/ 16 w 173"/>
                  <a:gd name="T77" fmla="*/ 80 h 255"/>
                  <a:gd name="T78" fmla="*/ 10 w 173"/>
                  <a:gd name="T79" fmla="*/ 73 h 255"/>
                  <a:gd name="T80" fmla="*/ 14 w 173"/>
                  <a:gd name="T81" fmla="*/ 56 h 255"/>
                  <a:gd name="T82" fmla="*/ 3 w 173"/>
                  <a:gd name="T83" fmla="*/ 19 h 255"/>
                  <a:gd name="T84" fmla="*/ 23 w 173"/>
                  <a:gd name="T8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3" h="255">
                    <a:moveTo>
                      <a:pt x="23" y="0"/>
                    </a:moveTo>
                    <a:lnTo>
                      <a:pt x="23" y="10"/>
                    </a:lnTo>
                    <a:lnTo>
                      <a:pt x="25" y="33"/>
                    </a:lnTo>
                    <a:lnTo>
                      <a:pt x="29" y="59"/>
                    </a:lnTo>
                    <a:lnTo>
                      <a:pt x="36" y="76"/>
                    </a:lnTo>
                    <a:lnTo>
                      <a:pt x="42" y="79"/>
                    </a:lnTo>
                    <a:lnTo>
                      <a:pt x="48" y="82"/>
                    </a:lnTo>
                    <a:lnTo>
                      <a:pt x="52" y="85"/>
                    </a:lnTo>
                    <a:lnTo>
                      <a:pt x="57" y="87"/>
                    </a:lnTo>
                    <a:lnTo>
                      <a:pt x="60" y="89"/>
                    </a:lnTo>
                    <a:lnTo>
                      <a:pt x="61" y="91"/>
                    </a:lnTo>
                    <a:lnTo>
                      <a:pt x="60" y="95"/>
                    </a:lnTo>
                    <a:lnTo>
                      <a:pt x="57" y="99"/>
                    </a:lnTo>
                    <a:lnTo>
                      <a:pt x="47" y="106"/>
                    </a:lnTo>
                    <a:lnTo>
                      <a:pt x="41" y="112"/>
                    </a:lnTo>
                    <a:lnTo>
                      <a:pt x="41" y="115"/>
                    </a:lnTo>
                    <a:lnTo>
                      <a:pt x="49" y="120"/>
                    </a:lnTo>
                    <a:lnTo>
                      <a:pt x="56" y="125"/>
                    </a:lnTo>
                    <a:lnTo>
                      <a:pt x="62" y="132"/>
                    </a:lnTo>
                    <a:lnTo>
                      <a:pt x="70" y="141"/>
                    </a:lnTo>
                    <a:lnTo>
                      <a:pt x="79" y="151"/>
                    </a:lnTo>
                    <a:lnTo>
                      <a:pt x="89" y="161"/>
                    </a:lnTo>
                    <a:lnTo>
                      <a:pt x="98" y="171"/>
                    </a:lnTo>
                    <a:lnTo>
                      <a:pt x="108" y="179"/>
                    </a:lnTo>
                    <a:lnTo>
                      <a:pt x="118" y="184"/>
                    </a:lnTo>
                    <a:lnTo>
                      <a:pt x="128" y="189"/>
                    </a:lnTo>
                    <a:lnTo>
                      <a:pt x="138" y="195"/>
                    </a:lnTo>
                    <a:lnTo>
                      <a:pt x="147" y="202"/>
                    </a:lnTo>
                    <a:lnTo>
                      <a:pt x="156" y="210"/>
                    </a:lnTo>
                    <a:lnTo>
                      <a:pt x="163" y="217"/>
                    </a:lnTo>
                    <a:lnTo>
                      <a:pt x="169" y="224"/>
                    </a:lnTo>
                    <a:lnTo>
                      <a:pt x="172" y="231"/>
                    </a:lnTo>
                    <a:lnTo>
                      <a:pt x="173" y="237"/>
                    </a:lnTo>
                    <a:lnTo>
                      <a:pt x="172" y="246"/>
                    </a:lnTo>
                    <a:lnTo>
                      <a:pt x="169" y="250"/>
                    </a:lnTo>
                    <a:lnTo>
                      <a:pt x="161" y="254"/>
                    </a:lnTo>
                    <a:lnTo>
                      <a:pt x="150" y="255"/>
                    </a:lnTo>
                    <a:lnTo>
                      <a:pt x="143" y="255"/>
                    </a:lnTo>
                    <a:lnTo>
                      <a:pt x="135" y="254"/>
                    </a:lnTo>
                    <a:lnTo>
                      <a:pt x="128" y="252"/>
                    </a:lnTo>
                    <a:lnTo>
                      <a:pt x="122" y="250"/>
                    </a:lnTo>
                    <a:lnTo>
                      <a:pt x="115" y="247"/>
                    </a:lnTo>
                    <a:lnTo>
                      <a:pt x="109" y="242"/>
                    </a:lnTo>
                    <a:lnTo>
                      <a:pt x="105" y="236"/>
                    </a:lnTo>
                    <a:lnTo>
                      <a:pt x="101" y="227"/>
                    </a:lnTo>
                    <a:lnTo>
                      <a:pt x="96" y="211"/>
                    </a:lnTo>
                    <a:lnTo>
                      <a:pt x="89" y="200"/>
                    </a:lnTo>
                    <a:lnTo>
                      <a:pt x="82" y="192"/>
                    </a:lnTo>
                    <a:lnTo>
                      <a:pt x="76" y="186"/>
                    </a:lnTo>
                    <a:lnTo>
                      <a:pt x="71" y="183"/>
                    </a:lnTo>
                    <a:lnTo>
                      <a:pt x="67" y="179"/>
                    </a:lnTo>
                    <a:lnTo>
                      <a:pt x="61" y="174"/>
                    </a:lnTo>
                    <a:lnTo>
                      <a:pt x="54" y="169"/>
                    </a:lnTo>
                    <a:lnTo>
                      <a:pt x="49" y="163"/>
                    </a:lnTo>
                    <a:lnTo>
                      <a:pt x="42" y="158"/>
                    </a:lnTo>
                    <a:lnTo>
                      <a:pt x="36" y="154"/>
                    </a:lnTo>
                    <a:lnTo>
                      <a:pt x="31" y="151"/>
                    </a:lnTo>
                    <a:lnTo>
                      <a:pt x="24" y="146"/>
                    </a:lnTo>
                    <a:lnTo>
                      <a:pt x="22" y="142"/>
                    </a:lnTo>
                    <a:lnTo>
                      <a:pt x="25" y="138"/>
                    </a:lnTo>
                    <a:lnTo>
                      <a:pt x="31" y="136"/>
                    </a:lnTo>
                    <a:lnTo>
                      <a:pt x="35" y="133"/>
                    </a:lnTo>
                    <a:lnTo>
                      <a:pt x="34" y="127"/>
                    </a:lnTo>
                    <a:lnTo>
                      <a:pt x="29" y="120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7" y="104"/>
                    </a:lnTo>
                    <a:lnTo>
                      <a:pt x="6" y="99"/>
                    </a:lnTo>
                    <a:lnTo>
                      <a:pt x="12" y="97"/>
                    </a:lnTo>
                    <a:lnTo>
                      <a:pt x="21" y="96"/>
                    </a:lnTo>
                    <a:lnTo>
                      <a:pt x="29" y="96"/>
                    </a:lnTo>
                    <a:lnTo>
                      <a:pt x="33" y="95"/>
                    </a:lnTo>
                    <a:lnTo>
                      <a:pt x="34" y="91"/>
                    </a:lnTo>
                    <a:lnTo>
                      <a:pt x="33" y="87"/>
                    </a:lnTo>
                    <a:lnTo>
                      <a:pt x="32" y="84"/>
                    </a:lnTo>
                    <a:lnTo>
                      <a:pt x="29" y="82"/>
                    </a:lnTo>
                    <a:lnTo>
                      <a:pt x="23" y="81"/>
                    </a:lnTo>
                    <a:lnTo>
                      <a:pt x="16" y="80"/>
                    </a:lnTo>
                    <a:lnTo>
                      <a:pt x="12" y="78"/>
                    </a:lnTo>
                    <a:lnTo>
                      <a:pt x="10" y="73"/>
                    </a:lnTo>
                    <a:lnTo>
                      <a:pt x="13" y="68"/>
                    </a:lnTo>
                    <a:lnTo>
                      <a:pt x="14" y="56"/>
                    </a:lnTo>
                    <a:lnTo>
                      <a:pt x="10" y="37"/>
                    </a:lnTo>
                    <a:lnTo>
                      <a:pt x="3" y="19"/>
                    </a:lnTo>
                    <a:lnTo>
                      <a:pt x="0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7" name="Freeform 45"/>
              <p:cNvSpPr>
                <a:spLocks/>
              </p:cNvSpPr>
              <p:nvPr/>
            </p:nvSpPr>
            <p:spPr bwMode="auto">
              <a:xfrm>
                <a:off x="2142" y="3005"/>
                <a:ext cx="120" cy="417"/>
              </a:xfrm>
              <a:custGeom>
                <a:avLst/>
                <a:gdLst>
                  <a:gd name="T0" fmla="*/ 217 w 239"/>
                  <a:gd name="T1" fmla="*/ 50 h 834"/>
                  <a:gd name="T2" fmla="*/ 192 w 239"/>
                  <a:gd name="T3" fmla="*/ 17 h 834"/>
                  <a:gd name="T4" fmla="*/ 181 w 239"/>
                  <a:gd name="T5" fmla="*/ 0 h 834"/>
                  <a:gd name="T6" fmla="*/ 170 w 239"/>
                  <a:gd name="T7" fmla="*/ 1 h 834"/>
                  <a:gd name="T8" fmla="*/ 147 w 239"/>
                  <a:gd name="T9" fmla="*/ 8 h 834"/>
                  <a:gd name="T10" fmla="*/ 128 w 239"/>
                  <a:gd name="T11" fmla="*/ 23 h 834"/>
                  <a:gd name="T12" fmla="*/ 115 w 239"/>
                  <a:gd name="T13" fmla="*/ 33 h 834"/>
                  <a:gd name="T14" fmla="*/ 93 w 239"/>
                  <a:gd name="T15" fmla="*/ 38 h 834"/>
                  <a:gd name="T16" fmla="*/ 56 w 239"/>
                  <a:gd name="T17" fmla="*/ 48 h 834"/>
                  <a:gd name="T18" fmla="*/ 20 w 239"/>
                  <a:gd name="T19" fmla="*/ 76 h 834"/>
                  <a:gd name="T20" fmla="*/ 3 w 239"/>
                  <a:gd name="T21" fmla="*/ 92 h 834"/>
                  <a:gd name="T22" fmla="*/ 0 w 239"/>
                  <a:gd name="T23" fmla="*/ 104 h 834"/>
                  <a:gd name="T24" fmla="*/ 7 w 239"/>
                  <a:gd name="T25" fmla="*/ 127 h 834"/>
                  <a:gd name="T26" fmla="*/ 34 w 239"/>
                  <a:gd name="T27" fmla="*/ 164 h 834"/>
                  <a:gd name="T28" fmla="*/ 61 w 239"/>
                  <a:gd name="T29" fmla="*/ 197 h 834"/>
                  <a:gd name="T30" fmla="*/ 67 w 239"/>
                  <a:gd name="T31" fmla="*/ 216 h 834"/>
                  <a:gd name="T32" fmla="*/ 70 w 239"/>
                  <a:gd name="T33" fmla="*/ 301 h 834"/>
                  <a:gd name="T34" fmla="*/ 60 w 239"/>
                  <a:gd name="T35" fmla="*/ 571 h 834"/>
                  <a:gd name="T36" fmla="*/ 34 w 239"/>
                  <a:gd name="T37" fmla="*/ 692 h 834"/>
                  <a:gd name="T38" fmla="*/ 18 w 239"/>
                  <a:gd name="T39" fmla="*/ 761 h 834"/>
                  <a:gd name="T40" fmla="*/ 15 w 239"/>
                  <a:gd name="T41" fmla="*/ 777 h 834"/>
                  <a:gd name="T42" fmla="*/ 47 w 239"/>
                  <a:gd name="T43" fmla="*/ 786 h 834"/>
                  <a:gd name="T44" fmla="*/ 95 w 239"/>
                  <a:gd name="T45" fmla="*/ 800 h 834"/>
                  <a:gd name="T46" fmla="*/ 144 w 239"/>
                  <a:gd name="T47" fmla="*/ 817 h 834"/>
                  <a:gd name="T48" fmla="*/ 198 w 239"/>
                  <a:gd name="T49" fmla="*/ 829 h 834"/>
                  <a:gd name="T50" fmla="*/ 222 w 239"/>
                  <a:gd name="T51" fmla="*/ 834 h 834"/>
                  <a:gd name="T52" fmla="*/ 193 w 239"/>
                  <a:gd name="T53" fmla="*/ 816 h 834"/>
                  <a:gd name="T54" fmla="*/ 141 w 239"/>
                  <a:gd name="T55" fmla="*/ 781 h 834"/>
                  <a:gd name="T56" fmla="*/ 107 w 239"/>
                  <a:gd name="T57" fmla="*/ 748 h 834"/>
                  <a:gd name="T58" fmla="*/ 99 w 239"/>
                  <a:gd name="T59" fmla="*/ 666 h 834"/>
                  <a:gd name="T60" fmla="*/ 99 w 239"/>
                  <a:gd name="T61" fmla="*/ 321 h 834"/>
                  <a:gd name="T62" fmla="*/ 108 w 239"/>
                  <a:gd name="T63" fmla="*/ 217 h 834"/>
                  <a:gd name="T64" fmla="*/ 112 w 239"/>
                  <a:gd name="T65" fmla="*/ 194 h 834"/>
                  <a:gd name="T66" fmla="*/ 134 w 239"/>
                  <a:gd name="T67" fmla="*/ 218 h 834"/>
                  <a:gd name="T68" fmla="*/ 166 w 239"/>
                  <a:gd name="T69" fmla="*/ 275 h 834"/>
                  <a:gd name="T70" fmla="*/ 185 w 239"/>
                  <a:gd name="T71" fmla="*/ 308 h 834"/>
                  <a:gd name="T72" fmla="*/ 189 w 239"/>
                  <a:gd name="T73" fmla="*/ 255 h 834"/>
                  <a:gd name="T74" fmla="*/ 181 w 239"/>
                  <a:gd name="T75" fmla="*/ 89 h 834"/>
                  <a:gd name="T76" fmla="*/ 175 w 239"/>
                  <a:gd name="T77" fmla="*/ 84 h 834"/>
                  <a:gd name="T78" fmla="*/ 174 w 239"/>
                  <a:gd name="T79" fmla="*/ 61 h 834"/>
                  <a:gd name="T80" fmla="*/ 174 w 239"/>
                  <a:gd name="T81" fmla="*/ 42 h 834"/>
                  <a:gd name="T82" fmla="*/ 194 w 239"/>
                  <a:gd name="T83" fmla="*/ 50 h 834"/>
                  <a:gd name="T84" fmla="*/ 221 w 239"/>
                  <a:gd name="T85" fmla="*/ 71 h 834"/>
                  <a:gd name="T86" fmla="*/ 239 w 239"/>
                  <a:gd name="T87" fmla="*/ 7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9" h="834">
                    <a:moveTo>
                      <a:pt x="234" y="70"/>
                    </a:moveTo>
                    <a:lnTo>
                      <a:pt x="226" y="61"/>
                    </a:lnTo>
                    <a:lnTo>
                      <a:pt x="217" y="50"/>
                    </a:lnTo>
                    <a:lnTo>
                      <a:pt x="208" y="39"/>
                    </a:lnTo>
                    <a:lnTo>
                      <a:pt x="199" y="27"/>
                    </a:lnTo>
                    <a:lnTo>
                      <a:pt x="192" y="17"/>
                    </a:lnTo>
                    <a:lnTo>
                      <a:pt x="187" y="8"/>
                    </a:lnTo>
                    <a:lnTo>
                      <a:pt x="182" y="2"/>
                    </a:lnTo>
                    <a:lnTo>
                      <a:pt x="181" y="0"/>
                    </a:lnTo>
                    <a:lnTo>
                      <a:pt x="180" y="0"/>
                    </a:lnTo>
                    <a:lnTo>
                      <a:pt x="175" y="0"/>
                    </a:lnTo>
                    <a:lnTo>
                      <a:pt x="170" y="1"/>
                    </a:lnTo>
                    <a:lnTo>
                      <a:pt x="163" y="2"/>
                    </a:lnTo>
                    <a:lnTo>
                      <a:pt x="155" y="4"/>
                    </a:lnTo>
                    <a:lnTo>
                      <a:pt x="147" y="8"/>
                    </a:lnTo>
                    <a:lnTo>
                      <a:pt x="141" y="12"/>
                    </a:lnTo>
                    <a:lnTo>
                      <a:pt x="134" y="18"/>
                    </a:lnTo>
                    <a:lnTo>
                      <a:pt x="128" y="23"/>
                    </a:lnTo>
                    <a:lnTo>
                      <a:pt x="124" y="28"/>
                    </a:lnTo>
                    <a:lnTo>
                      <a:pt x="119" y="31"/>
                    </a:lnTo>
                    <a:lnTo>
                      <a:pt x="115" y="33"/>
                    </a:lnTo>
                    <a:lnTo>
                      <a:pt x="108" y="36"/>
                    </a:lnTo>
                    <a:lnTo>
                      <a:pt x="101" y="37"/>
                    </a:lnTo>
                    <a:lnTo>
                      <a:pt x="93" y="38"/>
                    </a:lnTo>
                    <a:lnTo>
                      <a:pt x="81" y="39"/>
                    </a:lnTo>
                    <a:lnTo>
                      <a:pt x="69" y="42"/>
                    </a:lnTo>
                    <a:lnTo>
                      <a:pt x="56" y="48"/>
                    </a:lnTo>
                    <a:lnTo>
                      <a:pt x="42" y="57"/>
                    </a:lnTo>
                    <a:lnTo>
                      <a:pt x="30" y="66"/>
                    </a:lnTo>
                    <a:lnTo>
                      <a:pt x="20" y="76"/>
                    </a:lnTo>
                    <a:lnTo>
                      <a:pt x="11" y="84"/>
                    </a:lnTo>
                    <a:lnTo>
                      <a:pt x="5" y="89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3" y="119"/>
                    </a:lnTo>
                    <a:lnTo>
                      <a:pt x="7" y="127"/>
                    </a:lnTo>
                    <a:lnTo>
                      <a:pt x="14" y="137"/>
                    </a:lnTo>
                    <a:lnTo>
                      <a:pt x="24" y="151"/>
                    </a:lnTo>
                    <a:lnTo>
                      <a:pt x="34" y="164"/>
                    </a:lnTo>
                    <a:lnTo>
                      <a:pt x="44" y="178"/>
                    </a:lnTo>
                    <a:lnTo>
                      <a:pt x="54" y="189"/>
                    </a:lnTo>
                    <a:lnTo>
                      <a:pt x="61" y="197"/>
                    </a:lnTo>
                    <a:lnTo>
                      <a:pt x="66" y="199"/>
                    </a:lnTo>
                    <a:lnTo>
                      <a:pt x="67" y="208"/>
                    </a:lnTo>
                    <a:lnTo>
                      <a:pt x="67" y="216"/>
                    </a:lnTo>
                    <a:lnTo>
                      <a:pt x="68" y="225"/>
                    </a:lnTo>
                    <a:lnTo>
                      <a:pt x="68" y="233"/>
                    </a:lnTo>
                    <a:lnTo>
                      <a:pt x="70" y="301"/>
                    </a:lnTo>
                    <a:lnTo>
                      <a:pt x="72" y="383"/>
                    </a:lnTo>
                    <a:lnTo>
                      <a:pt x="71" y="475"/>
                    </a:lnTo>
                    <a:lnTo>
                      <a:pt x="60" y="571"/>
                    </a:lnTo>
                    <a:lnTo>
                      <a:pt x="51" y="616"/>
                    </a:lnTo>
                    <a:lnTo>
                      <a:pt x="43" y="656"/>
                    </a:lnTo>
                    <a:lnTo>
                      <a:pt x="34" y="692"/>
                    </a:lnTo>
                    <a:lnTo>
                      <a:pt x="28" y="721"/>
                    </a:lnTo>
                    <a:lnTo>
                      <a:pt x="22" y="744"/>
                    </a:lnTo>
                    <a:lnTo>
                      <a:pt x="18" y="761"/>
                    </a:lnTo>
                    <a:lnTo>
                      <a:pt x="14" y="772"/>
                    </a:lnTo>
                    <a:lnTo>
                      <a:pt x="13" y="776"/>
                    </a:lnTo>
                    <a:lnTo>
                      <a:pt x="15" y="777"/>
                    </a:lnTo>
                    <a:lnTo>
                      <a:pt x="23" y="778"/>
                    </a:lnTo>
                    <a:lnTo>
                      <a:pt x="33" y="781"/>
                    </a:lnTo>
                    <a:lnTo>
                      <a:pt x="47" y="786"/>
                    </a:lnTo>
                    <a:lnTo>
                      <a:pt x="62" y="790"/>
                    </a:lnTo>
                    <a:lnTo>
                      <a:pt x="79" y="795"/>
                    </a:lnTo>
                    <a:lnTo>
                      <a:pt x="95" y="800"/>
                    </a:lnTo>
                    <a:lnTo>
                      <a:pt x="110" y="806"/>
                    </a:lnTo>
                    <a:lnTo>
                      <a:pt x="126" y="812"/>
                    </a:lnTo>
                    <a:lnTo>
                      <a:pt x="144" y="817"/>
                    </a:lnTo>
                    <a:lnTo>
                      <a:pt x="163" y="822"/>
                    </a:lnTo>
                    <a:lnTo>
                      <a:pt x="181" y="826"/>
                    </a:lnTo>
                    <a:lnTo>
                      <a:pt x="198" y="829"/>
                    </a:lnTo>
                    <a:lnTo>
                      <a:pt x="210" y="832"/>
                    </a:lnTo>
                    <a:lnTo>
                      <a:pt x="219" y="833"/>
                    </a:lnTo>
                    <a:lnTo>
                      <a:pt x="222" y="834"/>
                    </a:lnTo>
                    <a:lnTo>
                      <a:pt x="219" y="832"/>
                    </a:lnTo>
                    <a:lnTo>
                      <a:pt x="208" y="825"/>
                    </a:lnTo>
                    <a:lnTo>
                      <a:pt x="193" y="816"/>
                    </a:lnTo>
                    <a:lnTo>
                      <a:pt x="176" y="805"/>
                    </a:lnTo>
                    <a:lnTo>
                      <a:pt x="159" y="793"/>
                    </a:lnTo>
                    <a:lnTo>
                      <a:pt x="141" y="781"/>
                    </a:lnTo>
                    <a:lnTo>
                      <a:pt x="127" y="771"/>
                    </a:lnTo>
                    <a:lnTo>
                      <a:pt x="118" y="763"/>
                    </a:lnTo>
                    <a:lnTo>
                      <a:pt x="107" y="748"/>
                    </a:lnTo>
                    <a:lnTo>
                      <a:pt x="98" y="727"/>
                    </a:lnTo>
                    <a:lnTo>
                      <a:pt x="95" y="699"/>
                    </a:lnTo>
                    <a:lnTo>
                      <a:pt x="99" y="666"/>
                    </a:lnTo>
                    <a:lnTo>
                      <a:pt x="103" y="587"/>
                    </a:lnTo>
                    <a:lnTo>
                      <a:pt x="101" y="454"/>
                    </a:lnTo>
                    <a:lnTo>
                      <a:pt x="99" y="321"/>
                    </a:lnTo>
                    <a:lnTo>
                      <a:pt x="103" y="245"/>
                    </a:lnTo>
                    <a:lnTo>
                      <a:pt x="106" y="230"/>
                    </a:lnTo>
                    <a:lnTo>
                      <a:pt x="108" y="217"/>
                    </a:lnTo>
                    <a:lnTo>
                      <a:pt x="109" y="206"/>
                    </a:lnTo>
                    <a:lnTo>
                      <a:pt x="110" y="198"/>
                    </a:lnTo>
                    <a:lnTo>
                      <a:pt x="112" y="194"/>
                    </a:lnTo>
                    <a:lnTo>
                      <a:pt x="116" y="195"/>
                    </a:lnTo>
                    <a:lnTo>
                      <a:pt x="123" y="203"/>
                    </a:lnTo>
                    <a:lnTo>
                      <a:pt x="134" y="218"/>
                    </a:lnTo>
                    <a:lnTo>
                      <a:pt x="146" y="237"/>
                    </a:lnTo>
                    <a:lnTo>
                      <a:pt x="157" y="257"/>
                    </a:lnTo>
                    <a:lnTo>
                      <a:pt x="166" y="275"/>
                    </a:lnTo>
                    <a:lnTo>
                      <a:pt x="174" y="291"/>
                    </a:lnTo>
                    <a:lnTo>
                      <a:pt x="181" y="302"/>
                    </a:lnTo>
                    <a:lnTo>
                      <a:pt x="185" y="308"/>
                    </a:lnTo>
                    <a:lnTo>
                      <a:pt x="188" y="308"/>
                    </a:lnTo>
                    <a:lnTo>
                      <a:pt x="189" y="299"/>
                    </a:lnTo>
                    <a:lnTo>
                      <a:pt x="189" y="255"/>
                    </a:lnTo>
                    <a:lnTo>
                      <a:pt x="188" y="191"/>
                    </a:lnTo>
                    <a:lnTo>
                      <a:pt x="185" y="128"/>
                    </a:lnTo>
                    <a:lnTo>
                      <a:pt x="181" y="89"/>
                    </a:lnTo>
                    <a:lnTo>
                      <a:pt x="180" y="87"/>
                    </a:lnTo>
                    <a:lnTo>
                      <a:pt x="178" y="85"/>
                    </a:lnTo>
                    <a:lnTo>
                      <a:pt x="175" y="84"/>
                    </a:lnTo>
                    <a:lnTo>
                      <a:pt x="173" y="81"/>
                    </a:lnTo>
                    <a:lnTo>
                      <a:pt x="174" y="71"/>
                    </a:lnTo>
                    <a:lnTo>
                      <a:pt x="174" y="61"/>
                    </a:lnTo>
                    <a:lnTo>
                      <a:pt x="174" y="53"/>
                    </a:lnTo>
                    <a:lnTo>
                      <a:pt x="174" y="49"/>
                    </a:lnTo>
                    <a:lnTo>
                      <a:pt x="174" y="42"/>
                    </a:lnTo>
                    <a:lnTo>
                      <a:pt x="176" y="39"/>
                    </a:lnTo>
                    <a:lnTo>
                      <a:pt x="182" y="40"/>
                    </a:lnTo>
                    <a:lnTo>
                      <a:pt x="194" y="50"/>
                    </a:lnTo>
                    <a:lnTo>
                      <a:pt x="202" y="58"/>
                    </a:lnTo>
                    <a:lnTo>
                      <a:pt x="212" y="65"/>
                    </a:lnTo>
                    <a:lnTo>
                      <a:pt x="221" y="71"/>
                    </a:lnTo>
                    <a:lnTo>
                      <a:pt x="229" y="76"/>
                    </a:lnTo>
                    <a:lnTo>
                      <a:pt x="236" y="78"/>
                    </a:lnTo>
                    <a:lnTo>
                      <a:pt x="239" y="79"/>
                    </a:lnTo>
                    <a:lnTo>
                      <a:pt x="239" y="76"/>
                    </a:lnTo>
                    <a:lnTo>
                      <a:pt x="234" y="7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8" name="Freeform 46"/>
              <p:cNvSpPr>
                <a:spLocks/>
              </p:cNvSpPr>
              <p:nvPr/>
            </p:nvSpPr>
            <p:spPr bwMode="auto">
              <a:xfrm>
                <a:off x="2152" y="3053"/>
                <a:ext cx="23" cy="48"/>
              </a:xfrm>
              <a:custGeom>
                <a:avLst/>
                <a:gdLst>
                  <a:gd name="T0" fmla="*/ 0 w 45"/>
                  <a:gd name="T1" fmla="*/ 8 h 96"/>
                  <a:gd name="T2" fmla="*/ 8 w 45"/>
                  <a:gd name="T3" fmla="*/ 12 h 96"/>
                  <a:gd name="T4" fmla="*/ 9 w 45"/>
                  <a:gd name="T5" fmla="*/ 11 h 96"/>
                  <a:gd name="T6" fmla="*/ 12 w 45"/>
                  <a:gd name="T7" fmla="*/ 8 h 96"/>
                  <a:gd name="T8" fmla="*/ 17 w 45"/>
                  <a:gd name="T9" fmla="*/ 4 h 96"/>
                  <a:gd name="T10" fmla="*/ 23 w 45"/>
                  <a:gd name="T11" fmla="*/ 0 h 96"/>
                  <a:gd name="T12" fmla="*/ 29 w 45"/>
                  <a:gd name="T13" fmla="*/ 17 h 96"/>
                  <a:gd name="T14" fmla="*/ 35 w 45"/>
                  <a:gd name="T15" fmla="*/ 39 h 96"/>
                  <a:gd name="T16" fmla="*/ 40 w 45"/>
                  <a:gd name="T17" fmla="*/ 66 h 96"/>
                  <a:gd name="T18" fmla="*/ 45 w 45"/>
                  <a:gd name="T19" fmla="*/ 96 h 96"/>
                  <a:gd name="T20" fmla="*/ 41 w 45"/>
                  <a:gd name="T21" fmla="*/ 88 h 96"/>
                  <a:gd name="T22" fmla="*/ 37 w 45"/>
                  <a:gd name="T23" fmla="*/ 78 h 96"/>
                  <a:gd name="T24" fmla="*/ 31 w 45"/>
                  <a:gd name="T25" fmla="*/ 67 h 96"/>
                  <a:gd name="T26" fmla="*/ 26 w 45"/>
                  <a:gd name="T27" fmla="*/ 55 h 96"/>
                  <a:gd name="T28" fmla="*/ 19 w 45"/>
                  <a:gd name="T29" fmla="*/ 42 h 96"/>
                  <a:gd name="T30" fmla="*/ 12 w 45"/>
                  <a:gd name="T31" fmla="*/ 30 h 96"/>
                  <a:gd name="T32" fmla="*/ 5 w 45"/>
                  <a:gd name="T33" fmla="*/ 18 h 96"/>
                  <a:gd name="T34" fmla="*/ 0 w 45"/>
                  <a:gd name="T35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96">
                    <a:moveTo>
                      <a:pt x="0" y="8"/>
                    </a:moveTo>
                    <a:lnTo>
                      <a:pt x="8" y="12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29" y="17"/>
                    </a:lnTo>
                    <a:lnTo>
                      <a:pt x="35" y="39"/>
                    </a:lnTo>
                    <a:lnTo>
                      <a:pt x="40" y="66"/>
                    </a:lnTo>
                    <a:lnTo>
                      <a:pt x="45" y="96"/>
                    </a:lnTo>
                    <a:lnTo>
                      <a:pt x="41" y="88"/>
                    </a:lnTo>
                    <a:lnTo>
                      <a:pt x="37" y="78"/>
                    </a:lnTo>
                    <a:lnTo>
                      <a:pt x="31" y="67"/>
                    </a:lnTo>
                    <a:lnTo>
                      <a:pt x="26" y="55"/>
                    </a:lnTo>
                    <a:lnTo>
                      <a:pt x="19" y="42"/>
                    </a:lnTo>
                    <a:lnTo>
                      <a:pt x="12" y="30"/>
                    </a:lnTo>
                    <a:lnTo>
                      <a:pt x="5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>
                <a:off x="2269" y="2995"/>
                <a:ext cx="128" cy="92"/>
              </a:xfrm>
              <a:custGeom>
                <a:avLst/>
                <a:gdLst>
                  <a:gd name="T0" fmla="*/ 241 w 256"/>
                  <a:gd name="T1" fmla="*/ 70 h 183"/>
                  <a:gd name="T2" fmla="*/ 227 w 256"/>
                  <a:gd name="T3" fmla="*/ 69 h 183"/>
                  <a:gd name="T4" fmla="*/ 210 w 256"/>
                  <a:gd name="T5" fmla="*/ 66 h 183"/>
                  <a:gd name="T6" fmla="*/ 192 w 256"/>
                  <a:gd name="T7" fmla="*/ 56 h 183"/>
                  <a:gd name="T8" fmla="*/ 174 w 256"/>
                  <a:gd name="T9" fmla="*/ 40 h 183"/>
                  <a:gd name="T10" fmla="*/ 151 w 256"/>
                  <a:gd name="T11" fmla="*/ 27 h 183"/>
                  <a:gd name="T12" fmla="*/ 122 w 256"/>
                  <a:gd name="T13" fmla="*/ 17 h 183"/>
                  <a:gd name="T14" fmla="*/ 96 w 256"/>
                  <a:gd name="T15" fmla="*/ 10 h 183"/>
                  <a:gd name="T16" fmla="*/ 77 w 256"/>
                  <a:gd name="T17" fmla="*/ 0 h 183"/>
                  <a:gd name="T18" fmla="*/ 75 w 256"/>
                  <a:gd name="T19" fmla="*/ 10 h 183"/>
                  <a:gd name="T20" fmla="*/ 67 w 256"/>
                  <a:gd name="T21" fmla="*/ 34 h 183"/>
                  <a:gd name="T22" fmla="*/ 56 w 256"/>
                  <a:gd name="T23" fmla="*/ 64 h 183"/>
                  <a:gd name="T24" fmla="*/ 42 w 256"/>
                  <a:gd name="T25" fmla="*/ 87 h 183"/>
                  <a:gd name="T26" fmla="*/ 27 w 256"/>
                  <a:gd name="T27" fmla="*/ 107 h 183"/>
                  <a:gd name="T28" fmla="*/ 13 w 256"/>
                  <a:gd name="T29" fmla="*/ 127 h 183"/>
                  <a:gd name="T30" fmla="*/ 3 w 256"/>
                  <a:gd name="T31" fmla="*/ 143 h 183"/>
                  <a:gd name="T32" fmla="*/ 0 w 256"/>
                  <a:gd name="T33" fmla="*/ 150 h 183"/>
                  <a:gd name="T34" fmla="*/ 61 w 256"/>
                  <a:gd name="T35" fmla="*/ 79 h 183"/>
                  <a:gd name="T36" fmla="*/ 107 w 256"/>
                  <a:gd name="T37" fmla="*/ 30 h 183"/>
                  <a:gd name="T38" fmla="*/ 119 w 256"/>
                  <a:gd name="T39" fmla="*/ 47 h 183"/>
                  <a:gd name="T40" fmla="*/ 125 w 256"/>
                  <a:gd name="T41" fmla="*/ 66 h 183"/>
                  <a:gd name="T42" fmla="*/ 128 w 256"/>
                  <a:gd name="T43" fmla="*/ 86 h 183"/>
                  <a:gd name="T44" fmla="*/ 136 w 256"/>
                  <a:gd name="T45" fmla="*/ 97 h 183"/>
                  <a:gd name="T46" fmla="*/ 147 w 256"/>
                  <a:gd name="T47" fmla="*/ 99 h 183"/>
                  <a:gd name="T48" fmla="*/ 162 w 256"/>
                  <a:gd name="T49" fmla="*/ 95 h 183"/>
                  <a:gd name="T50" fmla="*/ 175 w 256"/>
                  <a:gd name="T51" fmla="*/ 89 h 183"/>
                  <a:gd name="T52" fmla="*/ 186 w 256"/>
                  <a:gd name="T53" fmla="*/ 89 h 183"/>
                  <a:gd name="T54" fmla="*/ 196 w 256"/>
                  <a:gd name="T55" fmla="*/ 91 h 183"/>
                  <a:gd name="T56" fmla="*/ 209 w 256"/>
                  <a:gd name="T57" fmla="*/ 95 h 183"/>
                  <a:gd name="T58" fmla="*/ 220 w 256"/>
                  <a:gd name="T59" fmla="*/ 116 h 183"/>
                  <a:gd name="T60" fmla="*/ 215 w 256"/>
                  <a:gd name="T61" fmla="*/ 163 h 183"/>
                  <a:gd name="T62" fmla="*/ 219 w 256"/>
                  <a:gd name="T63" fmla="*/ 183 h 183"/>
                  <a:gd name="T64" fmla="*/ 222 w 256"/>
                  <a:gd name="T65" fmla="*/ 161 h 183"/>
                  <a:gd name="T66" fmla="*/ 233 w 256"/>
                  <a:gd name="T67" fmla="*/ 123 h 183"/>
                  <a:gd name="T68" fmla="*/ 250 w 256"/>
                  <a:gd name="T69" fmla="*/ 87 h 183"/>
                  <a:gd name="T70" fmla="*/ 256 w 256"/>
                  <a:gd name="T71" fmla="*/ 75 h 183"/>
                  <a:gd name="T72" fmla="*/ 246 w 256"/>
                  <a:gd name="T73" fmla="*/ 7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83">
                    <a:moveTo>
                      <a:pt x="246" y="71"/>
                    </a:moveTo>
                    <a:lnTo>
                      <a:pt x="241" y="70"/>
                    </a:lnTo>
                    <a:lnTo>
                      <a:pt x="235" y="70"/>
                    </a:lnTo>
                    <a:lnTo>
                      <a:pt x="227" y="69"/>
                    </a:lnTo>
                    <a:lnTo>
                      <a:pt x="219" y="68"/>
                    </a:lnTo>
                    <a:lnTo>
                      <a:pt x="210" y="66"/>
                    </a:lnTo>
                    <a:lnTo>
                      <a:pt x="201" y="62"/>
                    </a:lnTo>
                    <a:lnTo>
                      <a:pt x="192" y="56"/>
                    </a:lnTo>
                    <a:lnTo>
                      <a:pt x="183" y="48"/>
                    </a:lnTo>
                    <a:lnTo>
                      <a:pt x="174" y="40"/>
                    </a:lnTo>
                    <a:lnTo>
                      <a:pt x="163" y="33"/>
                    </a:lnTo>
                    <a:lnTo>
                      <a:pt x="151" y="27"/>
                    </a:lnTo>
                    <a:lnTo>
                      <a:pt x="136" y="21"/>
                    </a:lnTo>
                    <a:lnTo>
                      <a:pt x="122" y="17"/>
                    </a:lnTo>
                    <a:lnTo>
                      <a:pt x="108" y="13"/>
                    </a:lnTo>
                    <a:lnTo>
                      <a:pt x="96" y="10"/>
                    </a:lnTo>
                    <a:lnTo>
                      <a:pt x="87" y="8"/>
                    </a:lnTo>
                    <a:lnTo>
                      <a:pt x="77" y="0"/>
                    </a:lnTo>
                    <a:lnTo>
                      <a:pt x="76" y="2"/>
                    </a:lnTo>
                    <a:lnTo>
                      <a:pt x="75" y="10"/>
                    </a:lnTo>
                    <a:lnTo>
                      <a:pt x="71" y="21"/>
                    </a:lnTo>
                    <a:lnTo>
                      <a:pt x="67" y="34"/>
                    </a:lnTo>
                    <a:lnTo>
                      <a:pt x="61" y="49"/>
                    </a:lnTo>
                    <a:lnTo>
                      <a:pt x="56" y="64"/>
                    </a:lnTo>
                    <a:lnTo>
                      <a:pt x="49" y="77"/>
                    </a:lnTo>
                    <a:lnTo>
                      <a:pt x="42" y="87"/>
                    </a:lnTo>
                    <a:lnTo>
                      <a:pt x="34" y="96"/>
                    </a:lnTo>
                    <a:lnTo>
                      <a:pt x="27" y="107"/>
                    </a:lnTo>
                    <a:lnTo>
                      <a:pt x="20" y="117"/>
                    </a:lnTo>
                    <a:lnTo>
                      <a:pt x="13" y="127"/>
                    </a:lnTo>
                    <a:lnTo>
                      <a:pt x="8" y="136"/>
                    </a:lnTo>
                    <a:lnTo>
                      <a:pt x="3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69" y="103"/>
                    </a:lnTo>
                    <a:lnTo>
                      <a:pt x="61" y="79"/>
                    </a:lnTo>
                    <a:lnTo>
                      <a:pt x="104" y="84"/>
                    </a:lnTo>
                    <a:lnTo>
                      <a:pt x="107" y="30"/>
                    </a:lnTo>
                    <a:lnTo>
                      <a:pt x="114" y="38"/>
                    </a:lnTo>
                    <a:lnTo>
                      <a:pt x="119" y="47"/>
                    </a:lnTo>
                    <a:lnTo>
                      <a:pt x="124" y="56"/>
                    </a:lnTo>
                    <a:lnTo>
                      <a:pt x="125" y="66"/>
                    </a:lnTo>
                    <a:lnTo>
                      <a:pt x="126" y="77"/>
                    </a:lnTo>
                    <a:lnTo>
                      <a:pt x="128" y="86"/>
                    </a:lnTo>
                    <a:lnTo>
                      <a:pt x="132" y="93"/>
                    </a:lnTo>
                    <a:lnTo>
                      <a:pt x="136" y="97"/>
                    </a:lnTo>
                    <a:lnTo>
                      <a:pt x="141" y="99"/>
                    </a:lnTo>
                    <a:lnTo>
                      <a:pt x="147" y="99"/>
                    </a:lnTo>
                    <a:lnTo>
                      <a:pt x="154" y="98"/>
                    </a:lnTo>
                    <a:lnTo>
                      <a:pt x="162" y="95"/>
                    </a:lnTo>
                    <a:lnTo>
                      <a:pt x="170" y="91"/>
                    </a:lnTo>
                    <a:lnTo>
                      <a:pt x="175" y="89"/>
                    </a:lnTo>
                    <a:lnTo>
                      <a:pt x="181" y="89"/>
                    </a:lnTo>
                    <a:lnTo>
                      <a:pt x="186" y="89"/>
                    </a:lnTo>
                    <a:lnTo>
                      <a:pt x="190" y="90"/>
                    </a:lnTo>
                    <a:lnTo>
                      <a:pt x="196" y="91"/>
                    </a:lnTo>
                    <a:lnTo>
                      <a:pt x="201" y="93"/>
                    </a:lnTo>
                    <a:lnTo>
                      <a:pt x="209" y="95"/>
                    </a:lnTo>
                    <a:lnTo>
                      <a:pt x="220" y="102"/>
                    </a:lnTo>
                    <a:lnTo>
                      <a:pt x="220" y="116"/>
                    </a:lnTo>
                    <a:lnTo>
                      <a:pt x="217" y="137"/>
                    </a:lnTo>
                    <a:lnTo>
                      <a:pt x="215" y="163"/>
                    </a:lnTo>
                    <a:lnTo>
                      <a:pt x="217" y="181"/>
                    </a:lnTo>
                    <a:lnTo>
                      <a:pt x="219" y="183"/>
                    </a:lnTo>
                    <a:lnTo>
                      <a:pt x="221" y="174"/>
                    </a:lnTo>
                    <a:lnTo>
                      <a:pt x="222" y="161"/>
                    </a:lnTo>
                    <a:lnTo>
                      <a:pt x="226" y="143"/>
                    </a:lnTo>
                    <a:lnTo>
                      <a:pt x="233" y="123"/>
                    </a:lnTo>
                    <a:lnTo>
                      <a:pt x="241" y="103"/>
                    </a:lnTo>
                    <a:lnTo>
                      <a:pt x="250" y="87"/>
                    </a:lnTo>
                    <a:lnTo>
                      <a:pt x="255" y="78"/>
                    </a:lnTo>
                    <a:lnTo>
                      <a:pt x="256" y="75"/>
                    </a:lnTo>
                    <a:lnTo>
                      <a:pt x="253" y="74"/>
                    </a:lnTo>
                    <a:lnTo>
                      <a:pt x="246" y="71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Freeform 48"/>
              <p:cNvSpPr>
                <a:spLocks/>
              </p:cNvSpPr>
              <p:nvPr/>
            </p:nvSpPr>
            <p:spPr bwMode="auto">
              <a:xfrm>
                <a:off x="2383" y="3057"/>
                <a:ext cx="60" cy="224"/>
              </a:xfrm>
              <a:custGeom>
                <a:avLst/>
                <a:gdLst>
                  <a:gd name="T0" fmla="*/ 113 w 120"/>
                  <a:gd name="T1" fmla="*/ 240 h 446"/>
                  <a:gd name="T2" fmla="*/ 96 w 120"/>
                  <a:gd name="T3" fmla="*/ 230 h 446"/>
                  <a:gd name="T4" fmla="*/ 75 w 120"/>
                  <a:gd name="T5" fmla="*/ 221 h 446"/>
                  <a:gd name="T6" fmla="*/ 60 w 120"/>
                  <a:gd name="T7" fmla="*/ 217 h 446"/>
                  <a:gd name="T8" fmla="*/ 100 w 120"/>
                  <a:gd name="T9" fmla="*/ 180 h 446"/>
                  <a:gd name="T10" fmla="*/ 95 w 120"/>
                  <a:gd name="T11" fmla="*/ 171 h 446"/>
                  <a:gd name="T12" fmla="*/ 74 w 120"/>
                  <a:gd name="T13" fmla="*/ 153 h 446"/>
                  <a:gd name="T14" fmla="*/ 63 w 120"/>
                  <a:gd name="T15" fmla="*/ 135 h 446"/>
                  <a:gd name="T16" fmla="*/ 82 w 120"/>
                  <a:gd name="T17" fmla="*/ 108 h 446"/>
                  <a:gd name="T18" fmla="*/ 88 w 120"/>
                  <a:gd name="T19" fmla="*/ 96 h 446"/>
                  <a:gd name="T20" fmla="*/ 84 w 120"/>
                  <a:gd name="T21" fmla="*/ 90 h 446"/>
                  <a:gd name="T22" fmla="*/ 72 w 120"/>
                  <a:gd name="T23" fmla="*/ 85 h 446"/>
                  <a:gd name="T24" fmla="*/ 58 w 120"/>
                  <a:gd name="T25" fmla="*/ 74 h 446"/>
                  <a:gd name="T26" fmla="*/ 43 w 120"/>
                  <a:gd name="T27" fmla="*/ 29 h 446"/>
                  <a:gd name="T28" fmla="*/ 39 w 120"/>
                  <a:gd name="T29" fmla="*/ 0 h 446"/>
                  <a:gd name="T30" fmla="*/ 22 w 120"/>
                  <a:gd name="T31" fmla="*/ 16 h 446"/>
                  <a:gd name="T32" fmla="*/ 10 w 120"/>
                  <a:gd name="T33" fmla="*/ 55 h 446"/>
                  <a:gd name="T34" fmla="*/ 2 w 120"/>
                  <a:gd name="T35" fmla="*/ 95 h 446"/>
                  <a:gd name="T36" fmla="*/ 0 w 120"/>
                  <a:gd name="T37" fmla="*/ 113 h 446"/>
                  <a:gd name="T38" fmla="*/ 3 w 120"/>
                  <a:gd name="T39" fmla="*/ 106 h 446"/>
                  <a:gd name="T40" fmla="*/ 13 w 120"/>
                  <a:gd name="T41" fmla="*/ 93 h 446"/>
                  <a:gd name="T42" fmla="*/ 25 w 120"/>
                  <a:gd name="T43" fmla="*/ 78 h 446"/>
                  <a:gd name="T44" fmla="*/ 34 w 120"/>
                  <a:gd name="T45" fmla="*/ 69 h 446"/>
                  <a:gd name="T46" fmla="*/ 48 w 120"/>
                  <a:gd name="T47" fmla="*/ 85 h 446"/>
                  <a:gd name="T48" fmla="*/ 55 w 120"/>
                  <a:gd name="T49" fmla="*/ 111 h 446"/>
                  <a:gd name="T50" fmla="*/ 52 w 120"/>
                  <a:gd name="T51" fmla="*/ 121 h 446"/>
                  <a:gd name="T52" fmla="*/ 47 w 120"/>
                  <a:gd name="T53" fmla="*/ 133 h 446"/>
                  <a:gd name="T54" fmla="*/ 49 w 120"/>
                  <a:gd name="T55" fmla="*/ 148 h 446"/>
                  <a:gd name="T56" fmla="*/ 68 w 120"/>
                  <a:gd name="T57" fmla="*/ 163 h 446"/>
                  <a:gd name="T58" fmla="*/ 76 w 120"/>
                  <a:gd name="T59" fmla="*/ 174 h 446"/>
                  <a:gd name="T60" fmla="*/ 52 w 120"/>
                  <a:gd name="T61" fmla="*/ 198 h 446"/>
                  <a:gd name="T62" fmla="*/ 33 w 120"/>
                  <a:gd name="T63" fmla="*/ 230 h 446"/>
                  <a:gd name="T64" fmla="*/ 36 w 120"/>
                  <a:gd name="T65" fmla="*/ 245 h 446"/>
                  <a:gd name="T66" fmla="*/ 40 w 120"/>
                  <a:gd name="T67" fmla="*/ 244 h 446"/>
                  <a:gd name="T68" fmla="*/ 52 w 120"/>
                  <a:gd name="T69" fmla="*/ 243 h 446"/>
                  <a:gd name="T70" fmla="*/ 69 w 120"/>
                  <a:gd name="T71" fmla="*/ 244 h 446"/>
                  <a:gd name="T72" fmla="*/ 90 w 120"/>
                  <a:gd name="T73" fmla="*/ 250 h 446"/>
                  <a:gd name="T74" fmla="*/ 93 w 120"/>
                  <a:gd name="T75" fmla="*/ 289 h 446"/>
                  <a:gd name="T76" fmla="*/ 82 w 120"/>
                  <a:gd name="T77" fmla="*/ 357 h 446"/>
                  <a:gd name="T78" fmla="*/ 66 w 120"/>
                  <a:gd name="T79" fmla="*/ 387 h 446"/>
                  <a:gd name="T80" fmla="*/ 52 w 120"/>
                  <a:gd name="T81" fmla="*/ 416 h 446"/>
                  <a:gd name="T82" fmla="*/ 40 w 120"/>
                  <a:gd name="T83" fmla="*/ 437 h 446"/>
                  <a:gd name="T84" fmla="*/ 36 w 120"/>
                  <a:gd name="T85" fmla="*/ 446 h 446"/>
                  <a:gd name="T86" fmla="*/ 44 w 120"/>
                  <a:gd name="T87" fmla="*/ 435 h 446"/>
                  <a:gd name="T88" fmla="*/ 64 w 120"/>
                  <a:gd name="T89" fmla="*/ 409 h 446"/>
                  <a:gd name="T90" fmla="*/ 86 w 120"/>
                  <a:gd name="T91" fmla="*/ 379 h 446"/>
                  <a:gd name="T92" fmla="*/ 105 w 120"/>
                  <a:gd name="T93" fmla="*/ 353 h 446"/>
                  <a:gd name="T94" fmla="*/ 116 w 120"/>
                  <a:gd name="T95" fmla="*/ 315 h 446"/>
                  <a:gd name="T96" fmla="*/ 115 w 120"/>
                  <a:gd name="T97" fmla="*/ 275 h 446"/>
                  <a:gd name="T98" fmla="*/ 118 w 120"/>
                  <a:gd name="T99" fmla="*/ 281 h 446"/>
                  <a:gd name="T100" fmla="*/ 118 w 120"/>
                  <a:gd name="T101" fmla="*/ 283 h 446"/>
                  <a:gd name="T102" fmla="*/ 120 w 120"/>
                  <a:gd name="T103" fmla="*/ 269 h 446"/>
                  <a:gd name="T104" fmla="*/ 118 w 120"/>
                  <a:gd name="T105" fmla="*/ 246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446">
                    <a:moveTo>
                      <a:pt x="118" y="246"/>
                    </a:moveTo>
                    <a:lnTo>
                      <a:pt x="113" y="240"/>
                    </a:lnTo>
                    <a:lnTo>
                      <a:pt x="105" y="236"/>
                    </a:lnTo>
                    <a:lnTo>
                      <a:pt x="96" y="230"/>
                    </a:lnTo>
                    <a:lnTo>
                      <a:pt x="85" y="226"/>
                    </a:lnTo>
                    <a:lnTo>
                      <a:pt x="75" y="221"/>
                    </a:lnTo>
                    <a:lnTo>
                      <a:pt x="66" y="219"/>
                    </a:lnTo>
                    <a:lnTo>
                      <a:pt x="60" y="217"/>
                    </a:lnTo>
                    <a:lnTo>
                      <a:pt x="58" y="216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5" y="171"/>
                    </a:lnTo>
                    <a:lnTo>
                      <a:pt x="87" y="162"/>
                    </a:lnTo>
                    <a:lnTo>
                      <a:pt x="74" y="153"/>
                    </a:lnTo>
                    <a:lnTo>
                      <a:pt x="64" y="144"/>
                    </a:lnTo>
                    <a:lnTo>
                      <a:pt x="63" y="135"/>
                    </a:lnTo>
                    <a:lnTo>
                      <a:pt x="71" y="124"/>
                    </a:lnTo>
                    <a:lnTo>
                      <a:pt x="82" y="108"/>
                    </a:lnTo>
                    <a:lnTo>
                      <a:pt x="86" y="101"/>
                    </a:lnTo>
                    <a:lnTo>
                      <a:pt x="88" y="96"/>
                    </a:lnTo>
                    <a:lnTo>
                      <a:pt x="87" y="93"/>
                    </a:lnTo>
                    <a:lnTo>
                      <a:pt x="84" y="90"/>
                    </a:lnTo>
                    <a:lnTo>
                      <a:pt x="78" y="88"/>
                    </a:lnTo>
                    <a:lnTo>
                      <a:pt x="72" y="85"/>
                    </a:lnTo>
                    <a:lnTo>
                      <a:pt x="65" y="80"/>
                    </a:lnTo>
                    <a:lnTo>
                      <a:pt x="58" y="74"/>
                    </a:lnTo>
                    <a:lnTo>
                      <a:pt x="48" y="54"/>
                    </a:lnTo>
                    <a:lnTo>
                      <a:pt x="43" y="29"/>
                    </a:lnTo>
                    <a:lnTo>
                      <a:pt x="40" y="9"/>
                    </a:lnTo>
                    <a:lnTo>
                      <a:pt x="39" y="0"/>
                    </a:lnTo>
                    <a:lnTo>
                      <a:pt x="30" y="3"/>
                    </a:lnTo>
                    <a:lnTo>
                      <a:pt x="22" y="16"/>
                    </a:lnTo>
                    <a:lnTo>
                      <a:pt x="16" y="33"/>
                    </a:lnTo>
                    <a:lnTo>
                      <a:pt x="10" y="55"/>
                    </a:lnTo>
                    <a:lnTo>
                      <a:pt x="6" y="76"/>
                    </a:lnTo>
                    <a:lnTo>
                      <a:pt x="2" y="95"/>
                    </a:lnTo>
                    <a:lnTo>
                      <a:pt x="1" y="107"/>
                    </a:lnTo>
                    <a:lnTo>
                      <a:pt x="0" y="113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8" y="101"/>
                    </a:lnTo>
                    <a:lnTo>
                      <a:pt x="13" y="93"/>
                    </a:lnTo>
                    <a:lnTo>
                      <a:pt x="19" y="85"/>
                    </a:lnTo>
                    <a:lnTo>
                      <a:pt x="25" y="78"/>
                    </a:lnTo>
                    <a:lnTo>
                      <a:pt x="29" y="73"/>
                    </a:lnTo>
                    <a:lnTo>
                      <a:pt x="34" y="69"/>
                    </a:lnTo>
                    <a:lnTo>
                      <a:pt x="41" y="73"/>
                    </a:lnTo>
                    <a:lnTo>
                      <a:pt x="48" y="85"/>
                    </a:lnTo>
                    <a:lnTo>
                      <a:pt x="53" y="99"/>
                    </a:lnTo>
                    <a:lnTo>
                      <a:pt x="55" y="111"/>
                    </a:lnTo>
                    <a:lnTo>
                      <a:pt x="54" y="115"/>
                    </a:lnTo>
                    <a:lnTo>
                      <a:pt x="52" y="121"/>
                    </a:lnTo>
                    <a:lnTo>
                      <a:pt x="49" y="127"/>
                    </a:lnTo>
                    <a:lnTo>
                      <a:pt x="47" y="133"/>
                    </a:lnTo>
                    <a:lnTo>
                      <a:pt x="47" y="141"/>
                    </a:lnTo>
                    <a:lnTo>
                      <a:pt x="49" y="148"/>
                    </a:lnTo>
                    <a:lnTo>
                      <a:pt x="56" y="155"/>
                    </a:lnTo>
                    <a:lnTo>
                      <a:pt x="68" y="163"/>
                    </a:lnTo>
                    <a:lnTo>
                      <a:pt x="76" y="168"/>
                    </a:lnTo>
                    <a:lnTo>
                      <a:pt x="76" y="174"/>
                    </a:lnTo>
                    <a:lnTo>
                      <a:pt x="68" y="183"/>
                    </a:lnTo>
                    <a:lnTo>
                      <a:pt x="52" y="198"/>
                    </a:lnTo>
                    <a:lnTo>
                      <a:pt x="36" y="215"/>
                    </a:lnTo>
                    <a:lnTo>
                      <a:pt x="33" y="230"/>
                    </a:lnTo>
                    <a:lnTo>
                      <a:pt x="34" y="240"/>
                    </a:lnTo>
                    <a:lnTo>
                      <a:pt x="36" y="245"/>
                    </a:lnTo>
                    <a:lnTo>
                      <a:pt x="37" y="245"/>
                    </a:lnTo>
                    <a:lnTo>
                      <a:pt x="40" y="244"/>
                    </a:lnTo>
                    <a:lnTo>
                      <a:pt x="45" y="243"/>
                    </a:lnTo>
                    <a:lnTo>
                      <a:pt x="52" y="243"/>
                    </a:lnTo>
                    <a:lnTo>
                      <a:pt x="59" y="243"/>
                    </a:lnTo>
                    <a:lnTo>
                      <a:pt x="69" y="244"/>
                    </a:lnTo>
                    <a:lnTo>
                      <a:pt x="78" y="246"/>
                    </a:lnTo>
                    <a:lnTo>
                      <a:pt x="90" y="250"/>
                    </a:lnTo>
                    <a:lnTo>
                      <a:pt x="91" y="262"/>
                    </a:lnTo>
                    <a:lnTo>
                      <a:pt x="93" y="289"/>
                    </a:lnTo>
                    <a:lnTo>
                      <a:pt x="92" y="324"/>
                    </a:lnTo>
                    <a:lnTo>
                      <a:pt x="82" y="357"/>
                    </a:lnTo>
                    <a:lnTo>
                      <a:pt x="74" y="371"/>
                    </a:lnTo>
                    <a:lnTo>
                      <a:pt x="66" y="387"/>
                    </a:lnTo>
                    <a:lnTo>
                      <a:pt x="59" y="402"/>
                    </a:lnTo>
                    <a:lnTo>
                      <a:pt x="52" y="416"/>
                    </a:lnTo>
                    <a:lnTo>
                      <a:pt x="45" y="428"/>
                    </a:lnTo>
                    <a:lnTo>
                      <a:pt x="40" y="437"/>
                    </a:lnTo>
                    <a:lnTo>
                      <a:pt x="37" y="444"/>
                    </a:lnTo>
                    <a:lnTo>
                      <a:pt x="36" y="446"/>
                    </a:lnTo>
                    <a:lnTo>
                      <a:pt x="38" y="443"/>
                    </a:lnTo>
                    <a:lnTo>
                      <a:pt x="44" y="435"/>
                    </a:lnTo>
                    <a:lnTo>
                      <a:pt x="53" y="424"/>
                    </a:lnTo>
                    <a:lnTo>
                      <a:pt x="64" y="409"/>
                    </a:lnTo>
                    <a:lnTo>
                      <a:pt x="75" y="395"/>
                    </a:lnTo>
                    <a:lnTo>
                      <a:pt x="86" y="379"/>
                    </a:lnTo>
                    <a:lnTo>
                      <a:pt x="96" y="364"/>
                    </a:lnTo>
                    <a:lnTo>
                      <a:pt x="105" y="353"/>
                    </a:lnTo>
                    <a:lnTo>
                      <a:pt x="113" y="336"/>
                    </a:lnTo>
                    <a:lnTo>
                      <a:pt x="116" y="315"/>
                    </a:lnTo>
                    <a:lnTo>
                      <a:pt x="116" y="294"/>
                    </a:lnTo>
                    <a:lnTo>
                      <a:pt x="115" y="275"/>
                    </a:lnTo>
                    <a:lnTo>
                      <a:pt x="116" y="278"/>
                    </a:lnTo>
                    <a:lnTo>
                      <a:pt x="118" y="281"/>
                    </a:lnTo>
                    <a:lnTo>
                      <a:pt x="118" y="282"/>
                    </a:lnTo>
                    <a:lnTo>
                      <a:pt x="118" y="283"/>
                    </a:lnTo>
                    <a:lnTo>
                      <a:pt x="119" y="279"/>
                    </a:lnTo>
                    <a:lnTo>
                      <a:pt x="120" y="269"/>
                    </a:lnTo>
                    <a:lnTo>
                      <a:pt x="120" y="258"/>
                    </a:lnTo>
                    <a:lnTo>
                      <a:pt x="118" y="24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5" name="Freeform 49"/>
              <p:cNvSpPr>
                <a:spLocks/>
              </p:cNvSpPr>
              <p:nvPr/>
            </p:nvSpPr>
            <p:spPr bwMode="auto">
              <a:xfrm>
                <a:off x="2077" y="3877"/>
                <a:ext cx="33" cy="9"/>
              </a:xfrm>
              <a:custGeom>
                <a:avLst/>
                <a:gdLst>
                  <a:gd name="T0" fmla="*/ 2 w 65"/>
                  <a:gd name="T1" fmla="*/ 7 h 18"/>
                  <a:gd name="T2" fmla="*/ 9 w 65"/>
                  <a:gd name="T3" fmla="*/ 10 h 18"/>
                  <a:gd name="T4" fmla="*/ 17 w 65"/>
                  <a:gd name="T5" fmla="*/ 12 h 18"/>
                  <a:gd name="T6" fmla="*/ 23 w 65"/>
                  <a:gd name="T7" fmla="*/ 16 h 18"/>
                  <a:gd name="T8" fmla="*/ 31 w 65"/>
                  <a:gd name="T9" fmla="*/ 17 h 18"/>
                  <a:gd name="T10" fmla="*/ 39 w 65"/>
                  <a:gd name="T11" fmla="*/ 18 h 18"/>
                  <a:gd name="T12" fmla="*/ 47 w 65"/>
                  <a:gd name="T13" fmla="*/ 18 h 18"/>
                  <a:gd name="T14" fmla="*/ 55 w 65"/>
                  <a:gd name="T15" fmla="*/ 16 h 18"/>
                  <a:gd name="T16" fmla="*/ 63 w 65"/>
                  <a:gd name="T17" fmla="*/ 13 h 18"/>
                  <a:gd name="T18" fmla="*/ 64 w 65"/>
                  <a:gd name="T19" fmla="*/ 13 h 18"/>
                  <a:gd name="T20" fmla="*/ 65 w 65"/>
                  <a:gd name="T21" fmla="*/ 12 h 18"/>
                  <a:gd name="T22" fmla="*/ 65 w 65"/>
                  <a:gd name="T23" fmla="*/ 10 h 18"/>
                  <a:gd name="T24" fmla="*/ 65 w 65"/>
                  <a:gd name="T25" fmla="*/ 9 h 18"/>
                  <a:gd name="T26" fmla="*/ 64 w 65"/>
                  <a:gd name="T27" fmla="*/ 8 h 18"/>
                  <a:gd name="T28" fmla="*/ 63 w 65"/>
                  <a:gd name="T29" fmla="*/ 7 h 18"/>
                  <a:gd name="T30" fmla="*/ 61 w 65"/>
                  <a:gd name="T31" fmla="*/ 7 h 18"/>
                  <a:gd name="T32" fmla="*/ 60 w 65"/>
                  <a:gd name="T33" fmla="*/ 7 h 18"/>
                  <a:gd name="T34" fmla="*/ 54 w 65"/>
                  <a:gd name="T35" fmla="*/ 9 h 18"/>
                  <a:gd name="T36" fmla="*/ 47 w 65"/>
                  <a:gd name="T37" fmla="*/ 10 h 18"/>
                  <a:gd name="T38" fmla="*/ 39 w 65"/>
                  <a:gd name="T39" fmla="*/ 10 h 18"/>
                  <a:gd name="T40" fmla="*/ 32 w 65"/>
                  <a:gd name="T41" fmla="*/ 9 h 18"/>
                  <a:gd name="T42" fmla="*/ 24 w 65"/>
                  <a:gd name="T43" fmla="*/ 8 h 18"/>
                  <a:gd name="T44" fmla="*/ 18 w 65"/>
                  <a:gd name="T45" fmla="*/ 6 h 18"/>
                  <a:gd name="T46" fmla="*/ 11 w 65"/>
                  <a:gd name="T47" fmla="*/ 3 h 18"/>
                  <a:gd name="T48" fmla="*/ 5 w 65"/>
                  <a:gd name="T49" fmla="*/ 0 h 18"/>
                  <a:gd name="T50" fmla="*/ 4 w 65"/>
                  <a:gd name="T51" fmla="*/ 0 h 18"/>
                  <a:gd name="T52" fmla="*/ 2 w 65"/>
                  <a:gd name="T53" fmla="*/ 0 h 18"/>
                  <a:gd name="T54" fmla="*/ 1 w 65"/>
                  <a:gd name="T55" fmla="*/ 1 h 18"/>
                  <a:gd name="T56" fmla="*/ 0 w 65"/>
                  <a:gd name="T57" fmla="*/ 2 h 18"/>
                  <a:gd name="T58" fmla="*/ 0 w 65"/>
                  <a:gd name="T59" fmla="*/ 3 h 18"/>
                  <a:gd name="T60" fmla="*/ 0 w 65"/>
                  <a:gd name="T61" fmla="*/ 4 h 18"/>
                  <a:gd name="T62" fmla="*/ 1 w 65"/>
                  <a:gd name="T63" fmla="*/ 6 h 18"/>
                  <a:gd name="T64" fmla="*/ 2 w 65"/>
                  <a:gd name="T65" fmla="*/ 7 h 18"/>
                  <a:gd name="T66" fmla="*/ 2 w 65"/>
                  <a:gd name="T6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18">
                    <a:moveTo>
                      <a:pt x="2" y="7"/>
                    </a:moveTo>
                    <a:lnTo>
                      <a:pt x="9" y="10"/>
                    </a:lnTo>
                    <a:lnTo>
                      <a:pt x="17" y="12"/>
                    </a:lnTo>
                    <a:lnTo>
                      <a:pt x="23" y="16"/>
                    </a:lnTo>
                    <a:lnTo>
                      <a:pt x="31" y="17"/>
                    </a:lnTo>
                    <a:lnTo>
                      <a:pt x="39" y="18"/>
                    </a:lnTo>
                    <a:lnTo>
                      <a:pt x="47" y="18"/>
                    </a:lnTo>
                    <a:lnTo>
                      <a:pt x="55" y="16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0" y="7"/>
                    </a:lnTo>
                    <a:lnTo>
                      <a:pt x="54" y="9"/>
                    </a:lnTo>
                    <a:lnTo>
                      <a:pt x="47" y="10"/>
                    </a:lnTo>
                    <a:lnTo>
                      <a:pt x="39" y="10"/>
                    </a:lnTo>
                    <a:lnTo>
                      <a:pt x="32" y="9"/>
                    </a:lnTo>
                    <a:lnTo>
                      <a:pt x="24" y="8"/>
                    </a:lnTo>
                    <a:lnTo>
                      <a:pt x="18" y="6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Freeform 50"/>
              <p:cNvSpPr>
                <a:spLocks/>
              </p:cNvSpPr>
              <p:nvPr/>
            </p:nvSpPr>
            <p:spPr bwMode="auto">
              <a:xfrm>
                <a:off x="2439" y="3879"/>
                <a:ext cx="48" cy="12"/>
              </a:xfrm>
              <a:custGeom>
                <a:avLst/>
                <a:gdLst>
                  <a:gd name="T0" fmla="*/ 2 w 96"/>
                  <a:gd name="T1" fmla="*/ 7 h 24"/>
                  <a:gd name="T2" fmla="*/ 12 w 96"/>
                  <a:gd name="T3" fmla="*/ 14 h 24"/>
                  <a:gd name="T4" fmla="*/ 23 w 96"/>
                  <a:gd name="T5" fmla="*/ 18 h 24"/>
                  <a:gd name="T6" fmla="*/ 35 w 96"/>
                  <a:gd name="T7" fmla="*/ 22 h 24"/>
                  <a:gd name="T8" fmla="*/ 47 w 96"/>
                  <a:gd name="T9" fmla="*/ 24 h 24"/>
                  <a:gd name="T10" fmla="*/ 58 w 96"/>
                  <a:gd name="T11" fmla="*/ 24 h 24"/>
                  <a:gd name="T12" fmla="*/ 71 w 96"/>
                  <a:gd name="T13" fmla="*/ 23 h 24"/>
                  <a:gd name="T14" fmla="*/ 83 w 96"/>
                  <a:gd name="T15" fmla="*/ 21 h 24"/>
                  <a:gd name="T16" fmla="*/ 94 w 96"/>
                  <a:gd name="T17" fmla="*/ 16 h 24"/>
                  <a:gd name="T18" fmla="*/ 95 w 96"/>
                  <a:gd name="T19" fmla="*/ 15 h 24"/>
                  <a:gd name="T20" fmla="*/ 96 w 96"/>
                  <a:gd name="T21" fmla="*/ 14 h 24"/>
                  <a:gd name="T22" fmla="*/ 96 w 96"/>
                  <a:gd name="T23" fmla="*/ 13 h 24"/>
                  <a:gd name="T24" fmla="*/ 96 w 96"/>
                  <a:gd name="T25" fmla="*/ 12 h 24"/>
                  <a:gd name="T26" fmla="*/ 95 w 96"/>
                  <a:gd name="T27" fmla="*/ 11 h 24"/>
                  <a:gd name="T28" fmla="*/ 94 w 96"/>
                  <a:gd name="T29" fmla="*/ 9 h 24"/>
                  <a:gd name="T30" fmla="*/ 93 w 96"/>
                  <a:gd name="T31" fmla="*/ 8 h 24"/>
                  <a:gd name="T32" fmla="*/ 92 w 96"/>
                  <a:gd name="T33" fmla="*/ 8 h 24"/>
                  <a:gd name="T34" fmla="*/ 81 w 96"/>
                  <a:gd name="T35" fmla="*/ 13 h 24"/>
                  <a:gd name="T36" fmla="*/ 71 w 96"/>
                  <a:gd name="T37" fmla="*/ 15 h 24"/>
                  <a:gd name="T38" fmla="*/ 58 w 96"/>
                  <a:gd name="T39" fmla="*/ 16 h 24"/>
                  <a:gd name="T40" fmla="*/ 47 w 96"/>
                  <a:gd name="T41" fmla="*/ 16 h 24"/>
                  <a:gd name="T42" fmla="*/ 36 w 96"/>
                  <a:gd name="T43" fmla="*/ 14 h 24"/>
                  <a:gd name="T44" fmla="*/ 26 w 96"/>
                  <a:gd name="T45" fmla="*/ 12 h 24"/>
                  <a:gd name="T46" fmla="*/ 16 w 96"/>
                  <a:gd name="T47" fmla="*/ 6 h 24"/>
                  <a:gd name="T48" fmla="*/ 6 w 96"/>
                  <a:gd name="T49" fmla="*/ 0 h 24"/>
                  <a:gd name="T50" fmla="*/ 4 w 96"/>
                  <a:gd name="T51" fmla="*/ 0 h 24"/>
                  <a:gd name="T52" fmla="*/ 2 w 96"/>
                  <a:gd name="T53" fmla="*/ 0 h 24"/>
                  <a:gd name="T54" fmla="*/ 1 w 96"/>
                  <a:gd name="T55" fmla="*/ 0 h 24"/>
                  <a:gd name="T56" fmla="*/ 0 w 96"/>
                  <a:gd name="T57" fmla="*/ 2 h 24"/>
                  <a:gd name="T58" fmla="*/ 0 w 96"/>
                  <a:gd name="T59" fmla="*/ 3 h 24"/>
                  <a:gd name="T60" fmla="*/ 0 w 96"/>
                  <a:gd name="T61" fmla="*/ 5 h 24"/>
                  <a:gd name="T62" fmla="*/ 1 w 96"/>
                  <a:gd name="T63" fmla="*/ 6 h 24"/>
                  <a:gd name="T64" fmla="*/ 2 w 96"/>
                  <a:gd name="T65" fmla="*/ 7 h 24"/>
                  <a:gd name="T66" fmla="*/ 2 w 96"/>
                  <a:gd name="T6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24">
                    <a:moveTo>
                      <a:pt x="2" y="7"/>
                    </a:moveTo>
                    <a:lnTo>
                      <a:pt x="12" y="14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7" y="24"/>
                    </a:lnTo>
                    <a:lnTo>
                      <a:pt x="58" y="24"/>
                    </a:lnTo>
                    <a:lnTo>
                      <a:pt x="71" y="23"/>
                    </a:lnTo>
                    <a:lnTo>
                      <a:pt x="83" y="21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6" y="14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4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81" y="13"/>
                    </a:lnTo>
                    <a:lnTo>
                      <a:pt x="71" y="15"/>
                    </a:lnTo>
                    <a:lnTo>
                      <a:pt x="58" y="16"/>
                    </a:lnTo>
                    <a:lnTo>
                      <a:pt x="47" y="16"/>
                    </a:lnTo>
                    <a:lnTo>
                      <a:pt x="36" y="14"/>
                    </a:lnTo>
                    <a:lnTo>
                      <a:pt x="26" y="12"/>
                    </a:lnTo>
                    <a:lnTo>
                      <a:pt x="1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" name="Freeform 51"/>
              <p:cNvSpPr>
                <a:spLocks/>
              </p:cNvSpPr>
              <p:nvPr/>
            </p:nvSpPr>
            <p:spPr bwMode="auto">
              <a:xfrm>
                <a:off x="2249" y="3008"/>
                <a:ext cx="44" cy="29"/>
              </a:xfrm>
              <a:custGeom>
                <a:avLst/>
                <a:gdLst>
                  <a:gd name="T0" fmla="*/ 0 w 87"/>
                  <a:gd name="T1" fmla="*/ 0 h 60"/>
                  <a:gd name="T2" fmla="*/ 1 w 87"/>
                  <a:gd name="T3" fmla="*/ 2 h 60"/>
                  <a:gd name="T4" fmla="*/ 3 w 87"/>
                  <a:gd name="T5" fmla="*/ 3 h 60"/>
                  <a:gd name="T6" fmla="*/ 7 w 87"/>
                  <a:gd name="T7" fmla="*/ 5 h 60"/>
                  <a:gd name="T8" fmla="*/ 13 w 87"/>
                  <a:gd name="T9" fmla="*/ 7 h 60"/>
                  <a:gd name="T10" fmla="*/ 20 w 87"/>
                  <a:gd name="T11" fmla="*/ 9 h 60"/>
                  <a:gd name="T12" fmla="*/ 29 w 87"/>
                  <a:gd name="T13" fmla="*/ 12 h 60"/>
                  <a:gd name="T14" fmla="*/ 39 w 87"/>
                  <a:gd name="T15" fmla="*/ 12 h 60"/>
                  <a:gd name="T16" fmla="*/ 50 w 87"/>
                  <a:gd name="T17" fmla="*/ 10 h 60"/>
                  <a:gd name="T18" fmla="*/ 60 w 87"/>
                  <a:gd name="T19" fmla="*/ 8 h 60"/>
                  <a:gd name="T20" fmla="*/ 69 w 87"/>
                  <a:gd name="T21" fmla="*/ 7 h 60"/>
                  <a:gd name="T22" fmla="*/ 76 w 87"/>
                  <a:gd name="T23" fmla="*/ 6 h 60"/>
                  <a:gd name="T24" fmla="*/ 80 w 87"/>
                  <a:gd name="T25" fmla="*/ 5 h 60"/>
                  <a:gd name="T26" fmla="*/ 83 w 87"/>
                  <a:gd name="T27" fmla="*/ 4 h 60"/>
                  <a:gd name="T28" fmla="*/ 86 w 87"/>
                  <a:gd name="T29" fmla="*/ 3 h 60"/>
                  <a:gd name="T30" fmla="*/ 87 w 87"/>
                  <a:gd name="T31" fmla="*/ 3 h 60"/>
                  <a:gd name="T32" fmla="*/ 87 w 87"/>
                  <a:gd name="T33" fmla="*/ 3 h 60"/>
                  <a:gd name="T34" fmla="*/ 86 w 87"/>
                  <a:gd name="T35" fmla="*/ 5 h 60"/>
                  <a:gd name="T36" fmla="*/ 82 w 87"/>
                  <a:gd name="T37" fmla="*/ 10 h 60"/>
                  <a:gd name="T38" fmla="*/ 78 w 87"/>
                  <a:gd name="T39" fmla="*/ 19 h 60"/>
                  <a:gd name="T40" fmla="*/ 72 w 87"/>
                  <a:gd name="T41" fmla="*/ 29 h 60"/>
                  <a:gd name="T42" fmla="*/ 66 w 87"/>
                  <a:gd name="T43" fmla="*/ 40 h 60"/>
                  <a:gd name="T44" fmla="*/ 60 w 87"/>
                  <a:gd name="T45" fmla="*/ 48 h 60"/>
                  <a:gd name="T46" fmla="*/ 54 w 87"/>
                  <a:gd name="T47" fmla="*/ 56 h 60"/>
                  <a:gd name="T48" fmla="*/ 50 w 87"/>
                  <a:gd name="T49" fmla="*/ 60 h 60"/>
                  <a:gd name="T50" fmla="*/ 44 w 87"/>
                  <a:gd name="T51" fmla="*/ 59 h 60"/>
                  <a:gd name="T52" fmla="*/ 38 w 87"/>
                  <a:gd name="T53" fmla="*/ 52 h 60"/>
                  <a:gd name="T54" fmla="*/ 30 w 87"/>
                  <a:gd name="T55" fmla="*/ 43 h 60"/>
                  <a:gd name="T56" fmla="*/ 21 w 87"/>
                  <a:gd name="T57" fmla="*/ 32 h 60"/>
                  <a:gd name="T58" fmla="*/ 13 w 87"/>
                  <a:gd name="T59" fmla="*/ 21 h 60"/>
                  <a:gd name="T60" fmla="*/ 6 w 87"/>
                  <a:gd name="T61" fmla="*/ 10 h 60"/>
                  <a:gd name="T62" fmla="*/ 2 w 87"/>
                  <a:gd name="T63" fmla="*/ 3 h 60"/>
                  <a:gd name="T64" fmla="*/ 0 w 87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60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7" y="5"/>
                    </a:lnTo>
                    <a:lnTo>
                      <a:pt x="13" y="7"/>
                    </a:lnTo>
                    <a:lnTo>
                      <a:pt x="20" y="9"/>
                    </a:lnTo>
                    <a:lnTo>
                      <a:pt x="29" y="12"/>
                    </a:lnTo>
                    <a:lnTo>
                      <a:pt x="39" y="12"/>
                    </a:lnTo>
                    <a:lnTo>
                      <a:pt x="50" y="10"/>
                    </a:lnTo>
                    <a:lnTo>
                      <a:pt x="60" y="8"/>
                    </a:lnTo>
                    <a:lnTo>
                      <a:pt x="69" y="7"/>
                    </a:lnTo>
                    <a:lnTo>
                      <a:pt x="76" y="6"/>
                    </a:lnTo>
                    <a:lnTo>
                      <a:pt x="80" y="5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6" y="5"/>
                    </a:lnTo>
                    <a:lnTo>
                      <a:pt x="82" y="10"/>
                    </a:lnTo>
                    <a:lnTo>
                      <a:pt x="78" y="19"/>
                    </a:lnTo>
                    <a:lnTo>
                      <a:pt x="72" y="29"/>
                    </a:lnTo>
                    <a:lnTo>
                      <a:pt x="66" y="40"/>
                    </a:lnTo>
                    <a:lnTo>
                      <a:pt x="60" y="48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59"/>
                    </a:lnTo>
                    <a:lnTo>
                      <a:pt x="38" y="52"/>
                    </a:lnTo>
                    <a:lnTo>
                      <a:pt x="30" y="43"/>
                    </a:lnTo>
                    <a:lnTo>
                      <a:pt x="21" y="32"/>
                    </a:lnTo>
                    <a:lnTo>
                      <a:pt x="13" y="21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" name="Freeform 52"/>
              <p:cNvSpPr>
                <a:spLocks/>
              </p:cNvSpPr>
              <p:nvPr/>
            </p:nvSpPr>
            <p:spPr bwMode="auto">
              <a:xfrm>
                <a:off x="2231" y="2924"/>
                <a:ext cx="44" cy="71"/>
              </a:xfrm>
              <a:custGeom>
                <a:avLst/>
                <a:gdLst>
                  <a:gd name="T0" fmla="*/ 86 w 88"/>
                  <a:gd name="T1" fmla="*/ 125 h 142"/>
                  <a:gd name="T2" fmla="*/ 79 w 88"/>
                  <a:gd name="T3" fmla="*/ 119 h 142"/>
                  <a:gd name="T4" fmla="*/ 82 w 88"/>
                  <a:gd name="T5" fmla="*/ 110 h 142"/>
                  <a:gd name="T6" fmla="*/ 71 w 88"/>
                  <a:gd name="T7" fmla="*/ 107 h 142"/>
                  <a:gd name="T8" fmla="*/ 54 w 88"/>
                  <a:gd name="T9" fmla="*/ 106 h 142"/>
                  <a:gd name="T10" fmla="*/ 70 w 88"/>
                  <a:gd name="T11" fmla="*/ 98 h 142"/>
                  <a:gd name="T12" fmla="*/ 49 w 88"/>
                  <a:gd name="T13" fmla="*/ 93 h 142"/>
                  <a:gd name="T14" fmla="*/ 78 w 88"/>
                  <a:gd name="T15" fmla="*/ 85 h 142"/>
                  <a:gd name="T16" fmla="*/ 57 w 88"/>
                  <a:gd name="T17" fmla="*/ 68 h 142"/>
                  <a:gd name="T18" fmla="*/ 63 w 88"/>
                  <a:gd name="T19" fmla="*/ 59 h 142"/>
                  <a:gd name="T20" fmla="*/ 75 w 88"/>
                  <a:gd name="T21" fmla="*/ 62 h 142"/>
                  <a:gd name="T22" fmla="*/ 81 w 88"/>
                  <a:gd name="T23" fmla="*/ 60 h 142"/>
                  <a:gd name="T24" fmla="*/ 84 w 88"/>
                  <a:gd name="T25" fmla="*/ 53 h 142"/>
                  <a:gd name="T26" fmla="*/ 82 w 88"/>
                  <a:gd name="T27" fmla="*/ 50 h 142"/>
                  <a:gd name="T28" fmla="*/ 78 w 88"/>
                  <a:gd name="T29" fmla="*/ 41 h 142"/>
                  <a:gd name="T30" fmla="*/ 77 w 88"/>
                  <a:gd name="T31" fmla="*/ 30 h 142"/>
                  <a:gd name="T32" fmla="*/ 77 w 88"/>
                  <a:gd name="T33" fmla="*/ 24 h 142"/>
                  <a:gd name="T34" fmla="*/ 63 w 88"/>
                  <a:gd name="T35" fmla="*/ 19 h 142"/>
                  <a:gd name="T36" fmla="*/ 26 w 88"/>
                  <a:gd name="T37" fmla="*/ 31 h 142"/>
                  <a:gd name="T38" fmla="*/ 31 w 88"/>
                  <a:gd name="T39" fmla="*/ 20 h 142"/>
                  <a:gd name="T40" fmla="*/ 17 w 88"/>
                  <a:gd name="T41" fmla="*/ 4 h 142"/>
                  <a:gd name="T42" fmla="*/ 3 w 88"/>
                  <a:gd name="T43" fmla="*/ 2 h 142"/>
                  <a:gd name="T44" fmla="*/ 0 w 88"/>
                  <a:gd name="T45" fmla="*/ 19 h 142"/>
                  <a:gd name="T46" fmla="*/ 3 w 88"/>
                  <a:gd name="T47" fmla="*/ 33 h 142"/>
                  <a:gd name="T48" fmla="*/ 7 w 88"/>
                  <a:gd name="T49" fmla="*/ 47 h 142"/>
                  <a:gd name="T50" fmla="*/ 10 w 88"/>
                  <a:gd name="T51" fmla="*/ 53 h 142"/>
                  <a:gd name="T52" fmla="*/ 20 w 88"/>
                  <a:gd name="T53" fmla="*/ 70 h 142"/>
                  <a:gd name="T54" fmla="*/ 34 w 88"/>
                  <a:gd name="T55" fmla="*/ 98 h 142"/>
                  <a:gd name="T56" fmla="*/ 47 w 88"/>
                  <a:gd name="T57" fmla="*/ 127 h 142"/>
                  <a:gd name="T58" fmla="*/ 61 w 88"/>
                  <a:gd name="T59" fmla="*/ 139 h 142"/>
                  <a:gd name="T60" fmla="*/ 79 w 88"/>
                  <a:gd name="T61" fmla="*/ 142 h 142"/>
                  <a:gd name="T62" fmla="*/ 88 w 88"/>
                  <a:gd name="T63" fmla="*/ 133 h 142"/>
                  <a:gd name="T64" fmla="*/ 88 w 88"/>
                  <a:gd name="T65" fmla="*/ 1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42">
                    <a:moveTo>
                      <a:pt x="88" y="125"/>
                    </a:moveTo>
                    <a:lnTo>
                      <a:pt x="86" y="125"/>
                    </a:lnTo>
                    <a:lnTo>
                      <a:pt x="82" y="123"/>
                    </a:lnTo>
                    <a:lnTo>
                      <a:pt x="79" y="119"/>
                    </a:lnTo>
                    <a:lnTo>
                      <a:pt x="81" y="115"/>
                    </a:lnTo>
                    <a:lnTo>
                      <a:pt x="82" y="110"/>
                    </a:lnTo>
                    <a:lnTo>
                      <a:pt x="77" y="108"/>
                    </a:lnTo>
                    <a:lnTo>
                      <a:pt x="71" y="107"/>
                    </a:lnTo>
                    <a:lnTo>
                      <a:pt x="68" y="107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70" y="98"/>
                    </a:lnTo>
                    <a:lnTo>
                      <a:pt x="52" y="99"/>
                    </a:lnTo>
                    <a:lnTo>
                      <a:pt x="49" y="93"/>
                    </a:lnTo>
                    <a:lnTo>
                      <a:pt x="61" y="86"/>
                    </a:lnTo>
                    <a:lnTo>
                      <a:pt x="78" y="85"/>
                    </a:lnTo>
                    <a:lnTo>
                      <a:pt x="77" y="75"/>
                    </a:lnTo>
                    <a:lnTo>
                      <a:pt x="57" y="68"/>
                    </a:lnTo>
                    <a:lnTo>
                      <a:pt x="61" y="58"/>
                    </a:lnTo>
                    <a:lnTo>
                      <a:pt x="63" y="59"/>
                    </a:lnTo>
                    <a:lnTo>
                      <a:pt x="69" y="60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81" y="60"/>
                    </a:lnTo>
                    <a:lnTo>
                      <a:pt x="84" y="57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2" y="50"/>
                    </a:lnTo>
                    <a:lnTo>
                      <a:pt x="80" y="47"/>
                    </a:lnTo>
                    <a:lnTo>
                      <a:pt x="78" y="41"/>
                    </a:lnTo>
                    <a:lnTo>
                      <a:pt x="77" y="35"/>
                    </a:lnTo>
                    <a:lnTo>
                      <a:pt x="77" y="30"/>
                    </a:lnTo>
                    <a:lnTo>
                      <a:pt x="77" y="27"/>
                    </a:lnTo>
                    <a:lnTo>
                      <a:pt x="77" y="24"/>
                    </a:lnTo>
                    <a:lnTo>
                      <a:pt x="77" y="23"/>
                    </a:lnTo>
                    <a:lnTo>
                      <a:pt x="63" y="19"/>
                    </a:lnTo>
                    <a:lnTo>
                      <a:pt x="54" y="29"/>
                    </a:lnTo>
                    <a:lnTo>
                      <a:pt x="26" y="31"/>
                    </a:lnTo>
                    <a:lnTo>
                      <a:pt x="20" y="23"/>
                    </a:lnTo>
                    <a:lnTo>
                      <a:pt x="31" y="20"/>
                    </a:lnTo>
                    <a:lnTo>
                      <a:pt x="17" y="14"/>
                    </a:lnTo>
                    <a:lnTo>
                      <a:pt x="17" y="4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10"/>
                    </a:lnTo>
                    <a:lnTo>
                      <a:pt x="0" y="19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5" y="40"/>
                    </a:lnTo>
                    <a:lnTo>
                      <a:pt x="7" y="47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22" y="108"/>
                    </a:lnTo>
                    <a:lnTo>
                      <a:pt x="20" y="70"/>
                    </a:lnTo>
                    <a:lnTo>
                      <a:pt x="28" y="81"/>
                    </a:lnTo>
                    <a:lnTo>
                      <a:pt x="34" y="98"/>
                    </a:lnTo>
                    <a:lnTo>
                      <a:pt x="41" y="115"/>
                    </a:lnTo>
                    <a:lnTo>
                      <a:pt x="47" y="127"/>
                    </a:lnTo>
                    <a:lnTo>
                      <a:pt x="53" y="134"/>
                    </a:lnTo>
                    <a:lnTo>
                      <a:pt x="61" y="139"/>
                    </a:lnTo>
                    <a:lnTo>
                      <a:pt x="70" y="142"/>
                    </a:lnTo>
                    <a:lnTo>
                      <a:pt x="79" y="142"/>
                    </a:lnTo>
                    <a:lnTo>
                      <a:pt x="86" y="138"/>
                    </a:lnTo>
                    <a:lnTo>
                      <a:pt x="88" y="133"/>
                    </a:lnTo>
                    <a:lnTo>
                      <a:pt x="88" y="127"/>
                    </a:lnTo>
                    <a:lnTo>
                      <a:pt x="88" y="125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" name="Freeform 53"/>
              <p:cNvSpPr>
                <a:spLocks/>
              </p:cNvSpPr>
              <p:nvPr/>
            </p:nvSpPr>
            <p:spPr bwMode="auto">
              <a:xfrm>
                <a:off x="2288" y="2938"/>
                <a:ext cx="16" cy="48"/>
              </a:xfrm>
              <a:custGeom>
                <a:avLst/>
                <a:gdLst>
                  <a:gd name="T0" fmla="*/ 30 w 30"/>
                  <a:gd name="T1" fmla="*/ 0 h 97"/>
                  <a:gd name="T2" fmla="*/ 29 w 30"/>
                  <a:gd name="T3" fmla="*/ 7 h 97"/>
                  <a:gd name="T4" fmla="*/ 27 w 30"/>
                  <a:gd name="T5" fmla="*/ 23 h 97"/>
                  <a:gd name="T6" fmla="*/ 24 w 30"/>
                  <a:gd name="T7" fmla="*/ 42 h 97"/>
                  <a:gd name="T8" fmla="*/ 23 w 30"/>
                  <a:gd name="T9" fmla="*/ 53 h 97"/>
                  <a:gd name="T10" fmla="*/ 23 w 30"/>
                  <a:gd name="T11" fmla="*/ 56 h 97"/>
                  <a:gd name="T12" fmla="*/ 22 w 30"/>
                  <a:gd name="T13" fmla="*/ 59 h 97"/>
                  <a:gd name="T14" fmla="*/ 20 w 30"/>
                  <a:gd name="T15" fmla="*/ 62 h 97"/>
                  <a:gd name="T16" fmla="*/ 18 w 30"/>
                  <a:gd name="T17" fmla="*/ 67 h 97"/>
                  <a:gd name="T18" fmla="*/ 18 w 30"/>
                  <a:gd name="T19" fmla="*/ 57 h 97"/>
                  <a:gd name="T20" fmla="*/ 14 w 30"/>
                  <a:gd name="T21" fmla="*/ 49 h 97"/>
                  <a:gd name="T22" fmla="*/ 11 w 30"/>
                  <a:gd name="T23" fmla="*/ 44 h 97"/>
                  <a:gd name="T24" fmla="*/ 9 w 30"/>
                  <a:gd name="T25" fmla="*/ 42 h 97"/>
                  <a:gd name="T26" fmla="*/ 9 w 30"/>
                  <a:gd name="T27" fmla="*/ 44 h 97"/>
                  <a:gd name="T28" fmla="*/ 10 w 30"/>
                  <a:gd name="T29" fmla="*/ 50 h 97"/>
                  <a:gd name="T30" fmla="*/ 11 w 30"/>
                  <a:gd name="T31" fmla="*/ 57 h 97"/>
                  <a:gd name="T32" fmla="*/ 12 w 30"/>
                  <a:gd name="T33" fmla="*/ 62 h 97"/>
                  <a:gd name="T34" fmla="*/ 12 w 30"/>
                  <a:gd name="T35" fmla="*/ 67 h 97"/>
                  <a:gd name="T36" fmla="*/ 10 w 30"/>
                  <a:gd name="T37" fmla="*/ 73 h 97"/>
                  <a:gd name="T38" fmla="*/ 9 w 30"/>
                  <a:gd name="T39" fmla="*/ 80 h 97"/>
                  <a:gd name="T40" fmla="*/ 7 w 30"/>
                  <a:gd name="T41" fmla="*/ 86 h 97"/>
                  <a:gd name="T42" fmla="*/ 4 w 30"/>
                  <a:gd name="T43" fmla="*/ 90 h 97"/>
                  <a:gd name="T44" fmla="*/ 2 w 30"/>
                  <a:gd name="T45" fmla="*/ 94 h 97"/>
                  <a:gd name="T46" fmla="*/ 1 w 30"/>
                  <a:gd name="T47" fmla="*/ 96 h 97"/>
                  <a:gd name="T48" fmla="*/ 0 w 30"/>
                  <a:gd name="T49" fmla="*/ 97 h 97"/>
                  <a:gd name="T50" fmla="*/ 3 w 30"/>
                  <a:gd name="T51" fmla="*/ 94 h 97"/>
                  <a:gd name="T52" fmla="*/ 10 w 30"/>
                  <a:gd name="T53" fmla="*/ 85 h 97"/>
                  <a:gd name="T54" fmla="*/ 19 w 30"/>
                  <a:gd name="T55" fmla="*/ 75 h 97"/>
                  <a:gd name="T56" fmla="*/ 26 w 30"/>
                  <a:gd name="T57" fmla="*/ 66 h 97"/>
                  <a:gd name="T58" fmla="*/ 29 w 30"/>
                  <a:gd name="T59" fmla="*/ 51 h 97"/>
                  <a:gd name="T60" fmla="*/ 30 w 30"/>
                  <a:gd name="T61" fmla="*/ 29 h 97"/>
                  <a:gd name="T62" fmla="*/ 30 w 30"/>
                  <a:gd name="T63" fmla="*/ 9 h 97"/>
                  <a:gd name="T64" fmla="*/ 30 w 30"/>
                  <a:gd name="T6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97">
                    <a:moveTo>
                      <a:pt x="30" y="0"/>
                    </a:moveTo>
                    <a:lnTo>
                      <a:pt x="29" y="7"/>
                    </a:lnTo>
                    <a:lnTo>
                      <a:pt x="27" y="23"/>
                    </a:lnTo>
                    <a:lnTo>
                      <a:pt x="24" y="42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2" y="59"/>
                    </a:lnTo>
                    <a:lnTo>
                      <a:pt x="20" y="62"/>
                    </a:lnTo>
                    <a:lnTo>
                      <a:pt x="18" y="67"/>
                    </a:lnTo>
                    <a:lnTo>
                      <a:pt x="18" y="57"/>
                    </a:lnTo>
                    <a:lnTo>
                      <a:pt x="14" y="49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10" y="50"/>
                    </a:lnTo>
                    <a:lnTo>
                      <a:pt x="11" y="57"/>
                    </a:lnTo>
                    <a:lnTo>
                      <a:pt x="12" y="62"/>
                    </a:lnTo>
                    <a:lnTo>
                      <a:pt x="12" y="67"/>
                    </a:lnTo>
                    <a:lnTo>
                      <a:pt x="10" y="73"/>
                    </a:lnTo>
                    <a:lnTo>
                      <a:pt x="9" y="80"/>
                    </a:lnTo>
                    <a:lnTo>
                      <a:pt x="7" y="86"/>
                    </a:lnTo>
                    <a:lnTo>
                      <a:pt x="4" y="90"/>
                    </a:lnTo>
                    <a:lnTo>
                      <a:pt x="2" y="94"/>
                    </a:lnTo>
                    <a:lnTo>
                      <a:pt x="1" y="96"/>
                    </a:lnTo>
                    <a:lnTo>
                      <a:pt x="0" y="97"/>
                    </a:lnTo>
                    <a:lnTo>
                      <a:pt x="3" y="94"/>
                    </a:lnTo>
                    <a:lnTo>
                      <a:pt x="10" y="85"/>
                    </a:lnTo>
                    <a:lnTo>
                      <a:pt x="19" y="75"/>
                    </a:lnTo>
                    <a:lnTo>
                      <a:pt x="26" y="66"/>
                    </a:lnTo>
                    <a:lnTo>
                      <a:pt x="29" y="51"/>
                    </a:lnTo>
                    <a:lnTo>
                      <a:pt x="30" y="29"/>
                    </a:lnTo>
                    <a:lnTo>
                      <a:pt x="30" y="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Freeform 54"/>
              <p:cNvSpPr>
                <a:spLocks/>
              </p:cNvSpPr>
              <p:nvPr/>
            </p:nvSpPr>
            <p:spPr bwMode="auto">
              <a:xfrm>
                <a:off x="2256" y="2876"/>
                <a:ext cx="7" cy="14"/>
              </a:xfrm>
              <a:custGeom>
                <a:avLst/>
                <a:gdLst>
                  <a:gd name="T0" fmla="*/ 7 w 13"/>
                  <a:gd name="T1" fmla="*/ 2 h 28"/>
                  <a:gd name="T2" fmla="*/ 2 w 13"/>
                  <a:gd name="T3" fmla="*/ 7 h 28"/>
                  <a:gd name="T4" fmla="*/ 0 w 13"/>
                  <a:gd name="T5" fmla="*/ 14 h 28"/>
                  <a:gd name="T6" fmla="*/ 1 w 13"/>
                  <a:gd name="T7" fmla="*/ 21 h 28"/>
                  <a:gd name="T8" fmla="*/ 7 w 13"/>
                  <a:gd name="T9" fmla="*/ 26 h 28"/>
                  <a:gd name="T10" fmla="*/ 8 w 13"/>
                  <a:gd name="T11" fmla="*/ 28 h 28"/>
                  <a:gd name="T12" fmla="*/ 10 w 13"/>
                  <a:gd name="T13" fmla="*/ 28 h 28"/>
                  <a:gd name="T14" fmla="*/ 11 w 13"/>
                  <a:gd name="T15" fmla="*/ 26 h 28"/>
                  <a:gd name="T16" fmla="*/ 12 w 13"/>
                  <a:gd name="T17" fmla="*/ 25 h 28"/>
                  <a:gd name="T18" fmla="*/ 12 w 13"/>
                  <a:gd name="T19" fmla="*/ 24 h 28"/>
                  <a:gd name="T20" fmla="*/ 12 w 13"/>
                  <a:gd name="T21" fmla="*/ 23 h 28"/>
                  <a:gd name="T22" fmla="*/ 12 w 13"/>
                  <a:gd name="T23" fmla="*/ 21 h 28"/>
                  <a:gd name="T24" fmla="*/ 11 w 13"/>
                  <a:gd name="T25" fmla="*/ 20 h 28"/>
                  <a:gd name="T26" fmla="*/ 8 w 13"/>
                  <a:gd name="T27" fmla="*/ 17 h 28"/>
                  <a:gd name="T28" fmla="*/ 8 w 13"/>
                  <a:gd name="T29" fmla="*/ 13 h 28"/>
                  <a:gd name="T30" fmla="*/ 10 w 13"/>
                  <a:gd name="T31" fmla="*/ 10 h 28"/>
                  <a:gd name="T32" fmla="*/ 12 w 13"/>
                  <a:gd name="T33" fmla="*/ 6 h 28"/>
                  <a:gd name="T34" fmla="*/ 13 w 13"/>
                  <a:gd name="T35" fmla="*/ 5 h 28"/>
                  <a:gd name="T36" fmla="*/ 13 w 13"/>
                  <a:gd name="T37" fmla="*/ 3 h 28"/>
                  <a:gd name="T38" fmla="*/ 12 w 13"/>
                  <a:gd name="T39" fmla="*/ 2 h 28"/>
                  <a:gd name="T40" fmla="*/ 11 w 13"/>
                  <a:gd name="T41" fmla="*/ 1 h 28"/>
                  <a:gd name="T42" fmla="*/ 10 w 13"/>
                  <a:gd name="T43" fmla="*/ 0 h 28"/>
                  <a:gd name="T44" fmla="*/ 9 w 13"/>
                  <a:gd name="T45" fmla="*/ 0 h 28"/>
                  <a:gd name="T46" fmla="*/ 8 w 13"/>
                  <a:gd name="T47" fmla="*/ 1 h 28"/>
                  <a:gd name="T48" fmla="*/ 7 w 13"/>
                  <a:gd name="T49" fmla="*/ 2 h 28"/>
                  <a:gd name="T50" fmla="*/ 7 w 13"/>
                  <a:gd name="T5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8">
                    <a:moveTo>
                      <a:pt x="7" y="2"/>
                    </a:moveTo>
                    <a:lnTo>
                      <a:pt x="2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7" y="26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" name="Freeform 55"/>
              <p:cNvSpPr>
                <a:spLocks/>
              </p:cNvSpPr>
              <p:nvPr/>
            </p:nvSpPr>
            <p:spPr bwMode="auto">
              <a:xfrm>
                <a:off x="2283" y="2858"/>
                <a:ext cx="18" cy="35"/>
              </a:xfrm>
              <a:custGeom>
                <a:avLst/>
                <a:gdLst>
                  <a:gd name="T0" fmla="*/ 30 w 34"/>
                  <a:gd name="T1" fmla="*/ 0 h 68"/>
                  <a:gd name="T2" fmla="*/ 29 w 34"/>
                  <a:gd name="T3" fmla="*/ 5 h 68"/>
                  <a:gd name="T4" fmla="*/ 28 w 34"/>
                  <a:gd name="T5" fmla="*/ 18 h 68"/>
                  <a:gd name="T6" fmla="*/ 28 w 34"/>
                  <a:gd name="T7" fmla="*/ 33 h 68"/>
                  <a:gd name="T8" fmla="*/ 29 w 34"/>
                  <a:gd name="T9" fmla="*/ 47 h 68"/>
                  <a:gd name="T10" fmla="*/ 31 w 34"/>
                  <a:gd name="T11" fmla="*/ 56 h 68"/>
                  <a:gd name="T12" fmla="*/ 32 w 34"/>
                  <a:gd name="T13" fmla="*/ 63 h 68"/>
                  <a:gd name="T14" fmla="*/ 34 w 34"/>
                  <a:gd name="T15" fmla="*/ 67 h 68"/>
                  <a:gd name="T16" fmla="*/ 34 w 34"/>
                  <a:gd name="T17" fmla="*/ 68 h 68"/>
                  <a:gd name="T18" fmla="*/ 33 w 34"/>
                  <a:gd name="T19" fmla="*/ 68 h 68"/>
                  <a:gd name="T20" fmla="*/ 30 w 34"/>
                  <a:gd name="T21" fmla="*/ 68 h 68"/>
                  <a:gd name="T22" fmla="*/ 26 w 34"/>
                  <a:gd name="T23" fmla="*/ 67 h 68"/>
                  <a:gd name="T24" fmla="*/ 20 w 34"/>
                  <a:gd name="T25" fmla="*/ 67 h 68"/>
                  <a:gd name="T26" fmla="*/ 14 w 34"/>
                  <a:gd name="T27" fmla="*/ 67 h 68"/>
                  <a:gd name="T28" fmla="*/ 9 w 34"/>
                  <a:gd name="T29" fmla="*/ 67 h 68"/>
                  <a:gd name="T30" fmla="*/ 3 w 34"/>
                  <a:gd name="T31" fmla="*/ 67 h 68"/>
                  <a:gd name="T32" fmla="*/ 0 w 34"/>
                  <a:gd name="T33" fmla="*/ 68 h 68"/>
                  <a:gd name="T34" fmla="*/ 0 w 34"/>
                  <a:gd name="T35" fmla="*/ 68 h 68"/>
                  <a:gd name="T36" fmla="*/ 8 w 34"/>
                  <a:gd name="T37" fmla="*/ 65 h 68"/>
                  <a:gd name="T38" fmla="*/ 17 w 34"/>
                  <a:gd name="T39" fmla="*/ 61 h 68"/>
                  <a:gd name="T40" fmla="*/ 21 w 34"/>
                  <a:gd name="T41" fmla="*/ 60 h 68"/>
                  <a:gd name="T42" fmla="*/ 21 w 34"/>
                  <a:gd name="T43" fmla="*/ 51 h 68"/>
                  <a:gd name="T44" fmla="*/ 22 w 34"/>
                  <a:gd name="T45" fmla="*/ 31 h 68"/>
                  <a:gd name="T46" fmla="*/ 26 w 34"/>
                  <a:gd name="T47" fmla="*/ 11 h 68"/>
                  <a:gd name="T48" fmla="*/ 30 w 34"/>
                  <a:gd name="T4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68">
                    <a:moveTo>
                      <a:pt x="30" y="0"/>
                    </a:moveTo>
                    <a:lnTo>
                      <a:pt x="29" y="5"/>
                    </a:lnTo>
                    <a:lnTo>
                      <a:pt x="28" y="18"/>
                    </a:lnTo>
                    <a:lnTo>
                      <a:pt x="28" y="33"/>
                    </a:lnTo>
                    <a:lnTo>
                      <a:pt x="29" y="47"/>
                    </a:lnTo>
                    <a:lnTo>
                      <a:pt x="31" y="56"/>
                    </a:lnTo>
                    <a:lnTo>
                      <a:pt x="32" y="63"/>
                    </a:lnTo>
                    <a:lnTo>
                      <a:pt x="34" y="67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0" y="67"/>
                    </a:lnTo>
                    <a:lnTo>
                      <a:pt x="14" y="67"/>
                    </a:lnTo>
                    <a:lnTo>
                      <a:pt x="9" y="67"/>
                    </a:lnTo>
                    <a:lnTo>
                      <a:pt x="3" y="6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8" y="65"/>
                    </a:lnTo>
                    <a:lnTo>
                      <a:pt x="17" y="61"/>
                    </a:lnTo>
                    <a:lnTo>
                      <a:pt x="21" y="60"/>
                    </a:lnTo>
                    <a:lnTo>
                      <a:pt x="21" y="51"/>
                    </a:lnTo>
                    <a:lnTo>
                      <a:pt x="22" y="31"/>
                    </a:lnTo>
                    <a:lnTo>
                      <a:pt x="26" y="1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3" name="Line 730"/>
            <p:cNvSpPr>
              <a:spLocks noChangeShapeType="1"/>
            </p:cNvSpPr>
            <p:nvPr/>
          </p:nvSpPr>
          <p:spPr bwMode="auto">
            <a:xfrm>
              <a:off x="2160000" y="3787578"/>
              <a:ext cx="2880000" cy="7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Line 731"/>
            <p:cNvSpPr>
              <a:spLocks noChangeShapeType="1"/>
            </p:cNvSpPr>
            <p:nvPr/>
          </p:nvSpPr>
          <p:spPr bwMode="auto">
            <a:xfrm rot="16200000">
              <a:off x="1359782" y="5158052"/>
              <a:ext cx="27393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53" name="Group 706"/>
            <p:cNvGrpSpPr>
              <a:grpSpLocks/>
            </p:cNvGrpSpPr>
            <p:nvPr/>
          </p:nvGrpSpPr>
          <p:grpSpPr bwMode="auto">
            <a:xfrm>
              <a:off x="3131800" y="4437140"/>
              <a:ext cx="360363" cy="863600"/>
              <a:chOff x="2064" y="2840"/>
              <a:chExt cx="436" cy="1075"/>
            </a:xfrm>
          </p:grpSpPr>
          <p:sp>
            <p:nvSpPr>
              <p:cNvPr id="56" name="AutoShape 707"/>
              <p:cNvSpPr>
                <a:spLocks noChangeAspect="1" noChangeArrowheads="1" noTextEdit="1"/>
              </p:cNvSpPr>
              <p:nvPr/>
            </p:nvSpPr>
            <p:spPr bwMode="auto">
              <a:xfrm>
                <a:off x="2064" y="2840"/>
                <a:ext cx="436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" name="Freeform 708"/>
              <p:cNvSpPr>
                <a:spLocks/>
              </p:cNvSpPr>
              <p:nvPr/>
            </p:nvSpPr>
            <p:spPr bwMode="auto">
              <a:xfrm>
                <a:off x="2068" y="2844"/>
                <a:ext cx="432" cy="1061"/>
              </a:xfrm>
              <a:custGeom>
                <a:avLst/>
                <a:gdLst>
                  <a:gd name="T0" fmla="*/ 744 w 864"/>
                  <a:gd name="T1" fmla="*/ 1906 h 2122"/>
                  <a:gd name="T2" fmla="*/ 729 w 864"/>
                  <a:gd name="T3" fmla="*/ 1817 h 2122"/>
                  <a:gd name="T4" fmla="*/ 761 w 864"/>
                  <a:gd name="T5" fmla="*/ 1661 h 2122"/>
                  <a:gd name="T6" fmla="*/ 698 w 864"/>
                  <a:gd name="T7" fmla="*/ 1487 h 2122"/>
                  <a:gd name="T8" fmla="*/ 690 w 864"/>
                  <a:gd name="T9" fmla="*/ 1191 h 2122"/>
                  <a:gd name="T10" fmla="*/ 676 w 864"/>
                  <a:gd name="T11" fmla="*/ 969 h 2122"/>
                  <a:gd name="T12" fmla="*/ 716 w 864"/>
                  <a:gd name="T13" fmla="*/ 854 h 2122"/>
                  <a:gd name="T14" fmla="*/ 771 w 864"/>
                  <a:gd name="T15" fmla="*/ 715 h 2122"/>
                  <a:gd name="T16" fmla="*/ 755 w 864"/>
                  <a:gd name="T17" fmla="*/ 630 h 2122"/>
                  <a:gd name="T18" fmla="*/ 744 w 864"/>
                  <a:gd name="T19" fmla="*/ 542 h 2122"/>
                  <a:gd name="T20" fmla="*/ 722 w 864"/>
                  <a:gd name="T21" fmla="*/ 496 h 2122"/>
                  <a:gd name="T22" fmla="*/ 693 w 864"/>
                  <a:gd name="T23" fmla="*/ 400 h 2122"/>
                  <a:gd name="T24" fmla="*/ 652 w 864"/>
                  <a:gd name="T25" fmla="*/ 341 h 2122"/>
                  <a:gd name="T26" fmla="*/ 599 w 864"/>
                  <a:gd name="T27" fmla="*/ 325 h 2122"/>
                  <a:gd name="T28" fmla="*/ 538 w 864"/>
                  <a:gd name="T29" fmla="*/ 304 h 2122"/>
                  <a:gd name="T30" fmla="*/ 482 w 864"/>
                  <a:gd name="T31" fmla="*/ 194 h 2122"/>
                  <a:gd name="T32" fmla="*/ 493 w 864"/>
                  <a:gd name="T33" fmla="*/ 114 h 2122"/>
                  <a:gd name="T34" fmla="*/ 471 w 864"/>
                  <a:gd name="T35" fmla="*/ 9 h 2122"/>
                  <a:gd name="T36" fmla="*/ 398 w 864"/>
                  <a:gd name="T37" fmla="*/ 0 h 2122"/>
                  <a:gd name="T38" fmla="*/ 326 w 864"/>
                  <a:gd name="T39" fmla="*/ 23 h 2122"/>
                  <a:gd name="T40" fmla="*/ 307 w 864"/>
                  <a:gd name="T41" fmla="*/ 126 h 2122"/>
                  <a:gd name="T42" fmla="*/ 309 w 864"/>
                  <a:gd name="T43" fmla="*/ 187 h 2122"/>
                  <a:gd name="T44" fmla="*/ 331 w 864"/>
                  <a:gd name="T45" fmla="*/ 269 h 2122"/>
                  <a:gd name="T46" fmla="*/ 275 w 864"/>
                  <a:gd name="T47" fmla="*/ 311 h 2122"/>
                  <a:gd name="T48" fmla="*/ 171 w 864"/>
                  <a:gd name="T49" fmla="*/ 352 h 2122"/>
                  <a:gd name="T50" fmla="*/ 122 w 864"/>
                  <a:gd name="T51" fmla="*/ 387 h 2122"/>
                  <a:gd name="T52" fmla="*/ 79 w 864"/>
                  <a:gd name="T53" fmla="*/ 549 h 2122"/>
                  <a:gd name="T54" fmla="*/ 45 w 864"/>
                  <a:gd name="T55" fmla="*/ 677 h 2122"/>
                  <a:gd name="T56" fmla="*/ 61 w 864"/>
                  <a:gd name="T57" fmla="*/ 810 h 2122"/>
                  <a:gd name="T58" fmla="*/ 116 w 864"/>
                  <a:gd name="T59" fmla="*/ 913 h 2122"/>
                  <a:gd name="T60" fmla="*/ 145 w 864"/>
                  <a:gd name="T61" fmla="*/ 1035 h 2122"/>
                  <a:gd name="T62" fmla="*/ 153 w 864"/>
                  <a:gd name="T63" fmla="*/ 1138 h 2122"/>
                  <a:gd name="T64" fmla="*/ 139 w 864"/>
                  <a:gd name="T65" fmla="*/ 1400 h 2122"/>
                  <a:gd name="T66" fmla="*/ 103 w 864"/>
                  <a:gd name="T67" fmla="*/ 1563 h 2122"/>
                  <a:gd name="T68" fmla="*/ 126 w 864"/>
                  <a:gd name="T69" fmla="*/ 1784 h 2122"/>
                  <a:gd name="T70" fmla="*/ 99 w 864"/>
                  <a:gd name="T71" fmla="*/ 1932 h 2122"/>
                  <a:gd name="T72" fmla="*/ 19 w 864"/>
                  <a:gd name="T73" fmla="*/ 2011 h 2122"/>
                  <a:gd name="T74" fmla="*/ 8 w 864"/>
                  <a:gd name="T75" fmla="*/ 2087 h 2122"/>
                  <a:gd name="T76" fmla="*/ 73 w 864"/>
                  <a:gd name="T77" fmla="*/ 2111 h 2122"/>
                  <a:gd name="T78" fmla="*/ 138 w 864"/>
                  <a:gd name="T79" fmla="*/ 2087 h 2122"/>
                  <a:gd name="T80" fmla="*/ 221 w 864"/>
                  <a:gd name="T81" fmla="*/ 2016 h 2122"/>
                  <a:gd name="T82" fmla="*/ 239 w 864"/>
                  <a:gd name="T83" fmla="*/ 1915 h 2122"/>
                  <a:gd name="T84" fmla="*/ 258 w 864"/>
                  <a:gd name="T85" fmla="*/ 1786 h 2122"/>
                  <a:gd name="T86" fmla="*/ 292 w 864"/>
                  <a:gd name="T87" fmla="*/ 1741 h 2122"/>
                  <a:gd name="T88" fmla="*/ 311 w 864"/>
                  <a:gd name="T89" fmla="*/ 1649 h 2122"/>
                  <a:gd name="T90" fmla="*/ 359 w 864"/>
                  <a:gd name="T91" fmla="*/ 1403 h 2122"/>
                  <a:gd name="T92" fmla="*/ 417 w 864"/>
                  <a:gd name="T93" fmla="*/ 1238 h 2122"/>
                  <a:gd name="T94" fmla="*/ 455 w 864"/>
                  <a:gd name="T95" fmla="*/ 1281 h 2122"/>
                  <a:gd name="T96" fmla="*/ 539 w 864"/>
                  <a:gd name="T97" fmla="*/ 1647 h 2122"/>
                  <a:gd name="T98" fmla="*/ 576 w 864"/>
                  <a:gd name="T99" fmla="*/ 1776 h 2122"/>
                  <a:gd name="T100" fmla="*/ 618 w 864"/>
                  <a:gd name="T101" fmla="*/ 1890 h 2122"/>
                  <a:gd name="T102" fmla="*/ 635 w 864"/>
                  <a:gd name="T103" fmla="*/ 2029 h 2122"/>
                  <a:gd name="T104" fmla="*/ 671 w 864"/>
                  <a:gd name="T105" fmla="*/ 2042 h 2122"/>
                  <a:gd name="T106" fmla="*/ 720 w 864"/>
                  <a:gd name="T107" fmla="*/ 2089 h 2122"/>
                  <a:gd name="T108" fmla="*/ 800 w 864"/>
                  <a:gd name="T109" fmla="*/ 2122 h 2122"/>
                  <a:gd name="T110" fmla="*/ 864 w 864"/>
                  <a:gd name="T111" fmla="*/ 2095 h 2122"/>
                  <a:gd name="T112" fmla="*/ 838 w 864"/>
                  <a:gd name="T113" fmla="*/ 2022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64" h="2122">
                    <a:moveTo>
                      <a:pt x="806" y="1987"/>
                    </a:moveTo>
                    <a:lnTo>
                      <a:pt x="787" y="1970"/>
                    </a:lnTo>
                    <a:lnTo>
                      <a:pt x="772" y="1954"/>
                    </a:lnTo>
                    <a:lnTo>
                      <a:pt x="760" y="1937"/>
                    </a:lnTo>
                    <a:lnTo>
                      <a:pt x="751" y="1922"/>
                    </a:lnTo>
                    <a:lnTo>
                      <a:pt x="744" y="1906"/>
                    </a:lnTo>
                    <a:lnTo>
                      <a:pt x="740" y="1893"/>
                    </a:lnTo>
                    <a:lnTo>
                      <a:pt x="736" y="1880"/>
                    </a:lnTo>
                    <a:lnTo>
                      <a:pt x="735" y="1870"/>
                    </a:lnTo>
                    <a:lnTo>
                      <a:pt x="732" y="1843"/>
                    </a:lnTo>
                    <a:lnTo>
                      <a:pt x="729" y="1829"/>
                    </a:lnTo>
                    <a:lnTo>
                      <a:pt x="729" y="1817"/>
                    </a:lnTo>
                    <a:lnTo>
                      <a:pt x="732" y="1794"/>
                    </a:lnTo>
                    <a:lnTo>
                      <a:pt x="740" y="1765"/>
                    </a:lnTo>
                    <a:lnTo>
                      <a:pt x="749" y="1740"/>
                    </a:lnTo>
                    <a:lnTo>
                      <a:pt x="758" y="1713"/>
                    </a:lnTo>
                    <a:lnTo>
                      <a:pt x="762" y="1681"/>
                    </a:lnTo>
                    <a:lnTo>
                      <a:pt x="761" y="1661"/>
                    </a:lnTo>
                    <a:lnTo>
                      <a:pt x="755" y="1637"/>
                    </a:lnTo>
                    <a:lnTo>
                      <a:pt x="745" y="1609"/>
                    </a:lnTo>
                    <a:lnTo>
                      <a:pt x="734" y="1580"/>
                    </a:lnTo>
                    <a:lnTo>
                      <a:pt x="721" y="1548"/>
                    </a:lnTo>
                    <a:lnTo>
                      <a:pt x="708" y="1517"/>
                    </a:lnTo>
                    <a:lnTo>
                      <a:pt x="698" y="1487"/>
                    </a:lnTo>
                    <a:lnTo>
                      <a:pt x="690" y="1459"/>
                    </a:lnTo>
                    <a:lnTo>
                      <a:pt x="684" y="1407"/>
                    </a:lnTo>
                    <a:lnTo>
                      <a:pt x="685" y="1358"/>
                    </a:lnTo>
                    <a:lnTo>
                      <a:pt x="688" y="1303"/>
                    </a:lnTo>
                    <a:lnTo>
                      <a:pt x="690" y="1236"/>
                    </a:lnTo>
                    <a:lnTo>
                      <a:pt x="690" y="1191"/>
                    </a:lnTo>
                    <a:lnTo>
                      <a:pt x="692" y="1166"/>
                    </a:lnTo>
                    <a:lnTo>
                      <a:pt x="690" y="1150"/>
                    </a:lnTo>
                    <a:lnTo>
                      <a:pt x="687" y="1127"/>
                    </a:lnTo>
                    <a:lnTo>
                      <a:pt x="701" y="1109"/>
                    </a:lnTo>
                    <a:lnTo>
                      <a:pt x="673" y="985"/>
                    </a:lnTo>
                    <a:lnTo>
                      <a:pt x="676" y="969"/>
                    </a:lnTo>
                    <a:lnTo>
                      <a:pt x="680" y="952"/>
                    </a:lnTo>
                    <a:lnTo>
                      <a:pt x="685" y="932"/>
                    </a:lnTo>
                    <a:lnTo>
                      <a:pt x="690" y="905"/>
                    </a:lnTo>
                    <a:lnTo>
                      <a:pt x="696" y="884"/>
                    </a:lnTo>
                    <a:lnTo>
                      <a:pt x="705" y="867"/>
                    </a:lnTo>
                    <a:lnTo>
                      <a:pt x="716" y="854"/>
                    </a:lnTo>
                    <a:lnTo>
                      <a:pt x="730" y="841"/>
                    </a:lnTo>
                    <a:lnTo>
                      <a:pt x="742" y="827"/>
                    </a:lnTo>
                    <a:lnTo>
                      <a:pt x="753" y="812"/>
                    </a:lnTo>
                    <a:lnTo>
                      <a:pt x="762" y="791"/>
                    </a:lnTo>
                    <a:lnTo>
                      <a:pt x="768" y="766"/>
                    </a:lnTo>
                    <a:lnTo>
                      <a:pt x="771" y="715"/>
                    </a:lnTo>
                    <a:lnTo>
                      <a:pt x="770" y="682"/>
                    </a:lnTo>
                    <a:lnTo>
                      <a:pt x="768" y="662"/>
                    </a:lnTo>
                    <a:lnTo>
                      <a:pt x="765" y="655"/>
                    </a:lnTo>
                    <a:lnTo>
                      <a:pt x="763" y="653"/>
                    </a:lnTo>
                    <a:lnTo>
                      <a:pt x="759" y="645"/>
                    </a:lnTo>
                    <a:lnTo>
                      <a:pt x="755" y="630"/>
                    </a:lnTo>
                    <a:lnTo>
                      <a:pt x="755" y="608"/>
                    </a:lnTo>
                    <a:lnTo>
                      <a:pt x="753" y="588"/>
                    </a:lnTo>
                    <a:lnTo>
                      <a:pt x="748" y="576"/>
                    </a:lnTo>
                    <a:lnTo>
                      <a:pt x="741" y="566"/>
                    </a:lnTo>
                    <a:lnTo>
                      <a:pt x="742" y="551"/>
                    </a:lnTo>
                    <a:lnTo>
                      <a:pt x="744" y="542"/>
                    </a:lnTo>
                    <a:lnTo>
                      <a:pt x="743" y="534"/>
                    </a:lnTo>
                    <a:lnTo>
                      <a:pt x="741" y="525"/>
                    </a:lnTo>
                    <a:lnTo>
                      <a:pt x="738" y="519"/>
                    </a:lnTo>
                    <a:lnTo>
                      <a:pt x="732" y="511"/>
                    </a:lnTo>
                    <a:lnTo>
                      <a:pt x="727" y="504"/>
                    </a:lnTo>
                    <a:lnTo>
                      <a:pt x="722" y="496"/>
                    </a:lnTo>
                    <a:lnTo>
                      <a:pt x="716" y="490"/>
                    </a:lnTo>
                    <a:lnTo>
                      <a:pt x="707" y="476"/>
                    </a:lnTo>
                    <a:lnTo>
                      <a:pt x="701" y="464"/>
                    </a:lnTo>
                    <a:lnTo>
                      <a:pt x="695" y="449"/>
                    </a:lnTo>
                    <a:lnTo>
                      <a:pt x="693" y="427"/>
                    </a:lnTo>
                    <a:lnTo>
                      <a:pt x="693" y="400"/>
                    </a:lnTo>
                    <a:lnTo>
                      <a:pt x="693" y="375"/>
                    </a:lnTo>
                    <a:lnTo>
                      <a:pt x="689" y="356"/>
                    </a:lnTo>
                    <a:lnTo>
                      <a:pt x="677" y="345"/>
                    </a:lnTo>
                    <a:lnTo>
                      <a:pt x="668" y="343"/>
                    </a:lnTo>
                    <a:lnTo>
                      <a:pt x="660" y="342"/>
                    </a:lnTo>
                    <a:lnTo>
                      <a:pt x="652" y="341"/>
                    </a:lnTo>
                    <a:lnTo>
                      <a:pt x="645" y="340"/>
                    </a:lnTo>
                    <a:lnTo>
                      <a:pt x="636" y="339"/>
                    </a:lnTo>
                    <a:lnTo>
                      <a:pt x="628" y="337"/>
                    </a:lnTo>
                    <a:lnTo>
                      <a:pt x="619" y="334"/>
                    </a:lnTo>
                    <a:lnTo>
                      <a:pt x="609" y="330"/>
                    </a:lnTo>
                    <a:lnTo>
                      <a:pt x="599" y="325"/>
                    </a:lnTo>
                    <a:lnTo>
                      <a:pt x="586" y="320"/>
                    </a:lnTo>
                    <a:lnTo>
                      <a:pt x="574" y="315"/>
                    </a:lnTo>
                    <a:lnTo>
                      <a:pt x="563" y="312"/>
                    </a:lnTo>
                    <a:lnTo>
                      <a:pt x="553" y="308"/>
                    </a:lnTo>
                    <a:lnTo>
                      <a:pt x="544" y="306"/>
                    </a:lnTo>
                    <a:lnTo>
                      <a:pt x="538" y="304"/>
                    </a:lnTo>
                    <a:lnTo>
                      <a:pt x="536" y="304"/>
                    </a:lnTo>
                    <a:lnTo>
                      <a:pt x="499" y="289"/>
                    </a:lnTo>
                    <a:lnTo>
                      <a:pt x="482" y="268"/>
                    </a:lnTo>
                    <a:lnTo>
                      <a:pt x="481" y="242"/>
                    </a:lnTo>
                    <a:lnTo>
                      <a:pt x="481" y="216"/>
                    </a:lnTo>
                    <a:lnTo>
                      <a:pt x="482" y="194"/>
                    </a:lnTo>
                    <a:lnTo>
                      <a:pt x="482" y="187"/>
                    </a:lnTo>
                    <a:lnTo>
                      <a:pt x="490" y="169"/>
                    </a:lnTo>
                    <a:lnTo>
                      <a:pt x="490" y="162"/>
                    </a:lnTo>
                    <a:lnTo>
                      <a:pt x="492" y="146"/>
                    </a:lnTo>
                    <a:lnTo>
                      <a:pt x="493" y="128"/>
                    </a:lnTo>
                    <a:lnTo>
                      <a:pt x="493" y="114"/>
                    </a:lnTo>
                    <a:lnTo>
                      <a:pt x="491" y="106"/>
                    </a:lnTo>
                    <a:lnTo>
                      <a:pt x="485" y="103"/>
                    </a:lnTo>
                    <a:lnTo>
                      <a:pt x="479" y="103"/>
                    </a:lnTo>
                    <a:lnTo>
                      <a:pt x="476" y="103"/>
                    </a:lnTo>
                    <a:lnTo>
                      <a:pt x="470" y="83"/>
                    </a:lnTo>
                    <a:lnTo>
                      <a:pt x="471" y="9"/>
                    </a:lnTo>
                    <a:lnTo>
                      <a:pt x="468" y="8"/>
                    </a:lnTo>
                    <a:lnTo>
                      <a:pt x="459" y="7"/>
                    </a:lnTo>
                    <a:lnTo>
                      <a:pt x="446" y="4"/>
                    </a:lnTo>
                    <a:lnTo>
                      <a:pt x="431" y="2"/>
                    </a:lnTo>
                    <a:lnTo>
                      <a:pt x="414" y="1"/>
                    </a:lnTo>
                    <a:lnTo>
                      <a:pt x="398" y="0"/>
                    </a:lnTo>
                    <a:lnTo>
                      <a:pt x="383" y="2"/>
                    </a:lnTo>
                    <a:lnTo>
                      <a:pt x="371" y="5"/>
                    </a:lnTo>
                    <a:lnTo>
                      <a:pt x="360" y="11"/>
                    </a:lnTo>
                    <a:lnTo>
                      <a:pt x="349" y="15"/>
                    </a:lnTo>
                    <a:lnTo>
                      <a:pt x="337" y="20"/>
                    </a:lnTo>
                    <a:lnTo>
                      <a:pt x="326" y="23"/>
                    </a:lnTo>
                    <a:lnTo>
                      <a:pt x="314" y="26"/>
                    </a:lnTo>
                    <a:lnTo>
                      <a:pt x="307" y="28"/>
                    </a:lnTo>
                    <a:lnTo>
                      <a:pt x="301" y="30"/>
                    </a:lnTo>
                    <a:lnTo>
                      <a:pt x="299" y="30"/>
                    </a:lnTo>
                    <a:lnTo>
                      <a:pt x="309" y="126"/>
                    </a:lnTo>
                    <a:lnTo>
                      <a:pt x="307" y="126"/>
                    </a:lnTo>
                    <a:lnTo>
                      <a:pt x="301" y="127"/>
                    </a:lnTo>
                    <a:lnTo>
                      <a:pt x="295" y="132"/>
                    </a:lnTo>
                    <a:lnTo>
                      <a:pt x="293" y="143"/>
                    </a:lnTo>
                    <a:lnTo>
                      <a:pt x="296" y="155"/>
                    </a:lnTo>
                    <a:lnTo>
                      <a:pt x="302" y="172"/>
                    </a:lnTo>
                    <a:lnTo>
                      <a:pt x="309" y="187"/>
                    </a:lnTo>
                    <a:lnTo>
                      <a:pt x="311" y="193"/>
                    </a:lnTo>
                    <a:lnTo>
                      <a:pt x="322" y="212"/>
                    </a:lnTo>
                    <a:lnTo>
                      <a:pt x="323" y="217"/>
                    </a:lnTo>
                    <a:lnTo>
                      <a:pt x="327" y="230"/>
                    </a:lnTo>
                    <a:lnTo>
                      <a:pt x="330" y="248"/>
                    </a:lnTo>
                    <a:lnTo>
                      <a:pt x="331" y="269"/>
                    </a:lnTo>
                    <a:lnTo>
                      <a:pt x="320" y="295"/>
                    </a:lnTo>
                    <a:lnTo>
                      <a:pt x="318" y="296"/>
                    </a:lnTo>
                    <a:lnTo>
                      <a:pt x="312" y="297"/>
                    </a:lnTo>
                    <a:lnTo>
                      <a:pt x="302" y="301"/>
                    </a:lnTo>
                    <a:lnTo>
                      <a:pt x="290" y="305"/>
                    </a:lnTo>
                    <a:lnTo>
                      <a:pt x="275" y="311"/>
                    </a:lnTo>
                    <a:lnTo>
                      <a:pt x="258" y="316"/>
                    </a:lnTo>
                    <a:lnTo>
                      <a:pt x="242" y="323"/>
                    </a:lnTo>
                    <a:lnTo>
                      <a:pt x="224" y="330"/>
                    </a:lnTo>
                    <a:lnTo>
                      <a:pt x="205" y="337"/>
                    </a:lnTo>
                    <a:lnTo>
                      <a:pt x="187" y="345"/>
                    </a:lnTo>
                    <a:lnTo>
                      <a:pt x="171" y="352"/>
                    </a:lnTo>
                    <a:lnTo>
                      <a:pt x="155" y="360"/>
                    </a:lnTo>
                    <a:lnTo>
                      <a:pt x="143" y="367"/>
                    </a:lnTo>
                    <a:lnTo>
                      <a:pt x="133" y="373"/>
                    </a:lnTo>
                    <a:lnTo>
                      <a:pt x="126" y="379"/>
                    </a:lnTo>
                    <a:lnTo>
                      <a:pt x="123" y="384"/>
                    </a:lnTo>
                    <a:lnTo>
                      <a:pt x="122" y="387"/>
                    </a:lnTo>
                    <a:lnTo>
                      <a:pt x="117" y="400"/>
                    </a:lnTo>
                    <a:lnTo>
                      <a:pt x="112" y="421"/>
                    </a:lnTo>
                    <a:lnTo>
                      <a:pt x="104" y="449"/>
                    </a:lnTo>
                    <a:lnTo>
                      <a:pt x="96" y="481"/>
                    </a:lnTo>
                    <a:lnTo>
                      <a:pt x="87" y="515"/>
                    </a:lnTo>
                    <a:lnTo>
                      <a:pt x="79" y="549"/>
                    </a:lnTo>
                    <a:lnTo>
                      <a:pt x="71" y="580"/>
                    </a:lnTo>
                    <a:lnTo>
                      <a:pt x="64" y="613"/>
                    </a:lnTo>
                    <a:lnTo>
                      <a:pt x="55" y="638"/>
                    </a:lnTo>
                    <a:lnTo>
                      <a:pt x="48" y="656"/>
                    </a:lnTo>
                    <a:lnTo>
                      <a:pt x="46" y="663"/>
                    </a:lnTo>
                    <a:lnTo>
                      <a:pt x="45" y="677"/>
                    </a:lnTo>
                    <a:lnTo>
                      <a:pt x="43" y="710"/>
                    </a:lnTo>
                    <a:lnTo>
                      <a:pt x="43" y="746"/>
                    </a:lnTo>
                    <a:lnTo>
                      <a:pt x="49" y="769"/>
                    </a:lnTo>
                    <a:lnTo>
                      <a:pt x="55" y="780"/>
                    </a:lnTo>
                    <a:lnTo>
                      <a:pt x="59" y="794"/>
                    </a:lnTo>
                    <a:lnTo>
                      <a:pt x="61" y="810"/>
                    </a:lnTo>
                    <a:lnTo>
                      <a:pt x="64" y="833"/>
                    </a:lnTo>
                    <a:lnTo>
                      <a:pt x="67" y="845"/>
                    </a:lnTo>
                    <a:lnTo>
                      <a:pt x="75" y="861"/>
                    </a:lnTo>
                    <a:lnTo>
                      <a:pt x="86" y="877"/>
                    </a:lnTo>
                    <a:lnTo>
                      <a:pt x="101" y="895"/>
                    </a:lnTo>
                    <a:lnTo>
                      <a:pt x="116" y="913"/>
                    </a:lnTo>
                    <a:lnTo>
                      <a:pt x="133" y="930"/>
                    </a:lnTo>
                    <a:lnTo>
                      <a:pt x="151" y="946"/>
                    </a:lnTo>
                    <a:lnTo>
                      <a:pt x="169" y="958"/>
                    </a:lnTo>
                    <a:lnTo>
                      <a:pt x="161" y="981"/>
                    </a:lnTo>
                    <a:lnTo>
                      <a:pt x="153" y="1008"/>
                    </a:lnTo>
                    <a:lnTo>
                      <a:pt x="145" y="1035"/>
                    </a:lnTo>
                    <a:lnTo>
                      <a:pt x="139" y="1062"/>
                    </a:lnTo>
                    <a:lnTo>
                      <a:pt x="133" y="1087"/>
                    </a:lnTo>
                    <a:lnTo>
                      <a:pt x="129" y="1106"/>
                    </a:lnTo>
                    <a:lnTo>
                      <a:pt x="125" y="1119"/>
                    </a:lnTo>
                    <a:lnTo>
                      <a:pt x="124" y="1123"/>
                    </a:lnTo>
                    <a:lnTo>
                      <a:pt x="153" y="1138"/>
                    </a:lnTo>
                    <a:lnTo>
                      <a:pt x="146" y="1178"/>
                    </a:lnTo>
                    <a:lnTo>
                      <a:pt x="138" y="1223"/>
                    </a:lnTo>
                    <a:lnTo>
                      <a:pt x="130" y="1265"/>
                    </a:lnTo>
                    <a:lnTo>
                      <a:pt x="130" y="1303"/>
                    </a:lnTo>
                    <a:lnTo>
                      <a:pt x="136" y="1355"/>
                    </a:lnTo>
                    <a:lnTo>
                      <a:pt x="139" y="1400"/>
                    </a:lnTo>
                    <a:lnTo>
                      <a:pt x="138" y="1438"/>
                    </a:lnTo>
                    <a:lnTo>
                      <a:pt x="133" y="1469"/>
                    </a:lnTo>
                    <a:lnTo>
                      <a:pt x="127" y="1497"/>
                    </a:lnTo>
                    <a:lnTo>
                      <a:pt x="120" y="1520"/>
                    </a:lnTo>
                    <a:lnTo>
                      <a:pt x="112" y="1543"/>
                    </a:lnTo>
                    <a:lnTo>
                      <a:pt x="103" y="1563"/>
                    </a:lnTo>
                    <a:lnTo>
                      <a:pt x="89" y="1605"/>
                    </a:lnTo>
                    <a:lnTo>
                      <a:pt x="84" y="1648"/>
                    </a:lnTo>
                    <a:lnTo>
                      <a:pt x="88" y="1689"/>
                    </a:lnTo>
                    <a:lnTo>
                      <a:pt x="103" y="1726"/>
                    </a:lnTo>
                    <a:lnTo>
                      <a:pt x="118" y="1759"/>
                    </a:lnTo>
                    <a:lnTo>
                      <a:pt x="126" y="1784"/>
                    </a:lnTo>
                    <a:lnTo>
                      <a:pt x="130" y="1801"/>
                    </a:lnTo>
                    <a:lnTo>
                      <a:pt x="130" y="1808"/>
                    </a:lnTo>
                    <a:lnTo>
                      <a:pt x="127" y="1822"/>
                    </a:lnTo>
                    <a:lnTo>
                      <a:pt x="122" y="1856"/>
                    </a:lnTo>
                    <a:lnTo>
                      <a:pt x="112" y="1897"/>
                    </a:lnTo>
                    <a:lnTo>
                      <a:pt x="99" y="1932"/>
                    </a:lnTo>
                    <a:lnTo>
                      <a:pt x="87" y="1951"/>
                    </a:lnTo>
                    <a:lnTo>
                      <a:pt x="73" y="1966"/>
                    </a:lnTo>
                    <a:lnTo>
                      <a:pt x="59" y="1979"/>
                    </a:lnTo>
                    <a:lnTo>
                      <a:pt x="45" y="1990"/>
                    </a:lnTo>
                    <a:lnTo>
                      <a:pt x="31" y="2001"/>
                    </a:lnTo>
                    <a:lnTo>
                      <a:pt x="19" y="2011"/>
                    </a:lnTo>
                    <a:lnTo>
                      <a:pt x="9" y="2025"/>
                    </a:lnTo>
                    <a:lnTo>
                      <a:pt x="2" y="2040"/>
                    </a:lnTo>
                    <a:lnTo>
                      <a:pt x="0" y="2053"/>
                    </a:lnTo>
                    <a:lnTo>
                      <a:pt x="0" y="2065"/>
                    </a:lnTo>
                    <a:lnTo>
                      <a:pt x="2" y="2076"/>
                    </a:lnTo>
                    <a:lnTo>
                      <a:pt x="8" y="2087"/>
                    </a:lnTo>
                    <a:lnTo>
                      <a:pt x="14" y="2096"/>
                    </a:lnTo>
                    <a:lnTo>
                      <a:pt x="24" y="2103"/>
                    </a:lnTo>
                    <a:lnTo>
                      <a:pt x="36" y="2108"/>
                    </a:lnTo>
                    <a:lnTo>
                      <a:pt x="49" y="2111"/>
                    </a:lnTo>
                    <a:lnTo>
                      <a:pt x="61" y="2111"/>
                    </a:lnTo>
                    <a:lnTo>
                      <a:pt x="73" y="2111"/>
                    </a:lnTo>
                    <a:lnTo>
                      <a:pt x="84" y="2110"/>
                    </a:lnTo>
                    <a:lnTo>
                      <a:pt x="95" y="2107"/>
                    </a:lnTo>
                    <a:lnTo>
                      <a:pt x="106" y="2105"/>
                    </a:lnTo>
                    <a:lnTo>
                      <a:pt x="116" y="2101"/>
                    </a:lnTo>
                    <a:lnTo>
                      <a:pt x="127" y="2094"/>
                    </a:lnTo>
                    <a:lnTo>
                      <a:pt x="138" y="2087"/>
                    </a:lnTo>
                    <a:lnTo>
                      <a:pt x="145" y="2072"/>
                    </a:lnTo>
                    <a:lnTo>
                      <a:pt x="158" y="2057"/>
                    </a:lnTo>
                    <a:lnTo>
                      <a:pt x="173" y="2044"/>
                    </a:lnTo>
                    <a:lnTo>
                      <a:pt x="191" y="2032"/>
                    </a:lnTo>
                    <a:lnTo>
                      <a:pt x="207" y="2023"/>
                    </a:lnTo>
                    <a:lnTo>
                      <a:pt x="221" y="2016"/>
                    </a:lnTo>
                    <a:lnTo>
                      <a:pt x="232" y="2011"/>
                    </a:lnTo>
                    <a:lnTo>
                      <a:pt x="235" y="2010"/>
                    </a:lnTo>
                    <a:lnTo>
                      <a:pt x="238" y="2002"/>
                    </a:lnTo>
                    <a:lnTo>
                      <a:pt x="243" y="1981"/>
                    </a:lnTo>
                    <a:lnTo>
                      <a:pt x="245" y="1951"/>
                    </a:lnTo>
                    <a:lnTo>
                      <a:pt x="239" y="1915"/>
                    </a:lnTo>
                    <a:lnTo>
                      <a:pt x="238" y="1898"/>
                    </a:lnTo>
                    <a:lnTo>
                      <a:pt x="242" y="1871"/>
                    </a:lnTo>
                    <a:lnTo>
                      <a:pt x="247" y="1833"/>
                    </a:lnTo>
                    <a:lnTo>
                      <a:pt x="257" y="1788"/>
                    </a:lnTo>
                    <a:lnTo>
                      <a:pt x="257" y="1788"/>
                    </a:lnTo>
                    <a:lnTo>
                      <a:pt x="258" y="1786"/>
                    </a:lnTo>
                    <a:lnTo>
                      <a:pt x="258" y="1786"/>
                    </a:lnTo>
                    <a:lnTo>
                      <a:pt x="258" y="1786"/>
                    </a:lnTo>
                    <a:lnTo>
                      <a:pt x="268" y="1775"/>
                    </a:lnTo>
                    <a:lnTo>
                      <a:pt x="277" y="1763"/>
                    </a:lnTo>
                    <a:lnTo>
                      <a:pt x="285" y="1752"/>
                    </a:lnTo>
                    <a:lnTo>
                      <a:pt x="292" y="1741"/>
                    </a:lnTo>
                    <a:lnTo>
                      <a:pt x="298" y="1728"/>
                    </a:lnTo>
                    <a:lnTo>
                      <a:pt x="302" y="1716"/>
                    </a:lnTo>
                    <a:lnTo>
                      <a:pt x="304" y="1704"/>
                    </a:lnTo>
                    <a:lnTo>
                      <a:pt x="305" y="1691"/>
                    </a:lnTo>
                    <a:lnTo>
                      <a:pt x="307" y="1676"/>
                    </a:lnTo>
                    <a:lnTo>
                      <a:pt x="311" y="1649"/>
                    </a:lnTo>
                    <a:lnTo>
                      <a:pt x="318" y="1614"/>
                    </a:lnTo>
                    <a:lnTo>
                      <a:pt x="326" y="1574"/>
                    </a:lnTo>
                    <a:lnTo>
                      <a:pt x="333" y="1530"/>
                    </a:lnTo>
                    <a:lnTo>
                      <a:pt x="342" y="1485"/>
                    </a:lnTo>
                    <a:lnTo>
                      <a:pt x="351" y="1442"/>
                    </a:lnTo>
                    <a:lnTo>
                      <a:pt x="359" y="1403"/>
                    </a:lnTo>
                    <a:lnTo>
                      <a:pt x="370" y="1366"/>
                    </a:lnTo>
                    <a:lnTo>
                      <a:pt x="382" y="1331"/>
                    </a:lnTo>
                    <a:lnTo>
                      <a:pt x="393" y="1301"/>
                    </a:lnTo>
                    <a:lnTo>
                      <a:pt x="402" y="1276"/>
                    </a:lnTo>
                    <a:lnTo>
                      <a:pt x="411" y="1254"/>
                    </a:lnTo>
                    <a:lnTo>
                      <a:pt x="417" y="1238"/>
                    </a:lnTo>
                    <a:lnTo>
                      <a:pt x="424" y="1229"/>
                    </a:lnTo>
                    <a:lnTo>
                      <a:pt x="429" y="1225"/>
                    </a:lnTo>
                    <a:lnTo>
                      <a:pt x="433" y="1230"/>
                    </a:lnTo>
                    <a:lnTo>
                      <a:pt x="440" y="1241"/>
                    </a:lnTo>
                    <a:lnTo>
                      <a:pt x="446" y="1259"/>
                    </a:lnTo>
                    <a:lnTo>
                      <a:pt x="455" y="1281"/>
                    </a:lnTo>
                    <a:lnTo>
                      <a:pt x="468" y="1331"/>
                    </a:lnTo>
                    <a:lnTo>
                      <a:pt x="481" y="1392"/>
                    </a:lnTo>
                    <a:lnTo>
                      <a:pt x="497" y="1458"/>
                    </a:lnTo>
                    <a:lnTo>
                      <a:pt x="513" y="1526"/>
                    </a:lnTo>
                    <a:lnTo>
                      <a:pt x="527" y="1590"/>
                    </a:lnTo>
                    <a:lnTo>
                      <a:pt x="539" y="1647"/>
                    </a:lnTo>
                    <a:lnTo>
                      <a:pt x="548" y="1691"/>
                    </a:lnTo>
                    <a:lnTo>
                      <a:pt x="553" y="1718"/>
                    </a:lnTo>
                    <a:lnTo>
                      <a:pt x="556" y="1737"/>
                    </a:lnTo>
                    <a:lnTo>
                      <a:pt x="562" y="1753"/>
                    </a:lnTo>
                    <a:lnTo>
                      <a:pt x="568" y="1766"/>
                    </a:lnTo>
                    <a:lnTo>
                      <a:pt x="576" y="1776"/>
                    </a:lnTo>
                    <a:lnTo>
                      <a:pt x="583" y="1785"/>
                    </a:lnTo>
                    <a:lnTo>
                      <a:pt x="590" y="1791"/>
                    </a:lnTo>
                    <a:lnTo>
                      <a:pt x="595" y="1795"/>
                    </a:lnTo>
                    <a:lnTo>
                      <a:pt x="599" y="1798"/>
                    </a:lnTo>
                    <a:lnTo>
                      <a:pt x="609" y="1848"/>
                    </a:lnTo>
                    <a:lnTo>
                      <a:pt x="618" y="1890"/>
                    </a:lnTo>
                    <a:lnTo>
                      <a:pt x="622" y="1923"/>
                    </a:lnTo>
                    <a:lnTo>
                      <a:pt x="622" y="1942"/>
                    </a:lnTo>
                    <a:lnTo>
                      <a:pt x="621" y="1975"/>
                    </a:lnTo>
                    <a:lnTo>
                      <a:pt x="626" y="2002"/>
                    </a:lnTo>
                    <a:lnTo>
                      <a:pt x="631" y="2021"/>
                    </a:lnTo>
                    <a:lnTo>
                      <a:pt x="635" y="2029"/>
                    </a:lnTo>
                    <a:lnTo>
                      <a:pt x="639" y="2035"/>
                    </a:lnTo>
                    <a:lnTo>
                      <a:pt x="643" y="2038"/>
                    </a:lnTo>
                    <a:lnTo>
                      <a:pt x="649" y="2039"/>
                    </a:lnTo>
                    <a:lnTo>
                      <a:pt x="656" y="2039"/>
                    </a:lnTo>
                    <a:lnTo>
                      <a:pt x="663" y="2040"/>
                    </a:lnTo>
                    <a:lnTo>
                      <a:pt x="671" y="2042"/>
                    </a:lnTo>
                    <a:lnTo>
                      <a:pt x="682" y="2047"/>
                    </a:lnTo>
                    <a:lnTo>
                      <a:pt x="693" y="2056"/>
                    </a:lnTo>
                    <a:lnTo>
                      <a:pt x="701" y="2064"/>
                    </a:lnTo>
                    <a:lnTo>
                      <a:pt x="707" y="2073"/>
                    </a:lnTo>
                    <a:lnTo>
                      <a:pt x="714" y="2082"/>
                    </a:lnTo>
                    <a:lnTo>
                      <a:pt x="720" y="2089"/>
                    </a:lnTo>
                    <a:lnTo>
                      <a:pt x="724" y="2097"/>
                    </a:lnTo>
                    <a:lnTo>
                      <a:pt x="730" y="2103"/>
                    </a:lnTo>
                    <a:lnTo>
                      <a:pt x="734" y="2108"/>
                    </a:lnTo>
                    <a:lnTo>
                      <a:pt x="740" y="2111"/>
                    </a:lnTo>
                    <a:lnTo>
                      <a:pt x="772" y="2119"/>
                    </a:lnTo>
                    <a:lnTo>
                      <a:pt x="800" y="2122"/>
                    </a:lnTo>
                    <a:lnTo>
                      <a:pt x="821" y="2120"/>
                    </a:lnTo>
                    <a:lnTo>
                      <a:pt x="838" y="2114"/>
                    </a:lnTo>
                    <a:lnTo>
                      <a:pt x="851" y="2108"/>
                    </a:lnTo>
                    <a:lnTo>
                      <a:pt x="858" y="2102"/>
                    </a:lnTo>
                    <a:lnTo>
                      <a:pt x="863" y="2097"/>
                    </a:lnTo>
                    <a:lnTo>
                      <a:pt x="864" y="2095"/>
                    </a:lnTo>
                    <a:lnTo>
                      <a:pt x="864" y="2092"/>
                    </a:lnTo>
                    <a:lnTo>
                      <a:pt x="863" y="2084"/>
                    </a:lnTo>
                    <a:lnTo>
                      <a:pt x="861" y="2073"/>
                    </a:lnTo>
                    <a:lnTo>
                      <a:pt x="856" y="2057"/>
                    </a:lnTo>
                    <a:lnTo>
                      <a:pt x="848" y="2040"/>
                    </a:lnTo>
                    <a:lnTo>
                      <a:pt x="838" y="2022"/>
                    </a:lnTo>
                    <a:lnTo>
                      <a:pt x="825" y="2003"/>
                    </a:lnTo>
                    <a:lnTo>
                      <a:pt x="806" y="198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Freeform 709"/>
              <p:cNvSpPr>
                <a:spLocks/>
              </p:cNvSpPr>
              <p:nvPr/>
            </p:nvSpPr>
            <p:spPr bwMode="auto">
              <a:xfrm>
                <a:off x="2226" y="2855"/>
                <a:ext cx="56" cy="44"/>
              </a:xfrm>
              <a:custGeom>
                <a:avLst/>
                <a:gdLst>
                  <a:gd name="T0" fmla="*/ 6 w 110"/>
                  <a:gd name="T1" fmla="*/ 57 h 90"/>
                  <a:gd name="T2" fmla="*/ 4 w 110"/>
                  <a:gd name="T3" fmla="*/ 45 h 90"/>
                  <a:gd name="T4" fmla="*/ 2 w 110"/>
                  <a:gd name="T5" fmla="*/ 36 h 90"/>
                  <a:gd name="T6" fmla="*/ 1 w 110"/>
                  <a:gd name="T7" fmla="*/ 30 h 90"/>
                  <a:gd name="T8" fmla="*/ 0 w 110"/>
                  <a:gd name="T9" fmla="*/ 28 h 90"/>
                  <a:gd name="T10" fmla="*/ 4 w 110"/>
                  <a:gd name="T11" fmla="*/ 26 h 90"/>
                  <a:gd name="T12" fmla="*/ 11 w 110"/>
                  <a:gd name="T13" fmla="*/ 24 h 90"/>
                  <a:gd name="T14" fmla="*/ 19 w 110"/>
                  <a:gd name="T15" fmla="*/ 19 h 90"/>
                  <a:gd name="T16" fmla="*/ 29 w 110"/>
                  <a:gd name="T17" fmla="*/ 16 h 90"/>
                  <a:gd name="T18" fmla="*/ 39 w 110"/>
                  <a:gd name="T19" fmla="*/ 11 h 90"/>
                  <a:gd name="T20" fmla="*/ 50 w 110"/>
                  <a:gd name="T21" fmla="*/ 7 h 90"/>
                  <a:gd name="T22" fmla="*/ 61 w 110"/>
                  <a:gd name="T23" fmla="*/ 3 h 90"/>
                  <a:gd name="T24" fmla="*/ 72 w 110"/>
                  <a:gd name="T25" fmla="*/ 1 h 90"/>
                  <a:gd name="T26" fmla="*/ 82 w 110"/>
                  <a:gd name="T27" fmla="*/ 0 h 90"/>
                  <a:gd name="T28" fmla="*/ 90 w 110"/>
                  <a:gd name="T29" fmla="*/ 0 h 90"/>
                  <a:gd name="T30" fmla="*/ 97 w 110"/>
                  <a:gd name="T31" fmla="*/ 0 h 90"/>
                  <a:gd name="T32" fmla="*/ 101 w 110"/>
                  <a:gd name="T33" fmla="*/ 0 h 90"/>
                  <a:gd name="T34" fmla="*/ 106 w 110"/>
                  <a:gd name="T35" fmla="*/ 1 h 90"/>
                  <a:gd name="T36" fmla="*/ 108 w 110"/>
                  <a:gd name="T37" fmla="*/ 2 h 90"/>
                  <a:gd name="T38" fmla="*/ 110 w 110"/>
                  <a:gd name="T39" fmla="*/ 3 h 90"/>
                  <a:gd name="T40" fmla="*/ 110 w 110"/>
                  <a:gd name="T41" fmla="*/ 3 h 90"/>
                  <a:gd name="T42" fmla="*/ 107 w 110"/>
                  <a:gd name="T43" fmla="*/ 5 h 90"/>
                  <a:gd name="T44" fmla="*/ 97 w 110"/>
                  <a:gd name="T45" fmla="*/ 8 h 90"/>
                  <a:gd name="T46" fmla="*/ 82 w 110"/>
                  <a:gd name="T47" fmla="*/ 11 h 90"/>
                  <a:gd name="T48" fmla="*/ 67 w 110"/>
                  <a:gd name="T49" fmla="*/ 17 h 90"/>
                  <a:gd name="T50" fmla="*/ 51 w 110"/>
                  <a:gd name="T51" fmla="*/ 22 h 90"/>
                  <a:gd name="T52" fmla="*/ 38 w 110"/>
                  <a:gd name="T53" fmla="*/ 27 h 90"/>
                  <a:gd name="T54" fmla="*/ 28 w 110"/>
                  <a:gd name="T55" fmla="*/ 31 h 90"/>
                  <a:gd name="T56" fmla="*/ 25 w 110"/>
                  <a:gd name="T57" fmla="*/ 35 h 90"/>
                  <a:gd name="T58" fmla="*/ 28 w 110"/>
                  <a:gd name="T59" fmla="*/ 39 h 90"/>
                  <a:gd name="T60" fmla="*/ 32 w 110"/>
                  <a:gd name="T61" fmla="*/ 41 h 90"/>
                  <a:gd name="T62" fmla="*/ 39 w 110"/>
                  <a:gd name="T63" fmla="*/ 44 h 90"/>
                  <a:gd name="T64" fmla="*/ 44 w 110"/>
                  <a:gd name="T65" fmla="*/ 47 h 90"/>
                  <a:gd name="T66" fmla="*/ 48 w 110"/>
                  <a:gd name="T67" fmla="*/ 50 h 90"/>
                  <a:gd name="T68" fmla="*/ 48 w 110"/>
                  <a:gd name="T69" fmla="*/ 55 h 90"/>
                  <a:gd name="T70" fmla="*/ 43 w 110"/>
                  <a:gd name="T71" fmla="*/ 59 h 90"/>
                  <a:gd name="T72" fmla="*/ 37 w 110"/>
                  <a:gd name="T73" fmla="*/ 64 h 90"/>
                  <a:gd name="T74" fmla="*/ 32 w 110"/>
                  <a:gd name="T75" fmla="*/ 69 h 90"/>
                  <a:gd name="T76" fmla="*/ 33 w 110"/>
                  <a:gd name="T77" fmla="*/ 76 h 90"/>
                  <a:gd name="T78" fmla="*/ 35 w 110"/>
                  <a:gd name="T79" fmla="*/ 83 h 90"/>
                  <a:gd name="T80" fmla="*/ 37 w 110"/>
                  <a:gd name="T81" fmla="*/ 85 h 90"/>
                  <a:gd name="T82" fmla="*/ 4 w 110"/>
                  <a:gd name="T83" fmla="*/ 90 h 90"/>
                  <a:gd name="T84" fmla="*/ 4 w 110"/>
                  <a:gd name="T85" fmla="*/ 87 h 90"/>
                  <a:gd name="T86" fmla="*/ 5 w 110"/>
                  <a:gd name="T87" fmla="*/ 79 h 90"/>
                  <a:gd name="T88" fmla="*/ 6 w 110"/>
                  <a:gd name="T89" fmla="*/ 69 h 90"/>
                  <a:gd name="T90" fmla="*/ 6 w 110"/>
                  <a:gd name="T91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90">
                    <a:moveTo>
                      <a:pt x="6" y="57"/>
                    </a:moveTo>
                    <a:lnTo>
                      <a:pt x="4" y="45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11" y="24"/>
                    </a:lnTo>
                    <a:lnTo>
                      <a:pt x="19" y="19"/>
                    </a:lnTo>
                    <a:lnTo>
                      <a:pt x="29" y="16"/>
                    </a:lnTo>
                    <a:lnTo>
                      <a:pt x="39" y="11"/>
                    </a:lnTo>
                    <a:lnTo>
                      <a:pt x="50" y="7"/>
                    </a:lnTo>
                    <a:lnTo>
                      <a:pt x="61" y="3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6" y="1"/>
                    </a:lnTo>
                    <a:lnTo>
                      <a:pt x="108" y="2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07" y="5"/>
                    </a:lnTo>
                    <a:lnTo>
                      <a:pt x="97" y="8"/>
                    </a:lnTo>
                    <a:lnTo>
                      <a:pt x="82" y="11"/>
                    </a:lnTo>
                    <a:lnTo>
                      <a:pt x="67" y="17"/>
                    </a:lnTo>
                    <a:lnTo>
                      <a:pt x="51" y="22"/>
                    </a:lnTo>
                    <a:lnTo>
                      <a:pt x="38" y="27"/>
                    </a:lnTo>
                    <a:lnTo>
                      <a:pt x="28" y="31"/>
                    </a:lnTo>
                    <a:lnTo>
                      <a:pt x="25" y="35"/>
                    </a:lnTo>
                    <a:lnTo>
                      <a:pt x="28" y="39"/>
                    </a:lnTo>
                    <a:lnTo>
                      <a:pt x="32" y="41"/>
                    </a:lnTo>
                    <a:lnTo>
                      <a:pt x="39" y="44"/>
                    </a:lnTo>
                    <a:lnTo>
                      <a:pt x="44" y="47"/>
                    </a:lnTo>
                    <a:lnTo>
                      <a:pt x="48" y="50"/>
                    </a:lnTo>
                    <a:lnTo>
                      <a:pt x="48" y="55"/>
                    </a:lnTo>
                    <a:lnTo>
                      <a:pt x="43" y="59"/>
                    </a:lnTo>
                    <a:lnTo>
                      <a:pt x="37" y="64"/>
                    </a:lnTo>
                    <a:lnTo>
                      <a:pt x="32" y="69"/>
                    </a:lnTo>
                    <a:lnTo>
                      <a:pt x="33" y="76"/>
                    </a:lnTo>
                    <a:lnTo>
                      <a:pt x="35" y="83"/>
                    </a:lnTo>
                    <a:lnTo>
                      <a:pt x="37" y="85"/>
                    </a:lnTo>
                    <a:lnTo>
                      <a:pt x="4" y="90"/>
                    </a:lnTo>
                    <a:lnTo>
                      <a:pt x="4" y="87"/>
                    </a:lnTo>
                    <a:lnTo>
                      <a:pt x="5" y="79"/>
                    </a:lnTo>
                    <a:lnTo>
                      <a:pt x="6" y="69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" name="Freeform 710"/>
              <p:cNvSpPr>
                <a:spLocks/>
              </p:cNvSpPr>
              <p:nvPr/>
            </p:nvSpPr>
            <p:spPr bwMode="auto">
              <a:xfrm>
                <a:off x="2234" y="2903"/>
                <a:ext cx="60" cy="9"/>
              </a:xfrm>
              <a:custGeom>
                <a:avLst/>
                <a:gdLst>
                  <a:gd name="T0" fmla="*/ 0 w 121"/>
                  <a:gd name="T1" fmla="*/ 6 h 18"/>
                  <a:gd name="T2" fmla="*/ 1 w 121"/>
                  <a:gd name="T3" fmla="*/ 7 h 18"/>
                  <a:gd name="T4" fmla="*/ 5 w 121"/>
                  <a:gd name="T5" fmla="*/ 8 h 18"/>
                  <a:gd name="T6" fmla="*/ 9 w 121"/>
                  <a:gd name="T7" fmla="*/ 12 h 18"/>
                  <a:gd name="T8" fmla="*/ 17 w 121"/>
                  <a:gd name="T9" fmla="*/ 14 h 18"/>
                  <a:gd name="T10" fmla="*/ 26 w 121"/>
                  <a:gd name="T11" fmla="*/ 16 h 18"/>
                  <a:gd name="T12" fmla="*/ 36 w 121"/>
                  <a:gd name="T13" fmla="*/ 18 h 18"/>
                  <a:gd name="T14" fmla="*/ 49 w 121"/>
                  <a:gd name="T15" fmla="*/ 18 h 18"/>
                  <a:gd name="T16" fmla="*/ 64 w 121"/>
                  <a:gd name="T17" fmla="*/ 16 h 18"/>
                  <a:gd name="T18" fmla="*/ 79 w 121"/>
                  <a:gd name="T19" fmla="*/ 13 h 18"/>
                  <a:gd name="T20" fmla="*/ 91 w 121"/>
                  <a:gd name="T21" fmla="*/ 10 h 18"/>
                  <a:gd name="T22" fmla="*/ 100 w 121"/>
                  <a:gd name="T23" fmla="*/ 7 h 18"/>
                  <a:gd name="T24" fmla="*/ 108 w 121"/>
                  <a:gd name="T25" fmla="*/ 5 h 18"/>
                  <a:gd name="T26" fmla="*/ 114 w 121"/>
                  <a:gd name="T27" fmla="*/ 4 h 18"/>
                  <a:gd name="T28" fmla="*/ 118 w 121"/>
                  <a:gd name="T29" fmla="*/ 1 h 18"/>
                  <a:gd name="T30" fmla="*/ 120 w 121"/>
                  <a:gd name="T31" fmla="*/ 0 h 18"/>
                  <a:gd name="T32" fmla="*/ 121 w 121"/>
                  <a:gd name="T33" fmla="*/ 0 h 18"/>
                  <a:gd name="T34" fmla="*/ 119 w 121"/>
                  <a:gd name="T35" fmla="*/ 0 h 18"/>
                  <a:gd name="T36" fmla="*/ 112 w 121"/>
                  <a:gd name="T37" fmla="*/ 1 h 18"/>
                  <a:gd name="T38" fmla="*/ 103 w 121"/>
                  <a:gd name="T39" fmla="*/ 3 h 18"/>
                  <a:gd name="T40" fmla="*/ 92 w 121"/>
                  <a:gd name="T41" fmla="*/ 3 h 18"/>
                  <a:gd name="T42" fmla="*/ 80 w 121"/>
                  <a:gd name="T43" fmla="*/ 4 h 18"/>
                  <a:gd name="T44" fmla="*/ 67 w 121"/>
                  <a:gd name="T45" fmla="*/ 5 h 18"/>
                  <a:gd name="T46" fmla="*/ 56 w 121"/>
                  <a:gd name="T47" fmla="*/ 6 h 18"/>
                  <a:gd name="T48" fmla="*/ 46 w 121"/>
                  <a:gd name="T49" fmla="*/ 6 h 18"/>
                  <a:gd name="T50" fmla="*/ 37 w 121"/>
                  <a:gd name="T51" fmla="*/ 6 h 18"/>
                  <a:gd name="T52" fmla="*/ 29 w 121"/>
                  <a:gd name="T53" fmla="*/ 6 h 18"/>
                  <a:gd name="T54" fmla="*/ 21 w 121"/>
                  <a:gd name="T55" fmla="*/ 6 h 18"/>
                  <a:gd name="T56" fmla="*/ 15 w 121"/>
                  <a:gd name="T57" fmla="*/ 6 h 18"/>
                  <a:gd name="T58" fmla="*/ 8 w 121"/>
                  <a:gd name="T59" fmla="*/ 6 h 18"/>
                  <a:gd name="T60" fmla="*/ 4 w 121"/>
                  <a:gd name="T61" fmla="*/ 6 h 18"/>
                  <a:gd name="T62" fmla="*/ 1 w 121"/>
                  <a:gd name="T63" fmla="*/ 6 h 18"/>
                  <a:gd name="T64" fmla="*/ 0 w 121"/>
                  <a:gd name="T6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8">
                    <a:moveTo>
                      <a:pt x="0" y="6"/>
                    </a:moveTo>
                    <a:lnTo>
                      <a:pt x="1" y="7"/>
                    </a:lnTo>
                    <a:lnTo>
                      <a:pt x="5" y="8"/>
                    </a:lnTo>
                    <a:lnTo>
                      <a:pt x="9" y="12"/>
                    </a:lnTo>
                    <a:lnTo>
                      <a:pt x="17" y="14"/>
                    </a:lnTo>
                    <a:lnTo>
                      <a:pt x="26" y="16"/>
                    </a:lnTo>
                    <a:lnTo>
                      <a:pt x="36" y="18"/>
                    </a:lnTo>
                    <a:lnTo>
                      <a:pt x="49" y="18"/>
                    </a:lnTo>
                    <a:lnTo>
                      <a:pt x="64" y="16"/>
                    </a:lnTo>
                    <a:lnTo>
                      <a:pt x="79" y="13"/>
                    </a:lnTo>
                    <a:lnTo>
                      <a:pt x="91" y="10"/>
                    </a:lnTo>
                    <a:lnTo>
                      <a:pt x="100" y="7"/>
                    </a:lnTo>
                    <a:lnTo>
                      <a:pt x="108" y="5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2" y="1"/>
                    </a:lnTo>
                    <a:lnTo>
                      <a:pt x="103" y="3"/>
                    </a:lnTo>
                    <a:lnTo>
                      <a:pt x="92" y="3"/>
                    </a:lnTo>
                    <a:lnTo>
                      <a:pt x="80" y="4"/>
                    </a:lnTo>
                    <a:lnTo>
                      <a:pt x="67" y="5"/>
                    </a:lnTo>
                    <a:lnTo>
                      <a:pt x="56" y="6"/>
                    </a:lnTo>
                    <a:lnTo>
                      <a:pt x="46" y="6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" name="Freeform 711"/>
              <p:cNvSpPr>
                <a:spLocks/>
              </p:cNvSpPr>
              <p:nvPr/>
            </p:nvSpPr>
            <p:spPr bwMode="auto">
              <a:xfrm>
                <a:off x="2220" y="2913"/>
                <a:ext cx="6" cy="16"/>
              </a:xfrm>
              <a:custGeom>
                <a:avLst/>
                <a:gdLst>
                  <a:gd name="T0" fmla="*/ 9 w 13"/>
                  <a:gd name="T1" fmla="*/ 0 h 34"/>
                  <a:gd name="T2" fmla="*/ 8 w 13"/>
                  <a:gd name="T3" fmla="*/ 0 h 34"/>
                  <a:gd name="T4" fmla="*/ 5 w 13"/>
                  <a:gd name="T5" fmla="*/ 0 h 34"/>
                  <a:gd name="T6" fmla="*/ 1 w 13"/>
                  <a:gd name="T7" fmla="*/ 3 h 34"/>
                  <a:gd name="T8" fmla="*/ 0 w 13"/>
                  <a:gd name="T9" fmla="*/ 6 h 34"/>
                  <a:gd name="T10" fmla="*/ 1 w 13"/>
                  <a:gd name="T11" fmla="*/ 14 h 34"/>
                  <a:gd name="T12" fmla="*/ 4 w 13"/>
                  <a:gd name="T13" fmla="*/ 23 h 34"/>
                  <a:gd name="T14" fmla="*/ 6 w 13"/>
                  <a:gd name="T15" fmla="*/ 31 h 34"/>
                  <a:gd name="T16" fmla="*/ 7 w 13"/>
                  <a:gd name="T17" fmla="*/ 34 h 34"/>
                  <a:gd name="T18" fmla="*/ 7 w 13"/>
                  <a:gd name="T19" fmla="*/ 32 h 34"/>
                  <a:gd name="T20" fmla="*/ 6 w 13"/>
                  <a:gd name="T21" fmla="*/ 26 h 34"/>
                  <a:gd name="T22" fmla="*/ 6 w 13"/>
                  <a:gd name="T23" fmla="*/ 19 h 34"/>
                  <a:gd name="T24" fmla="*/ 7 w 13"/>
                  <a:gd name="T25" fmla="*/ 15 h 34"/>
                  <a:gd name="T26" fmla="*/ 8 w 13"/>
                  <a:gd name="T27" fmla="*/ 13 h 34"/>
                  <a:gd name="T28" fmla="*/ 10 w 13"/>
                  <a:gd name="T29" fmla="*/ 13 h 34"/>
                  <a:gd name="T30" fmla="*/ 11 w 13"/>
                  <a:gd name="T31" fmla="*/ 13 h 34"/>
                  <a:gd name="T32" fmla="*/ 13 w 13"/>
                  <a:gd name="T33" fmla="*/ 14 h 34"/>
                  <a:gd name="T34" fmla="*/ 13 w 13"/>
                  <a:gd name="T35" fmla="*/ 13 h 34"/>
                  <a:gd name="T36" fmla="*/ 11 w 13"/>
                  <a:gd name="T37" fmla="*/ 8 h 34"/>
                  <a:gd name="T38" fmla="*/ 10 w 13"/>
                  <a:gd name="T39" fmla="*/ 3 h 34"/>
                  <a:gd name="T40" fmla="*/ 9 w 13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34">
                    <a:moveTo>
                      <a:pt x="9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4" y="23"/>
                    </a:lnTo>
                    <a:lnTo>
                      <a:pt x="6" y="31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6" y="26"/>
                    </a:lnTo>
                    <a:lnTo>
                      <a:pt x="6" y="19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1" y="8"/>
                    </a:lnTo>
                    <a:lnTo>
                      <a:pt x="1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" name="Freeform 712"/>
              <p:cNvSpPr>
                <a:spLocks/>
              </p:cNvSpPr>
              <p:nvPr/>
            </p:nvSpPr>
            <p:spPr bwMode="auto">
              <a:xfrm>
                <a:off x="2305" y="2903"/>
                <a:ext cx="6" cy="12"/>
              </a:xfrm>
              <a:custGeom>
                <a:avLst/>
                <a:gdLst>
                  <a:gd name="T0" fmla="*/ 0 w 12"/>
                  <a:gd name="T1" fmla="*/ 8 h 25"/>
                  <a:gd name="T2" fmla="*/ 0 w 12"/>
                  <a:gd name="T3" fmla="*/ 7 h 25"/>
                  <a:gd name="T4" fmla="*/ 2 w 12"/>
                  <a:gd name="T5" fmla="*/ 4 h 25"/>
                  <a:gd name="T6" fmla="*/ 4 w 12"/>
                  <a:gd name="T7" fmla="*/ 1 h 25"/>
                  <a:gd name="T8" fmla="*/ 6 w 12"/>
                  <a:gd name="T9" fmla="*/ 0 h 25"/>
                  <a:gd name="T10" fmla="*/ 8 w 12"/>
                  <a:gd name="T11" fmla="*/ 1 h 25"/>
                  <a:gd name="T12" fmla="*/ 11 w 12"/>
                  <a:gd name="T13" fmla="*/ 3 h 25"/>
                  <a:gd name="T14" fmla="*/ 12 w 12"/>
                  <a:gd name="T15" fmla="*/ 5 h 25"/>
                  <a:gd name="T16" fmla="*/ 12 w 12"/>
                  <a:gd name="T17" fmla="*/ 8 h 25"/>
                  <a:gd name="T18" fmla="*/ 12 w 12"/>
                  <a:gd name="T19" fmla="*/ 13 h 25"/>
                  <a:gd name="T20" fmla="*/ 12 w 12"/>
                  <a:gd name="T21" fmla="*/ 18 h 25"/>
                  <a:gd name="T22" fmla="*/ 11 w 12"/>
                  <a:gd name="T23" fmla="*/ 23 h 25"/>
                  <a:gd name="T24" fmla="*/ 11 w 12"/>
                  <a:gd name="T25" fmla="*/ 25 h 25"/>
                  <a:gd name="T26" fmla="*/ 11 w 12"/>
                  <a:gd name="T27" fmla="*/ 22 h 25"/>
                  <a:gd name="T28" fmla="*/ 9 w 12"/>
                  <a:gd name="T29" fmla="*/ 16 h 25"/>
                  <a:gd name="T30" fmla="*/ 7 w 12"/>
                  <a:gd name="T31" fmla="*/ 10 h 25"/>
                  <a:gd name="T32" fmla="*/ 6 w 12"/>
                  <a:gd name="T33" fmla="*/ 9 h 25"/>
                  <a:gd name="T34" fmla="*/ 4 w 12"/>
                  <a:gd name="T35" fmla="*/ 10 h 25"/>
                  <a:gd name="T36" fmla="*/ 3 w 12"/>
                  <a:gd name="T37" fmla="*/ 9 h 25"/>
                  <a:gd name="T38" fmla="*/ 2 w 12"/>
                  <a:gd name="T39" fmla="*/ 8 h 25"/>
                  <a:gd name="T40" fmla="*/ 0 w 12"/>
                  <a:gd name="T41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25">
                    <a:moveTo>
                      <a:pt x="0" y="8"/>
                    </a:move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9" y="16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" name="Freeform 713"/>
              <p:cNvSpPr>
                <a:spLocks/>
              </p:cNvSpPr>
              <p:nvPr/>
            </p:nvSpPr>
            <p:spPr bwMode="auto">
              <a:xfrm>
                <a:off x="2107" y="3078"/>
                <a:ext cx="56" cy="203"/>
              </a:xfrm>
              <a:custGeom>
                <a:avLst/>
                <a:gdLst>
                  <a:gd name="T0" fmla="*/ 110 w 112"/>
                  <a:gd name="T1" fmla="*/ 64 h 406"/>
                  <a:gd name="T2" fmla="*/ 99 w 112"/>
                  <a:gd name="T3" fmla="*/ 46 h 406"/>
                  <a:gd name="T4" fmla="*/ 82 w 112"/>
                  <a:gd name="T5" fmla="*/ 23 h 406"/>
                  <a:gd name="T6" fmla="*/ 65 w 112"/>
                  <a:gd name="T7" fmla="*/ 4 h 406"/>
                  <a:gd name="T8" fmla="*/ 54 w 112"/>
                  <a:gd name="T9" fmla="*/ 4 h 406"/>
                  <a:gd name="T10" fmla="*/ 54 w 112"/>
                  <a:gd name="T11" fmla="*/ 24 h 406"/>
                  <a:gd name="T12" fmla="*/ 53 w 112"/>
                  <a:gd name="T13" fmla="*/ 43 h 406"/>
                  <a:gd name="T14" fmla="*/ 47 w 112"/>
                  <a:gd name="T15" fmla="*/ 69 h 406"/>
                  <a:gd name="T16" fmla="*/ 29 w 112"/>
                  <a:gd name="T17" fmla="*/ 104 h 406"/>
                  <a:gd name="T18" fmla="*/ 23 w 112"/>
                  <a:gd name="T19" fmla="*/ 125 h 406"/>
                  <a:gd name="T20" fmla="*/ 20 w 112"/>
                  <a:gd name="T21" fmla="*/ 173 h 406"/>
                  <a:gd name="T22" fmla="*/ 4 w 112"/>
                  <a:gd name="T23" fmla="*/ 236 h 406"/>
                  <a:gd name="T24" fmla="*/ 0 w 112"/>
                  <a:gd name="T25" fmla="*/ 265 h 406"/>
                  <a:gd name="T26" fmla="*/ 7 w 112"/>
                  <a:gd name="T27" fmla="*/ 292 h 406"/>
                  <a:gd name="T28" fmla="*/ 25 w 112"/>
                  <a:gd name="T29" fmla="*/ 336 h 406"/>
                  <a:gd name="T30" fmla="*/ 42 w 112"/>
                  <a:gd name="T31" fmla="*/ 366 h 406"/>
                  <a:gd name="T32" fmla="*/ 57 w 112"/>
                  <a:gd name="T33" fmla="*/ 390 h 406"/>
                  <a:gd name="T34" fmla="*/ 68 w 112"/>
                  <a:gd name="T35" fmla="*/ 404 h 406"/>
                  <a:gd name="T36" fmla="*/ 67 w 112"/>
                  <a:gd name="T37" fmla="*/ 400 h 406"/>
                  <a:gd name="T38" fmla="*/ 51 w 112"/>
                  <a:gd name="T39" fmla="*/ 367 h 406"/>
                  <a:gd name="T40" fmla="*/ 29 w 112"/>
                  <a:gd name="T41" fmla="*/ 320 h 406"/>
                  <a:gd name="T42" fmla="*/ 14 w 112"/>
                  <a:gd name="T43" fmla="*/ 279 h 406"/>
                  <a:gd name="T44" fmla="*/ 14 w 112"/>
                  <a:gd name="T45" fmla="*/ 248 h 406"/>
                  <a:gd name="T46" fmla="*/ 24 w 112"/>
                  <a:gd name="T47" fmla="*/ 204 h 406"/>
                  <a:gd name="T48" fmla="*/ 40 w 112"/>
                  <a:gd name="T49" fmla="*/ 167 h 406"/>
                  <a:gd name="T50" fmla="*/ 51 w 112"/>
                  <a:gd name="T51" fmla="*/ 152 h 406"/>
                  <a:gd name="T52" fmla="*/ 66 w 112"/>
                  <a:gd name="T53" fmla="*/ 158 h 406"/>
                  <a:gd name="T54" fmla="*/ 73 w 112"/>
                  <a:gd name="T55" fmla="*/ 135 h 406"/>
                  <a:gd name="T56" fmla="*/ 70 w 112"/>
                  <a:gd name="T57" fmla="*/ 94 h 406"/>
                  <a:gd name="T58" fmla="*/ 68 w 112"/>
                  <a:gd name="T59" fmla="*/ 65 h 406"/>
                  <a:gd name="T60" fmla="*/ 75 w 112"/>
                  <a:gd name="T61" fmla="*/ 61 h 406"/>
                  <a:gd name="T62" fmla="*/ 86 w 112"/>
                  <a:gd name="T63" fmla="*/ 68 h 406"/>
                  <a:gd name="T64" fmla="*/ 100 w 112"/>
                  <a:gd name="T65" fmla="*/ 76 h 406"/>
                  <a:gd name="T66" fmla="*/ 110 w 112"/>
                  <a:gd name="T67" fmla="*/ 7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406">
                    <a:moveTo>
                      <a:pt x="112" y="66"/>
                    </a:moveTo>
                    <a:lnTo>
                      <a:pt x="110" y="64"/>
                    </a:lnTo>
                    <a:lnTo>
                      <a:pt x="105" y="56"/>
                    </a:lnTo>
                    <a:lnTo>
                      <a:pt x="99" y="46"/>
                    </a:lnTo>
                    <a:lnTo>
                      <a:pt x="91" y="34"/>
                    </a:lnTo>
                    <a:lnTo>
                      <a:pt x="82" y="23"/>
                    </a:lnTo>
                    <a:lnTo>
                      <a:pt x="73" y="11"/>
                    </a:lnTo>
                    <a:lnTo>
                      <a:pt x="65" y="4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54" y="34"/>
                    </a:lnTo>
                    <a:lnTo>
                      <a:pt x="53" y="43"/>
                    </a:lnTo>
                    <a:lnTo>
                      <a:pt x="52" y="55"/>
                    </a:lnTo>
                    <a:lnTo>
                      <a:pt x="47" y="69"/>
                    </a:lnTo>
                    <a:lnTo>
                      <a:pt x="38" y="88"/>
                    </a:lnTo>
                    <a:lnTo>
                      <a:pt x="29" y="104"/>
                    </a:lnTo>
                    <a:lnTo>
                      <a:pt x="24" y="114"/>
                    </a:lnTo>
                    <a:lnTo>
                      <a:pt x="23" y="125"/>
                    </a:lnTo>
                    <a:lnTo>
                      <a:pt x="23" y="144"/>
                    </a:lnTo>
                    <a:lnTo>
                      <a:pt x="20" y="173"/>
                    </a:lnTo>
                    <a:lnTo>
                      <a:pt x="13" y="206"/>
                    </a:lnTo>
                    <a:lnTo>
                      <a:pt x="4" y="236"/>
                    </a:lnTo>
                    <a:lnTo>
                      <a:pt x="0" y="255"/>
                    </a:lnTo>
                    <a:lnTo>
                      <a:pt x="0" y="265"/>
                    </a:lnTo>
                    <a:lnTo>
                      <a:pt x="2" y="276"/>
                    </a:lnTo>
                    <a:lnTo>
                      <a:pt x="7" y="292"/>
                    </a:lnTo>
                    <a:lnTo>
                      <a:pt x="17" y="319"/>
                    </a:lnTo>
                    <a:lnTo>
                      <a:pt x="25" y="336"/>
                    </a:lnTo>
                    <a:lnTo>
                      <a:pt x="33" y="351"/>
                    </a:lnTo>
                    <a:lnTo>
                      <a:pt x="42" y="366"/>
                    </a:lnTo>
                    <a:lnTo>
                      <a:pt x="51" y="379"/>
                    </a:lnTo>
                    <a:lnTo>
                      <a:pt x="57" y="390"/>
                    </a:lnTo>
                    <a:lnTo>
                      <a:pt x="64" y="398"/>
                    </a:lnTo>
                    <a:lnTo>
                      <a:pt x="68" y="404"/>
                    </a:lnTo>
                    <a:lnTo>
                      <a:pt x="70" y="406"/>
                    </a:lnTo>
                    <a:lnTo>
                      <a:pt x="67" y="400"/>
                    </a:lnTo>
                    <a:lnTo>
                      <a:pt x="61" y="387"/>
                    </a:lnTo>
                    <a:lnTo>
                      <a:pt x="51" y="367"/>
                    </a:lnTo>
                    <a:lnTo>
                      <a:pt x="39" y="345"/>
                    </a:lnTo>
                    <a:lnTo>
                      <a:pt x="29" y="320"/>
                    </a:lnTo>
                    <a:lnTo>
                      <a:pt x="19" y="298"/>
                    </a:lnTo>
                    <a:lnTo>
                      <a:pt x="14" y="279"/>
                    </a:lnTo>
                    <a:lnTo>
                      <a:pt x="11" y="266"/>
                    </a:lnTo>
                    <a:lnTo>
                      <a:pt x="14" y="248"/>
                    </a:lnTo>
                    <a:lnTo>
                      <a:pt x="18" y="226"/>
                    </a:lnTo>
                    <a:lnTo>
                      <a:pt x="24" y="204"/>
                    </a:lnTo>
                    <a:lnTo>
                      <a:pt x="33" y="184"/>
                    </a:lnTo>
                    <a:lnTo>
                      <a:pt x="40" y="167"/>
                    </a:lnTo>
                    <a:lnTo>
                      <a:pt x="46" y="157"/>
                    </a:lnTo>
                    <a:lnTo>
                      <a:pt x="51" y="152"/>
                    </a:lnTo>
                    <a:lnTo>
                      <a:pt x="58" y="156"/>
                    </a:lnTo>
                    <a:lnTo>
                      <a:pt x="66" y="158"/>
                    </a:lnTo>
                    <a:lnTo>
                      <a:pt x="71" y="150"/>
                    </a:lnTo>
                    <a:lnTo>
                      <a:pt x="73" y="135"/>
                    </a:lnTo>
                    <a:lnTo>
                      <a:pt x="72" y="115"/>
                    </a:lnTo>
                    <a:lnTo>
                      <a:pt x="70" y="94"/>
                    </a:lnTo>
                    <a:lnTo>
                      <a:pt x="68" y="77"/>
                    </a:lnTo>
                    <a:lnTo>
                      <a:pt x="68" y="65"/>
                    </a:lnTo>
                    <a:lnTo>
                      <a:pt x="72" y="59"/>
                    </a:lnTo>
                    <a:lnTo>
                      <a:pt x="75" y="61"/>
                    </a:lnTo>
                    <a:lnTo>
                      <a:pt x="81" y="64"/>
                    </a:lnTo>
                    <a:lnTo>
                      <a:pt x="86" y="68"/>
                    </a:lnTo>
                    <a:lnTo>
                      <a:pt x="94" y="73"/>
                    </a:lnTo>
                    <a:lnTo>
                      <a:pt x="100" y="76"/>
                    </a:lnTo>
                    <a:lnTo>
                      <a:pt x="107" y="77"/>
                    </a:lnTo>
                    <a:lnTo>
                      <a:pt x="110" y="74"/>
                    </a:lnTo>
                    <a:lnTo>
                      <a:pt x="112" y="6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" name="Freeform 714"/>
              <p:cNvSpPr>
                <a:spLocks/>
              </p:cNvSpPr>
              <p:nvPr/>
            </p:nvSpPr>
            <p:spPr bwMode="auto">
              <a:xfrm>
                <a:off x="2145" y="3434"/>
                <a:ext cx="23" cy="72"/>
              </a:xfrm>
              <a:custGeom>
                <a:avLst/>
                <a:gdLst>
                  <a:gd name="T0" fmla="*/ 28 w 47"/>
                  <a:gd name="T1" fmla="*/ 0 h 146"/>
                  <a:gd name="T2" fmla="*/ 24 w 47"/>
                  <a:gd name="T3" fmla="*/ 16 h 146"/>
                  <a:gd name="T4" fmla="*/ 13 w 47"/>
                  <a:gd name="T5" fmla="*/ 51 h 146"/>
                  <a:gd name="T6" fmla="*/ 4 w 47"/>
                  <a:gd name="T7" fmla="*/ 88 h 146"/>
                  <a:gd name="T8" fmla="*/ 0 w 47"/>
                  <a:gd name="T9" fmla="*/ 112 h 146"/>
                  <a:gd name="T10" fmla="*/ 5 w 47"/>
                  <a:gd name="T11" fmla="*/ 126 h 146"/>
                  <a:gd name="T12" fmla="*/ 10 w 47"/>
                  <a:gd name="T13" fmla="*/ 138 h 146"/>
                  <a:gd name="T14" fmla="*/ 16 w 47"/>
                  <a:gd name="T15" fmla="*/ 146 h 146"/>
                  <a:gd name="T16" fmla="*/ 20 w 47"/>
                  <a:gd name="T17" fmla="*/ 143 h 146"/>
                  <a:gd name="T18" fmla="*/ 26 w 47"/>
                  <a:gd name="T19" fmla="*/ 117 h 146"/>
                  <a:gd name="T20" fmla="*/ 35 w 47"/>
                  <a:gd name="T21" fmla="*/ 70 h 146"/>
                  <a:gd name="T22" fmla="*/ 44 w 47"/>
                  <a:gd name="T23" fmla="*/ 24 h 146"/>
                  <a:gd name="T24" fmla="*/ 47 w 47"/>
                  <a:gd name="T25" fmla="*/ 4 h 146"/>
                  <a:gd name="T26" fmla="*/ 28 w 47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146">
                    <a:moveTo>
                      <a:pt x="28" y="0"/>
                    </a:moveTo>
                    <a:lnTo>
                      <a:pt x="24" y="16"/>
                    </a:lnTo>
                    <a:lnTo>
                      <a:pt x="13" y="51"/>
                    </a:lnTo>
                    <a:lnTo>
                      <a:pt x="4" y="88"/>
                    </a:lnTo>
                    <a:lnTo>
                      <a:pt x="0" y="112"/>
                    </a:lnTo>
                    <a:lnTo>
                      <a:pt x="5" y="126"/>
                    </a:lnTo>
                    <a:lnTo>
                      <a:pt x="10" y="138"/>
                    </a:lnTo>
                    <a:lnTo>
                      <a:pt x="16" y="146"/>
                    </a:lnTo>
                    <a:lnTo>
                      <a:pt x="20" y="143"/>
                    </a:lnTo>
                    <a:lnTo>
                      <a:pt x="26" y="117"/>
                    </a:lnTo>
                    <a:lnTo>
                      <a:pt x="35" y="70"/>
                    </a:lnTo>
                    <a:lnTo>
                      <a:pt x="44" y="24"/>
                    </a:lnTo>
                    <a:lnTo>
                      <a:pt x="47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" name="Freeform 715"/>
              <p:cNvSpPr>
                <a:spLocks/>
              </p:cNvSpPr>
              <p:nvPr/>
            </p:nvSpPr>
            <p:spPr bwMode="auto">
              <a:xfrm>
                <a:off x="2127" y="3434"/>
                <a:ext cx="76" cy="281"/>
              </a:xfrm>
              <a:custGeom>
                <a:avLst/>
                <a:gdLst>
                  <a:gd name="T0" fmla="*/ 111 w 153"/>
                  <a:gd name="T1" fmla="*/ 25 h 562"/>
                  <a:gd name="T2" fmla="*/ 100 w 153"/>
                  <a:gd name="T3" fmla="*/ 75 h 562"/>
                  <a:gd name="T4" fmla="*/ 87 w 153"/>
                  <a:gd name="T5" fmla="*/ 142 h 562"/>
                  <a:gd name="T6" fmla="*/ 71 w 153"/>
                  <a:gd name="T7" fmla="*/ 207 h 562"/>
                  <a:gd name="T8" fmla="*/ 56 w 153"/>
                  <a:gd name="T9" fmla="*/ 253 h 562"/>
                  <a:gd name="T10" fmla="*/ 44 w 153"/>
                  <a:gd name="T11" fmla="*/ 297 h 562"/>
                  <a:gd name="T12" fmla="*/ 33 w 153"/>
                  <a:gd name="T13" fmla="*/ 338 h 562"/>
                  <a:gd name="T14" fmla="*/ 24 w 153"/>
                  <a:gd name="T15" fmla="*/ 371 h 562"/>
                  <a:gd name="T16" fmla="*/ 11 w 153"/>
                  <a:gd name="T17" fmla="*/ 407 h 562"/>
                  <a:gd name="T18" fmla="*/ 0 w 153"/>
                  <a:gd name="T19" fmla="*/ 466 h 562"/>
                  <a:gd name="T20" fmla="*/ 9 w 153"/>
                  <a:gd name="T21" fmla="*/ 504 h 562"/>
                  <a:gd name="T22" fmla="*/ 21 w 153"/>
                  <a:gd name="T23" fmla="*/ 527 h 562"/>
                  <a:gd name="T24" fmla="*/ 32 w 153"/>
                  <a:gd name="T25" fmla="*/ 548 h 562"/>
                  <a:gd name="T26" fmla="*/ 39 w 153"/>
                  <a:gd name="T27" fmla="*/ 560 h 562"/>
                  <a:gd name="T28" fmla="*/ 41 w 153"/>
                  <a:gd name="T29" fmla="*/ 562 h 562"/>
                  <a:gd name="T30" fmla="*/ 52 w 153"/>
                  <a:gd name="T31" fmla="*/ 560 h 562"/>
                  <a:gd name="T32" fmla="*/ 64 w 153"/>
                  <a:gd name="T33" fmla="*/ 551 h 562"/>
                  <a:gd name="T34" fmla="*/ 72 w 153"/>
                  <a:gd name="T35" fmla="*/ 530 h 562"/>
                  <a:gd name="T36" fmla="*/ 67 w 153"/>
                  <a:gd name="T37" fmla="*/ 501 h 562"/>
                  <a:gd name="T38" fmla="*/ 53 w 153"/>
                  <a:gd name="T39" fmla="*/ 471 h 562"/>
                  <a:gd name="T40" fmla="*/ 42 w 153"/>
                  <a:gd name="T41" fmla="*/ 445 h 562"/>
                  <a:gd name="T42" fmla="*/ 45 w 153"/>
                  <a:gd name="T43" fmla="*/ 438 h 562"/>
                  <a:gd name="T44" fmla="*/ 70 w 153"/>
                  <a:gd name="T45" fmla="*/ 452 h 562"/>
                  <a:gd name="T46" fmla="*/ 91 w 153"/>
                  <a:gd name="T47" fmla="*/ 453 h 562"/>
                  <a:gd name="T48" fmla="*/ 103 w 153"/>
                  <a:gd name="T49" fmla="*/ 442 h 562"/>
                  <a:gd name="T50" fmla="*/ 108 w 153"/>
                  <a:gd name="T51" fmla="*/ 432 h 562"/>
                  <a:gd name="T52" fmla="*/ 105 w 153"/>
                  <a:gd name="T53" fmla="*/ 425 h 562"/>
                  <a:gd name="T54" fmla="*/ 84 w 153"/>
                  <a:gd name="T55" fmla="*/ 402 h 562"/>
                  <a:gd name="T56" fmla="*/ 79 w 153"/>
                  <a:gd name="T57" fmla="*/ 381 h 562"/>
                  <a:gd name="T58" fmla="*/ 88 w 153"/>
                  <a:gd name="T59" fmla="*/ 359 h 562"/>
                  <a:gd name="T60" fmla="*/ 92 w 153"/>
                  <a:gd name="T61" fmla="*/ 354 h 562"/>
                  <a:gd name="T62" fmla="*/ 103 w 153"/>
                  <a:gd name="T63" fmla="*/ 340 h 562"/>
                  <a:gd name="T64" fmla="*/ 119 w 153"/>
                  <a:gd name="T65" fmla="*/ 318 h 562"/>
                  <a:gd name="T66" fmla="*/ 130 w 153"/>
                  <a:gd name="T67" fmla="*/ 292 h 562"/>
                  <a:gd name="T68" fmla="*/ 133 w 153"/>
                  <a:gd name="T69" fmla="*/ 226 h 562"/>
                  <a:gd name="T70" fmla="*/ 138 w 153"/>
                  <a:gd name="T71" fmla="*/ 63 h 562"/>
                  <a:gd name="T72" fmla="*/ 153 w 153"/>
                  <a:gd name="T73" fmla="*/ 5 h 562"/>
                  <a:gd name="T74" fmla="*/ 146 w 153"/>
                  <a:gd name="T75" fmla="*/ 0 h 562"/>
                  <a:gd name="T76" fmla="*/ 129 w 153"/>
                  <a:gd name="T77" fmla="*/ 6 h 562"/>
                  <a:gd name="T78" fmla="*/ 116 w 153"/>
                  <a:gd name="T79" fmla="*/ 1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3" h="562">
                    <a:moveTo>
                      <a:pt x="114" y="14"/>
                    </a:moveTo>
                    <a:lnTo>
                      <a:pt x="111" y="25"/>
                    </a:lnTo>
                    <a:lnTo>
                      <a:pt x="107" y="46"/>
                    </a:lnTo>
                    <a:lnTo>
                      <a:pt x="100" y="75"/>
                    </a:lnTo>
                    <a:lnTo>
                      <a:pt x="93" y="108"/>
                    </a:lnTo>
                    <a:lnTo>
                      <a:pt x="87" y="142"/>
                    </a:lnTo>
                    <a:lnTo>
                      <a:pt x="79" y="177"/>
                    </a:lnTo>
                    <a:lnTo>
                      <a:pt x="71" y="207"/>
                    </a:lnTo>
                    <a:lnTo>
                      <a:pt x="63" y="232"/>
                    </a:lnTo>
                    <a:lnTo>
                      <a:pt x="56" y="253"/>
                    </a:lnTo>
                    <a:lnTo>
                      <a:pt x="50" y="274"/>
                    </a:lnTo>
                    <a:lnTo>
                      <a:pt x="44" y="297"/>
                    </a:lnTo>
                    <a:lnTo>
                      <a:pt x="39" y="318"/>
                    </a:lnTo>
                    <a:lnTo>
                      <a:pt x="33" y="338"/>
                    </a:lnTo>
                    <a:lnTo>
                      <a:pt x="28" y="356"/>
                    </a:lnTo>
                    <a:lnTo>
                      <a:pt x="24" y="371"/>
                    </a:lnTo>
                    <a:lnTo>
                      <a:pt x="20" y="383"/>
                    </a:lnTo>
                    <a:lnTo>
                      <a:pt x="11" y="407"/>
                    </a:lnTo>
                    <a:lnTo>
                      <a:pt x="4" y="437"/>
                    </a:lnTo>
                    <a:lnTo>
                      <a:pt x="0" y="466"/>
                    </a:lnTo>
                    <a:lnTo>
                      <a:pt x="5" y="492"/>
                    </a:lnTo>
                    <a:lnTo>
                      <a:pt x="9" y="504"/>
                    </a:lnTo>
                    <a:lnTo>
                      <a:pt x="15" y="516"/>
                    </a:lnTo>
                    <a:lnTo>
                      <a:pt x="21" y="527"/>
                    </a:lnTo>
                    <a:lnTo>
                      <a:pt x="26" y="538"/>
                    </a:lnTo>
                    <a:lnTo>
                      <a:pt x="32" y="548"/>
                    </a:lnTo>
                    <a:lnTo>
                      <a:pt x="36" y="555"/>
                    </a:lnTo>
                    <a:lnTo>
                      <a:pt x="39" y="560"/>
                    </a:lnTo>
                    <a:lnTo>
                      <a:pt x="40" y="562"/>
                    </a:lnTo>
                    <a:lnTo>
                      <a:pt x="41" y="562"/>
                    </a:lnTo>
                    <a:lnTo>
                      <a:pt x="45" y="561"/>
                    </a:lnTo>
                    <a:lnTo>
                      <a:pt x="52" y="560"/>
                    </a:lnTo>
                    <a:lnTo>
                      <a:pt x="59" y="556"/>
                    </a:lnTo>
                    <a:lnTo>
                      <a:pt x="64" y="551"/>
                    </a:lnTo>
                    <a:lnTo>
                      <a:pt x="70" y="542"/>
                    </a:lnTo>
                    <a:lnTo>
                      <a:pt x="72" y="530"/>
                    </a:lnTo>
                    <a:lnTo>
                      <a:pt x="71" y="515"/>
                    </a:lnTo>
                    <a:lnTo>
                      <a:pt x="67" y="501"/>
                    </a:lnTo>
                    <a:lnTo>
                      <a:pt x="61" y="486"/>
                    </a:lnTo>
                    <a:lnTo>
                      <a:pt x="53" y="471"/>
                    </a:lnTo>
                    <a:lnTo>
                      <a:pt x="46" y="457"/>
                    </a:lnTo>
                    <a:lnTo>
                      <a:pt x="42" y="445"/>
                    </a:lnTo>
                    <a:lnTo>
                      <a:pt x="41" y="439"/>
                    </a:lnTo>
                    <a:lnTo>
                      <a:pt x="45" y="438"/>
                    </a:lnTo>
                    <a:lnTo>
                      <a:pt x="55" y="443"/>
                    </a:lnTo>
                    <a:lnTo>
                      <a:pt x="70" y="452"/>
                    </a:lnTo>
                    <a:lnTo>
                      <a:pt x="82" y="454"/>
                    </a:lnTo>
                    <a:lnTo>
                      <a:pt x="91" y="453"/>
                    </a:lnTo>
                    <a:lnTo>
                      <a:pt x="98" y="448"/>
                    </a:lnTo>
                    <a:lnTo>
                      <a:pt x="103" y="442"/>
                    </a:lnTo>
                    <a:lnTo>
                      <a:pt x="107" y="437"/>
                    </a:lnTo>
                    <a:lnTo>
                      <a:pt x="108" y="432"/>
                    </a:lnTo>
                    <a:lnTo>
                      <a:pt x="109" y="430"/>
                    </a:lnTo>
                    <a:lnTo>
                      <a:pt x="105" y="425"/>
                    </a:lnTo>
                    <a:lnTo>
                      <a:pt x="96" y="415"/>
                    </a:lnTo>
                    <a:lnTo>
                      <a:pt x="84" y="402"/>
                    </a:lnTo>
                    <a:lnTo>
                      <a:pt x="79" y="391"/>
                    </a:lnTo>
                    <a:lnTo>
                      <a:pt x="79" y="381"/>
                    </a:lnTo>
                    <a:lnTo>
                      <a:pt x="83" y="369"/>
                    </a:lnTo>
                    <a:lnTo>
                      <a:pt x="88" y="359"/>
                    </a:lnTo>
                    <a:lnTo>
                      <a:pt x="90" y="356"/>
                    </a:lnTo>
                    <a:lnTo>
                      <a:pt x="92" y="354"/>
                    </a:lnTo>
                    <a:lnTo>
                      <a:pt x="97" y="349"/>
                    </a:lnTo>
                    <a:lnTo>
                      <a:pt x="103" y="340"/>
                    </a:lnTo>
                    <a:lnTo>
                      <a:pt x="111" y="330"/>
                    </a:lnTo>
                    <a:lnTo>
                      <a:pt x="119" y="318"/>
                    </a:lnTo>
                    <a:lnTo>
                      <a:pt x="126" y="306"/>
                    </a:lnTo>
                    <a:lnTo>
                      <a:pt x="130" y="292"/>
                    </a:lnTo>
                    <a:lnTo>
                      <a:pt x="133" y="279"/>
                    </a:lnTo>
                    <a:lnTo>
                      <a:pt x="133" y="226"/>
                    </a:lnTo>
                    <a:lnTo>
                      <a:pt x="134" y="145"/>
                    </a:lnTo>
                    <a:lnTo>
                      <a:pt x="138" y="63"/>
                    </a:lnTo>
                    <a:lnTo>
                      <a:pt x="148" y="14"/>
                    </a:lnTo>
                    <a:lnTo>
                      <a:pt x="153" y="5"/>
                    </a:lnTo>
                    <a:lnTo>
                      <a:pt x="150" y="2"/>
                    </a:lnTo>
                    <a:lnTo>
                      <a:pt x="146" y="0"/>
                    </a:lnTo>
                    <a:lnTo>
                      <a:pt x="138" y="3"/>
                    </a:lnTo>
                    <a:lnTo>
                      <a:pt x="129" y="6"/>
                    </a:lnTo>
                    <a:lnTo>
                      <a:pt x="121" y="9"/>
                    </a:lnTo>
                    <a:lnTo>
                      <a:pt x="116" y="13"/>
                    </a:lnTo>
                    <a:lnTo>
                      <a:pt x="114" y="14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" name="Freeform 716"/>
              <p:cNvSpPr>
                <a:spLocks/>
              </p:cNvSpPr>
              <p:nvPr/>
            </p:nvSpPr>
            <p:spPr bwMode="auto">
              <a:xfrm>
                <a:off x="2371" y="3544"/>
                <a:ext cx="37" cy="146"/>
              </a:xfrm>
              <a:custGeom>
                <a:avLst/>
                <a:gdLst>
                  <a:gd name="T0" fmla="*/ 0 w 75"/>
                  <a:gd name="T1" fmla="*/ 0 h 293"/>
                  <a:gd name="T2" fmla="*/ 2 w 75"/>
                  <a:gd name="T3" fmla="*/ 6 h 293"/>
                  <a:gd name="T4" fmla="*/ 7 w 75"/>
                  <a:gd name="T5" fmla="*/ 25 h 293"/>
                  <a:gd name="T6" fmla="*/ 14 w 75"/>
                  <a:gd name="T7" fmla="*/ 53 h 293"/>
                  <a:gd name="T8" fmla="*/ 23 w 75"/>
                  <a:gd name="T9" fmla="*/ 87 h 293"/>
                  <a:gd name="T10" fmla="*/ 32 w 75"/>
                  <a:gd name="T11" fmla="*/ 123 h 293"/>
                  <a:gd name="T12" fmla="*/ 43 w 75"/>
                  <a:gd name="T13" fmla="*/ 158 h 293"/>
                  <a:gd name="T14" fmla="*/ 54 w 75"/>
                  <a:gd name="T15" fmla="*/ 190 h 293"/>
                  <a:gd name="T16" fmla="*/ 64 w 75"/>
                  <a:gd name="T17" fmla="*/ 213 h 293"/>
                  <a:gd name="T18" fmla="*/ 71 w 75"/>
                  <a:gd name="T19" fmla="*/ 229 h 293"/>
                  <a:gd name="T20" fmla="*/ 74 w 75"/>
                  <a:gd name="T21" fmla="*/ 244 h 293"/>
                  <a:gd name="T22" fmla="*/ 75 w 75"/>
                  <a:gd name="T23" fmla="*/ 259 h 293"/>
                  <a:gd name="T24" fmla="*/ 74 w 75"/>
                  <a:gd name="T25" fmla="*/ 272 h 293"/>
                  <a:gd name="T26" fmla="*/ 71 w 75"/>
                  <a:gd name="T27" fmla="*/ 282 h 293"/>
                  <a:gd name="T28" fmla="*/ 66 w 75"/>
                  <a:gd name="T29" fmla="*/ 290 h 293"/>
                  <a:gd name="T30" fmla="*/ 60 w 75"/>
                  <a:gd name="T31" fmla="*/ 293 h 293"/>
                  <a:gd name="T32" fmla="*/ 53 w 75"/>
                  <a:gd name="T33" fmla="*/ 291 h 293"/>
                  <a:gd name="T34" fmla="*/ 41 w 75"/>
                  <a:gd name="T35" fmla="*/ 279 h 293"/>
                  <a:gd name="T36" fmla="*/ 34 w 75"/>
                  <a:gd name="T37" fmla="*/ 260 h 293"/>
                  <a:gd name="T38" fmla="*/ 31 w 75"/>
                  <a:gd name="T39" fmla="*/ 238 h 293"/>
                  <a:gd name="T40" fmla="*/ 30 w 75"/>
                  <a:gd name="T41" fmla="*/ 210 h 293"/>
                  <a:gd name="T42" fmla="*/ 25 w 75"/>
                  <a:gd name="T43" fmla="*/ 161 h 293"/>
                  <a:gd name="T44" fmla="*/ 15 w 75"/>
                  <a:gd name="T45" fmla="*/ 90 h 293"/>
                  <a:gd name="T46" fmla="*/ 5 w 75"/>
                  <a:gd name="T47" fmla="*/ 26 h 293"/>
                  <a:gd name="T48" fmla="*/ 0 w 75"/>
                  <a:gd name="T4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293">
                    <a:moveTo>
                      <a:pt x="0" y="0"/>
                    </a:moveTo>
                    <a:lnTo>
                      <a:pt x="2" y="6"/>
                    </a:lnTo>
                    <a:lnTo>
                      <a:pt x="7" y="25"/>
                    </a:lnTo>
                    <a:lnTo>
                      <a:pt x="14" y="53"/>
                    </a:lnTo>
                    <a:lnTo>
                      <a:pt x="23" y="87"/>
                    </a:lnTo>
                    <a:lnTo>
                      <a:pt x="32" y="123"/>
                    </a:lnTo>
                    <a:lnTo>
                      <a:pt x="43" y="158"/>
                    </a:lnTo>
                    <a:lnTo>
                      <a:pt x="54" y="190"/>
                    </a:lnTo>
                    <a:lnTo>
                      <a:pt x="64" y="213"/>
                    </a:lnTo>
                    <a:lnTo>
                      <a:pt x="71" y="229"/>
                    </a:lnTo>
                    <a:lnTo>
                      <a:pt x="74" y="244"/>
                    </a:lnTo>
                    <a:lnTo>
                      <a:pt x="75" y="259"/>
                    </a:lnTo>
                    <a:lnTo>
                      <a:pt x="74" y="272"/>
                    </a:lnTo>
                    <a:lnTo>
                      <a:pt x="71" y="282"/>
                    </a:lnTo>
                    <a:lnTo>
                      <a:pt x="66" y="290"/>
                    </a:lnTo>
                    <a:lnTo>
                      <a:pt x="60" y="293"/>
                    </a:lnTo>
                    <a:lnTo>
                      <a:pt x="53" y="291"/>
                    </a:lnTo>
                    <a:lnTo>
                      <a:pt x="41" y="279"/>
                    </a:lnTo>
                    <a:lnTo>
                      <a:pt x="34" y="260"/>
                    </a:lnTo>
                    <a:lnTo>
                      <a:pt x="31" y="238"/>
                    </a:lnTo>
                    <a:lnTo>
                      <a:pt x="30" y="210"/>
                    </a:lnTo>
                    <a:lnTo>
                      <a:pt x="25" y="161"/>
                    </a:lnTo>
                    <a:lnTo>
                      <a:pt x="15" y="90"/>
                    </a:lnTo>
                    <a:lnTo>
                      <a:pt x="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" name="Freeform 717"/>
              <p:cNvSpPr>
                <a:spLocks/>
              </p:cNvSpPr>
              <p:nvPr/>
            </p:nvSpPr>
            <p:spPr bwMode="auto">
              <a:xfrm>
                <a:off x="2080" y="3741"/>
                <a:ext cx="75" cy="130"/>
              </a:xfrm>
              <a:custGeom>
                <a:avLst/>
                <a:gdLst>
                  <a:gd name="T0" fmla="*/ 0 w 150"/>
                  <a:gd name="T1" fmla="*/ 244 h 261"/>
                  <a:gd name="T2" fmla="*/ 12 w 150"/>
                  <a:gd name="T3" fmla="*/ 259 h 261"/>
                  <a:gd name="T4" fmla="*/ 41 w 150"/>
                  <a:gd name="T5" fmla="*/ 260 h 261"/>
                  <a:gd name="T6" fmla="*/ 57 w 150"/>
                  <a:gd name="T7" fmla="*/ 254 h 261"/>
                  <a:gd name="T8" fmla="*/ 70 w 150"/>
                  <a:gd name="T9" fmla="*/ 246 h 261"/>
                  <a:gd name="T10" fmla="*/ 78 w 150"/>
                  <a:gd name="T11" fmla="*/ 240 h 261"/>
                  <a:gd name="T12" fmla="*/ 90 w 150"/>
                  <a:gd name="T13" fmla="*/ 231 h 261"/>
                  <a:gd name="T14" fmla="*/ 98 w 150"/>
                  <a:gd name="T15" fmla="*/ 209 h 261"/>
                  <a:gd name="T16" fmla="*/ 95 w 150"/>
                  <a:gd name="T17" fmla="*/ 197 h 261"/>
                  <a:gd name="T18" fmla="*/ 109 w 150"/>
                  <a:gd name="T19" fmla="*/ 188 h 261"/>
                  <a:gd name="T20" fmla="*/ 122 w 150"/>
                  <a:gd name="T21" fmla="*/ 186 h 261"/>
                  <a:gd name="T22" fmla="*/ 136 w 150"/>
                  <a:gd name="T23" fmla="*/ 179 h 261"/>
                  <a:gd name="T24" fmla="*/ 122 w 150"/>
                  <a:gd name="T25" fmla="*/ 167 h 261"/>
                  <a:gd name="T26" fmla="*/ 112 w 150"/>
                  <a:gd name="T27" fmla="*/ 158 h 261"/>
                  <a:gd name="T28" fmla="*/ 121 w 150"/>
                  <a:gd name="T29" fmla="*/ 150 h 261"/>
                  <a:gd name="T30" fmla="*/ 135 w 150"/>
                  <a:gd name="T31" fmla="*/ 148 h 261"/>
                  <a:gd name="T32" fmla="*/ 137 w 150"/>
                  <a:gd name="T33" fmla="*/ 145 h 261"/>
                  <a:gd name="T34" fmla="*/ 138 w 150"/>
                  <a:gd name="T35" fmla="*/ 126 h 261"/>
                  <a:gd name="T36" fmla="*/ 135 w 150"/>
                  <a:gd name="T37" fmla="*/ 107 h 261"/>
                  <a:gd name="T38" fmla="*/ 138 w 150"/>
                  <a:gd name="T39" fmla="*/ 77 h 261"/>
                  <a:gd name="T40" fmla="*/ 144 w 150"/>
                  <a:gd name="T41" fmla="*/ 42 h 261"/>
                  <a:gd name="T42" fmla="*/ 149 w 150"/>
                  <a:gd name="T43" fmla="*/ 9 h 261"/>
                  <a:gd name="T44" fmla="*/ 127 w 150"/>
                  <a:gd name="T45" fmla="*/ 0 h 261"/>
                  <a:gd name="T46" fmla="*/ 123 w 150"/>
                  <a:gd name="T47" fmla="*/ 20 h 261"/>
                  <a:gd name="T48" fmla="*/ 119 w 150"/>
                  <a:gd name="T49" fmla="*/ 61 h 261"/>
                  <a:gd name="T50" fmla="*/ 116 w 150"/>
                  <a:gd name="T51" fmla="*/ 111 h 261"/>
                  <a:gd name="T52" fmla="*/ 106 w 150"/>
                  <a:gd name="T53" fmla="*/ 148 h 261"/>
                  <a:gd name="T54" fmla="*/ 93 w 150"/>
                  <a:gd name="T55" fmla="*/ 155 h 261"/>
                  <a:gd name="T56" fmla="*/ 93 w 150"/>
                  <a:gd name="T57" fmla="*/ 161 h 261"/>
                  <a:gd name="T58" fmla="*/ 95 w 150"/>
                  <a:gd name="T59" fmla="*/ 172 h 261"/>
                  <a:gd name="T60" fmla="*/ 85 w 150"/>
                  <a:gd name="T61" fmla="*/ 180 h 261"/>
                  <a:gd name="T62" fmla="*/ 69 w 150"/>
                  <a:gd name="T63" fmla="*/ 189 h 261"/>
                  <a:gd name="T64" fmla="*/ 41 w 150"/>
                  <a:gd name="T65" fmla="*/ 207 h 261"/>
                  <a:gd name="T66" fmla="*/ 14 w 150"/>
                  <a:gd name="T67" fmla="*/ 226 h 261"/>
                  <a:gd name="T68" fmla="*/ 0 w 150"/>
                  <a:gd name="T69" fmla="*/ 24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261">
                    <a:moveTo>
                      <a:pt x="0" y="241"/>
                    </a:moveTo>
                    <a:lnTo>
                      <a:pt x="0" y="244"/>
                    </a:lnTo>
                    <a:lnTo>
                      <a:pt x="3" y="251"/>
                    </a:lnTo>
                    <a:lnTo>
                      <a:pt x="12" y="259"/>
                    </a:lnTo>
                    <a:lnTo>
                      <a:pt x="29" y="261"/>
                    </a:lnTo>
                    <a:lnTo>
                      <a:pt x="41" y="260"/>
                    </a:lnTo>
                    <a:lnTo>
                      <a:pt x="51" y="257"/>
                    </a:lnTo>
                    <a:lnTo>
                      <a:pt x="57" y="254"/>
                    </a:lnTo>
                    <a:lnTo>
                      <a:pt x="64" y="251"/>
                    </a:lnTo>
                    <a:lnTo>
                      <a:pt x="70" y="246"/>
                    </a:lnTo>
                    <a:lnTo>
                      <a:pt x="74" y="243"/>
                    </a:lnTo>
                    <a:lnTo>
                      <a:pt x="78" y="240"/>
                    </a:lnTo>
                    <a:lnTo>
                      <a:pt x="82" y="237"/>
                    </a:lnTo>
                    <a:lnTo>
                      <a:pt x="90" y="231"/>
                    </a:lnTo>
                    <a:lnTo>
                      <a:pt x="95" y="219"/>
                    </a:lnTo>
                    <a:lnTo>
                      <a:pt x="98" y="209"/>
                    </a:lnTo>
                    <a:lnTo>
                      <a:pt x="95" y="202"/>
                    </a:lnTo>
                    <a:lnTo>
                      <a:pt x="95" y="197"/>
                    </a:lnTo>
                    <a:lnTo>
                      <a:pt x="101" y="193"/>
                    </a:lnTo>
                    <a:lnTo>
                      <a:pt x="109" y="188"/>
                    </a:lnTo>
                    <a:lnTo>
                      <a:pt x="115" y="187"/>
                    </a:lnTo>
                    <a:lnTo>
                      <a:pt x="122" y="186"/>
                    </a:lnTo>
                    <a:lnTo>
                      <a:pt x="131" y="184"/>
                    </a:lnTo>
                    <a:lnTo>
                      <a:pt x="136" y="179"/>
                    </a:lnTo>
                    <a:lnTo>
                      <a:pt x="132" y="172"/>
                    </a:lnTo>
                    <a:lnTo>
                      <a:pt x="122" y="167"/>
                    </a:lnTo>
                    <a:lnTo>
                      <a:pt x="116" y="161"/>
                    </a:lnTo>
                    <a:lnTo>
                      <a:pt x="112" y="158"/>
                    </a:lnTo>
                    <a:lnTo>
                      <a:pt x="115" y="153"/>
                    </a:lnTo>
                    <a:lnTo>
                      <a:pt x="121" y="150"/>
                    </a:lnTo>
                    <a:lnTo>
                      <a:pt x="129" y="149"/>
                    </a:lnTo>
                    <a:lnTo>
                      <a:pt x="135" y="148"/>
                    </a:lnTo>
                    <a:lnTo>
                      <a:pt x="137" y="148"/>
                    </a:lnTo>
                    <a:lnTo>
                      <a:pt x="137" y="145"/>
                    </a:lnTo>
                    <a:lnTo>
                      <a:pt x="138" y="136"/>
                    </a:lnTo>
                    <a:lnTo>
                      <a:pt x="138" y="126"/>
                    </a:lnTo>
                    <a:lnTo>
                      <a:pt x="137" y="117"/>
                    </a:lnTo>
                    <a:lnTo>
                      <a:pt x="135" y="107"/>
                    </a:lnTo>
                    <a:lnTo>
                      <a:pt x="136" y="93"/>
                    </a:lnTo>
                    <a:lnTo>
                      <a:pt x="138" y="77"/>
                    </a:lnTo>
                    <a:lnTo>
                      <a:pt x="140" y="61"/>
                    </a:lnTo>
                    <a:lnTo>
                      <a:pt x="144" y="42"/>
                    </a:lnTo>
                    <a:lnTo>
                      <a:pt x="147" y="24"/>
                    </a:lnTo>
                    <a:lnTo>
                      <a:pt x="149" y="9"/>
                    </a:lnTo>
                    <a:lnTo>
                      <a:pt x="150" y="4"/>
                    </a:lnTo>
                    <a:lnTo>
                      <a:pt x="127" y="0"/>
                    </a:lnTo>
                    <a:lnTo>
                      <a:pt x="126" y="6"/>
                    </a:lnTo>
                    <a:lnTo>
                      <a:pt x="123" y="20"/>
                    </a:lnTo>
                    <a:lnTo>
                      <a:pt x="120" y="39"/>
                    </a:lnTo>
                    <a:lnTo>
                      <a:pt x="119" y="61"/>
                    </a:lnTo>
                    <a:lnTo>
                      <a:pt x="118" y="84"/>
                    </a:lnTo>
                    <a:lnTo>
                      <a:pt x="116" y="111"/>
                    </a:lnTo>
                    <a:lnTo>
                      <a:pt x="111" y="134"/>
                    </a:lnTo>
                    <a:lnTo>
                      <a:pt x="106" y="148"/>
                    </a:lnTo>
                    <a:lnTo>
                      <a:pt x="99" y="152"/>
                    </a:lnTo>
                    <a:lnTo>
                      <a:pt x="93" y="155"/>
                    </a:lnTo>
                    <a:lnTo>
                      <a:pt x="91" y="157"/>
                    </a:lnTo>
                    <a:lnTo>
                      <a:pt x="93" y="161"/>
                    </a:lnTo>
                    <a:lnTo>
                      <a:pt x="97" y="167"/>
                    </a:lnTo>
                    <a:lnTo>
                      <a:pt x="95" y="172"/>
                    </a:lnTo>
                    <a:lnTo>
                      <a:pt x="92" y="177"/>
                    </a:lnTo>
                    <a:lnTo>
                      <a:pt x="85" y="180"/>
                    </a:lnTo>
                    <a:lnTo>
                      <a:pt x="80" y="184"/>
                    </a:lnTo>
                    <a:lnTo>
                      <a:pt x="69" y="189"/>
                    </a:lnTo>
                    <a:lnTo>
                      <a:pt x="55" y="198"/>
                    </a:lnTo>
                    <a:lnTo>
                      <a:pt x="41" y="207"/>
                    </a:lnTo>
                    <a:lnTo>
                      <a:pt x="26" y="217"/>
                    </a:lnTo>
                    <a:lnTo>
                      <a:pt x="14" y="226"/>
                    </a:lnTo>
                    <a:lnTo>
                      <a:pt x="5" y="234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" name="Freeform 718"/>
              <p:cNvSpPr>
                <a:spLocks/>
              </p:cNvSpPr>
              <p:nvPr/>
            </p:nvSpPr>
            <p:spPr bwMode="auto">
              <a:xfrm>
                <a:off x="2395" y="3748"/>
                <a:ext cx="87" cy="127"/>
              </a:xfrm>
              <a:custGeom>
                <a:avLst/>
                <a:gdLst>
                  <a:gd name="T0" fmla="*/ 23 w 173"/>
                  <a:gd name="T1" fmla="*/ 10 h 255"/>
                  <a:gd name="T2" fmla="*/ 29 w 173"/>
                  <a:gd name="T3" fmla="*/ 59 h 255"/>
                  <a:gd name="T4" fmla="*/ 42 w 173"/>
                  <a:gd name="T5" fmla="*/ 79 h 255"/>
                  <a:gd name="T6" fmla="*/ 52 w 173"/>
                  <a:gd name="T7" fmla="*/ 85 h 255"/>
                  <a:gd name="T8" fmla="*/ 60 w 173"/>
                  <a:gd name="T9" fmla="*/ 89 h 255"/>
                  <a:gd name="T10" fmla="*/ 60 w 173"/>
                  <a:gd name="T11" fmla="*/ 95 h 255"/>
                  <a:gd name="T12" fmla="*/ 47 w 173"/>
                  <a:gd name="T13" fmla="*/ 106 h 255"/>
                  <a:gd name="T14" fmla="*/ 41 w 173"/>
                  <a:gd name="T15" fmla="*/ 115 h 255"/>
                  <a:gd name="T16" fmla="*/ 56 w 173"/>
                  <a:gd name="T17" fmla="*/ 125 h 255"/>
                  <a:gd name="T18" fmla="*/ 70 w 173"/>
                  <a:gd name="T19" fmla="*/ 141 h 255"/>
                  <a:gd name="T20" fmla="*/ 89 w 173"/>
                  <a:gd name="T21" fmla="*/ 161 h 255"/>
                  <a:gd name="T22" fmla="*/ 108 w 173"/>
                  <a:gd name="T23" fmla="*/ 179 h 255"/>
                  <a:gd name="T24" fmla="*/ 128 w 173"/>
                  <a:gd name="T25" fmla="*/ 189 h 255"/>
                  <a:gd name="T26" fmla="*/ 147 w 173"/>
                  <a:gd name="T27" fmla="*/ 202 h 255"/>
                  <a:gd name="T28" fmla="*/ 163 w 173"/>
                  <a:gd name="T29" fmla="*/ 217 h 255"/>
                  <a:gd name="T30" fmla="*/ 172 w 173"/>
                  <a:gd name="T31" fmla="*/ 231 h 255"/>
                  <a:gd name="T32" fmla="*/ 172 w 173"/>
                  <a:gd name="T33" fmla="*/ 246 h 255"/>
                  <a:gd name="T34" fmla="*/ 161 w 173"/>
                  <a:gd name="T35" fmla="*/ 254 h 255"/>
                  <a:gd name="T36" fmla="*/ 143 w 173"/>
                  <a:gd name="T37" fmla="*/ 255 h 255"/>
                  <a:gd name="T38" fmla="*/ 128 w 173"/>
                  <a:gd name="T39" fmla="*/ 252 h 255"/>
                  <a:gd name="T40" fmla="*/ 115 w 173"/>
                  <a:gd name="T41" fmla="*/ 247 h 255"/>
                  <a:gd name="T42" fmla="*/ 105 w 173"/>
                  <a:gd name="T43" fmla="*/ 236 h 255"/>
                  <a:gd name="T44" fmla="*/ 96 w 173"/>
                  <a:gd name="T45" fmla="*/ 211 h 255"/>
                  <a:gd name="T46" fmla="*/ 82 w 173"/>
                  <a:gd name="T47" fmla="*/ 192 h 255"/>
                  <a:gd name="T48" fmla="*/ 71 w 173"/>
                  <a:gd name="T49" fmla="*/ 183 h 255"/>
                  <a:gd name="T50" fmla="*/ 61 w 173"/>
                  <a:gd name="T51" fmla="*/ 174 h 255"/>
                  <a:gd name="T52" fmla="*/ 49 w 173"/>
                  <a:gd name="T53" fmla="*/ 163 h 255"/>
                  <a:gd name="T54" fmla="*/ 36 w 173"/>
                  <a:gd name="T55" fmla="*/ 154 h 255"/>
                  <a:gd name="T56" fmla="*/ 24 w 173"/>
                  <a:gd name="T57" fmla="*/ 146 h 255"/>
                  <a:gd name="T58" fmla="*/ 25 w 173"/>
                  <a:gd name="T59" fmla="*/ 138 h 255"/>
                  <a:gd name="T60" fmla="*/ 35 w 173"/>
                  <a:gd name="T61" fmla="*/ 133 h 255"/>
                  <a:gd name="T62" fmla="*/ 29 w 173"/>
                  <a:gd name="T63" fmla="*/ 120 h 255"/>
                  <a:gd name="T64" fmla="*/ 13 w 173"/>
                  <a:gd name="T65" fmla="*/ 109 h 255"/>
                  <a:gd name="T66" fmla="*/ 6 w 173"/>
                  <a:gd name="T67" fmla="*/ 99 h 255"/>
                  <a:gd name="T68" fmla="*/ 21 w 173"/>
                  <a:gd name="T69" fmla="*/ 96 h 255"/>
                  <a:gd name="T70" fmla="*/ 33 w 173"/>
                  <a:gd name="T71" fmla="*/ 95 h 255"/>
                  <a:gd name="T72" fmla="*/ 33 w 173"/>
                  <a:gd name="T73" fmla="*/ 87 h 255"/>
                  <a:gd name="T74" fmla="*/ 29 w 173"/>
                  <a:gd name="T75" fmla="*/ 82 h 255"/>
                  <a:gd name="T76" fmla="*/ 16 w 173"/>
                  <a:gd name="T77" fmla="*/ 80 h 255"/>
                  <a:gd name="T78" fmla="*/ 10 w 173"/>
                  <a:gd name="T79" fmla="*/ 73 h 255"/>
                  <a:gd name="T80" fmla="*/ 14 w 173"/>
                  <a:gd name="T81" fmla="*/ 56 h 255"/>
                  <a:gd name="T82" fmla="*/ 3 w 173"/>
                  <a:gd name="T83" fmla="*/ 19 h 255"/>
                  <a:gd name="T84" fmla="*/ 23 w 173"/>
                  <a:gd name="T8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3" h="255">
                    <a:moveTo>
                      <a:pt x="23" y="0"/>
                    </a:moveTo>
                    <a:lnTo>
                      <a:pt x="23" y="10"/>
                    </a:lnTo>
                    <a:lnTo>
                      <a:pt x="25" y="33"/>
                    </a:lnTo>
                    <a:lnTo>
                      <a:pt x="29" y="59"/>
                    </a:lnTo>
                    <a:lnTo>
                      <a:pt x="36" y="76"/>
                    </a:lnTo>
                    <a:lnTo>
                      <a:pt x="42" y="79"/>
                    </a:lnTo>
                    <a:lnTo>
                      <a:pt x="48" y="82"/>
                    </a:lnTo>
                    <a:lnTo>
                      <a:pt x="52" y="85"/>
                    </a:lnTo>
                    <a:lnTo>
                      <a:pt x="57" y="87"/>
                    </a:lnTo>
                    <a:lnTo>
                      <a:pt x="60" y="89"/>
                    </a:lnTo>
                    <a:lnTo>
                      <a:pt x="61" y="91"/>
                    </a:lnTo>
                    <a:lnTo>
                      <a:pt x="60" y="95"/>
                    </a:lnTo>
                    <a:lnTo>
                      <a:pt x="57" y="99"/>
                    </a:lnTo>
                    <a:lnTo>
                      <a:pt x="47" y="106"/>
                    </a:lnTo>
                    <a:lnTo>
                      <a:pt x="41" y="112"/>
                    </a:lnTo>
                    <a:lnTo>
                      <a:pt x="41" y="115"/>
                    </a:lnTo>
                    <a:lnTo>
                      <a:pt x="49" y="120"/>
                    </a:lnTo>
                    <a:lnTo>
                      <a:pt x="56" y="125"/>
                    </a:lnTo>
                    <a:lnTo>
                      <a:pt x="62" y="132"/>
                    </a:lnTo>
                    <a:lnTo>
                      <a:pt x="70" y="141"/>
                    </a:lnTo>
                    <a:lnTo>
                      <a:pt x="79" y="151"/>
                    </a:lnTo>
                    <a:lnTo>
                      <a:pt x="89" y="161"/>
                    </a:lnTo>
                    <a:lnTo>
                      <a:pt x="98" y="171"/>
                    </a:lnTo>
                    <a:lnTo>
                      <a:pt x="108" y="179"/>
                    </a:lnTo>
                    <a:lnTo>
                      <a:pt x="118" y="184"/>
                    </a:lnTo>
                    <a:lnTo>
                      <a:pt x="128" y="189"/>
                    </a:lnTo>
                    <a:lnTo>
                      <a:pt x="138" y="195"/>
                    </a:lnTo>
                    <a:lnTo>
                      <a:pt x="147" y="202"/>
                    </a:lnTo>
                    <a:lnTo>
                      <a:pt x="156" y="210"/>
                    </a:lnTo>
                    <a:lnTo>
                      <a:pt x="163" y="217"/>
                    </a:lnTo>
                    <a:lnTo>
                      <a:pt x="169" y="224"/>
                    </a:lnTo>
                    <a:lnTo>
                      <a:pt x="172" y="231"/>
                    </a:lnTo>
                    <a:lnTo>
                      <a:pt x="173" y="237"/>
                    </a:lnTo>
                    <a:lnTo>
                      <a:pt x="172" y="246"/>
                    </a:lnTo>
                    <a:lnTo>
                      <a:pt x="169" y="250"/>
                    </a:lnTo>
                    <a:lnTo>
                      <a:pt x="161" y="254"/>
                    </a:lnTo>
                    <a:lnTo>
                      <a:pt x="150" y="255"/>
                    </a:lnTo>
                    <a:lnTo>
                      <a:pt x="143" y="255"/>
                    </a:lnTo>
                    <a:lnTo>
                      <a:pt x="135" y="254"/>
                    </a:lnTo>
                    <a:lnTo>
                      <a:pt x="128" y="252"/>
                    </a:lnTo>
                    <a:lnTo>
                      <a:pt x="122" y="250"/>
                    </a:lnTo>
                    <a:lnTo>
                      <a:pt x="115" y="247"/>
                    </a:lnTo>
                    <a:lnTo>
                      <a:pt x="109" y="242"/>
                    </a:lnTo>
                    <a:lnTo>
                      <a:pt x="105" y="236"/>
                    </a:lnTo>
                    <a:lnTo>
                      <a:pt x="101" y="227"/>
                    </a:lnTo>
                    <a:lnTo>
                      <a:pt x="96" y="211"/>
                    </a:lnTo>
                    <a:lnTo>
                      <a:pt x="89" y="200"/>
                    </a:lnTo>
                    <a:lnTo>
                      <a:pt x="82" y="192"/>
                    </a:lnTo>
                    <a:lnTo>
                      <a:pt x="76" y="186"/>
                    </a:lnTo>
                    <a:lnTo>
                      <a:pt x="71" y="183"/>
                    </a:lnTo>
                    <a:lnTo>
                      <a:pt x="67" y="179"/>
                    </a:lnTo>
                    <a:lnTo>
                      <a:pt x="61" y="174"/>
                    </a:lnTo>
                    <a:lnTo>
                      <a:pt x="54" y="169"/>
                    </a:lnTo>
                    <a:lnTo>
                      <a:pt x="49" y="163"/>
                    </a:lnTo>
                    <a:lnTo>
                      <a:pt x="42" y="158"/>
                    </a:lnTo>
                    <a:lnTo>
                      <a:pt x="36" y="154"/>
                    </a:lnTo>
                    <a:lnTo>
                      <a:pt x="31" y="151"/>
                    </a:lnTo>
                    <a:lnTo>
                      <a:pt x="24" y="146"/>
                    </a:lnTo>
                    <a:lnTo>
                      <a:pt x="22" y="142"/>
                    </a:lnTo>
                    <a:lnTo>
                      <a:pt x="25" y="138"/>
                    </a:lnTo>
                    <a:lnTo>
                      <a:pt x="31" y="136"/>
                    </a:lnTo>
                    <a:lnTo>
                      <a:pt x="35" y="133"/>
                    </a:lnTo>
                    <a:lnTo>
                      <a:pt x="34" y="127"/>
                    </a:lnTo>
                    <a:lnTo>
                      <a:pt x="29" y="120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7" y="104"/>
                    </a:lnTo>
                    <a:lnTo>
                      <a:pt x="6" y="99"/>
                    </a:lnTo>
                    <a:lnTo>
                      <a:pt x="12" y="97"/>
                    </a:lnTo>
                    <a:lnTo>
                      <a:pt x="21" y="96"/>
                    </a:lnTo>
                    <a:lnTo>
                      <a:pt x="29" y="96"/>
                    </a:lnTo>
                    <a:lnTo>
                      <a:pt x="33" y="95"/>
                    </a:lnTo>
                    <a:lnTo>
                      <a:pt x="34" y="91"/>
                    </a:lnTo>
                    <a:lnTo>
                      <a:pt x="33" y="87"/>
                    </a:lnTo>
                    <a:lnTo>
                      <a:pt x="32" y="84"/>
                    </a:lnTo>
                    <a:lnTo>
                      <a:pt x="29" y="82"/>
                    </a:lnTo>
                    <a:lnTo>
                      <a:pt x="23" y="81"/>
                    </a:lnTo>
                    <a:lnTo>
                      <a:pt x="16" y="80"/>
                    </a:lnTo>
                    <a:lnTo>
                      <a:pt x="12" y="78"/>
                    </a:lnTo>
                    <a:lnTo>
                      <a:pt x="10" y="73"/>
                    </a:lnTo>
                    <a:lnTo>
                      <a:pt x="13" y="68"/>
                    </a:lnTo>
                    <a:lnTo>
                      <a:pt x="14" y="56"/>
                    </a:lnTo>
                    <a:lnTo>
                      <a:pt x="10" y="37"/>
                    </a:lnTo>
                    <a:lnTo>
                      <a:pt x="3" y="19"/>
                    </a:lnTo>
                    <a:lnTo>
                      <a:pt x="0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" name="Freeform 719"/>
              <p:cNvSpPr>
                <a:spLocks/>
              </p:cNvSpPr>
              <p:nvPr/>
            </p:nvSpPr>
            <p:spPr bwMode="auto">
              <a:xfrm>
                <a:off x="2142" y="3005"/>
                <a:ext cx="120" cy="417"/>
              </a:xfrm>
              <a:custGeom>
                <a:avLst/>
                <a:gdLst>
                  <a:gd name="T0" fmla="*/ 217 w 239"/>
                  <a:gd name="T1" fmla="*/ 50 h 834"/>
                  <a:gd name="T2" fmla="*/ 192 w 239"/>
                  <a:gd name="T3" fmla="*/ 17 h 834"/>
                  <a:gd name="T4" fmla="*/ 181 w 239"/>
                  <a:gd name="T5" fmla="*/ 0 h 834"/>
                  <a:gd name="T6" fmla="*/ 170 w 239"/>
                  <a:gd name="T7" fmla="*/ 1 h 834"/>
                  <a:gd name="T8" fmla="*/ 147 w 239"/>
                  <a:gd name="T9" fmla="*/ 8 h 834"/>
                  <a:gd name="T10" fmla="*/ 128 w 239"/>
                  <a:gd name="T11" fmla="*/ 23 h 834"/>
                  <a:gd name="T12" fmla="*/ 115 w 239"/>
                  <a:gd name="T13" fmla="*/ 33 h 834"/>
                  <a:gd name="T14" fmla="*/ 93 w 239"/>
                  <a:gd name="T15" fmla="*/ 38 h 834"/>
                  <a:gd name="T16" fmla="*/ 56 w 239"/>
                  <a:gd name="T17" fmla="*/ 48 h 834"/>
                  <a:gd name="T18" fmla="*/ 20 w 239"/>
                  <a:gd name="T19" fmla="*/ 76 h 834"/>
                  <a:gd name="T20" fmla="*/ 3 w 239"/>
                  <a:gd name="T21" fmla="*/ 92 h 834"/>
                  <a:gd name="T22" fmla="*/ 0 w 239"/>
                  <a:gd name="T23" fmla="*/ 104 h 834"/>
                  <a:gd name="T24" fmla="*/ 7 w 239"/>
                  <a:gd name="T25" fmla="*/ 127 h 834"/>
                  <a:gd name="T26" fmla="*/ 34 w 239"/>
                  <a:gd name="T27" fmla="*/ 164 h 834"/>
                  <a:gd name="T28" fmla="*/ 61 w 239"/>
                  <a:gd name="T29" fmla="*/ 197 h 834"/>
                  <a:gd name="T30" fmla="*/ 67 w 239"/>
                  <a:gd name="T31" fmla="*/ 216 h 834"/>
                  <a:gd name="T32" fmla="*/ 70 w 239"/>
                  <a:gd name="T33" fmla="*/ 301 h 834"/>
                  <a:gd name="T34" fmla="*/ 60 w 239"/>
                  <a:gd name="T35" fmla="*/ 571 h 834"/>
                  <a:gd name="T36" fmla="*/ 34 w 239"/>
                  <a:gd name="T37" fmla="*/ 692 h 834"/>
                  <a:gd name="T38" fmla="*/ 18 w 239"/>
                  <a:gd name="T39" fmla="*/ 761 h 834"/>
                  <a:gd name="T40" fmla="*/ 15 w 239"/>
                  <a:gd name="T41" fmla="*/ 777 h 834"/>
                  <a:gd name="T42" fmla="*/ 47 w 239"/>
                  <a:gd name="T43" fmla="*/ 786 h 834"/>
                  <a:gd name="T44" fmla="*/ 95 w 239"/>
                  <a:gd name="T45" fmla="*/ 800 h 834"/>
                  <a:gd name="T46" fmla="*/ 144 w 239"/>
                  <a:gd name="T47" fmla="*/ 817 h 834"/>
                  <a:gd name="T48" fmla="*/ 198 w 239"/>
                  <a:gd name="T49" fmla="*/ 829 h 834"/>
                  <a:gd name="T50" fmla="*/ 222 w 239"/>
                  <a:gd name="T51" fmla="*/ 834 h 834"/>
                  <a:gd name="T52" fmla="*/ 193 w 239"/>
                  <a:gd name="T53" fmla="*/ 816 h 834"/>
                  <a:gd name="T54" fmla="*/ 141 w 239"/>
                  <a:gd name="T55" fmla="*/ 781 h 834"/>
                  <a:gd name="T56" fmla="*/ 107 w 239"/>
                  <a:gd name="T57" fmla="*/ 748 h 834"/>
                  <a:gd name="T58" fmla="*/ 99 w 239"/>
                  <a:gd name="T59" fmla="*/ 666 h 834"/>
                  <a:gd name="T60" fmla="*/ 99 w 239"/>
                  <a:gd name="T61" fmla="*/ 321 h 834"/>
                  <a:gd name="T62" fmla="*/ 108 w 239"/>
                  <a:gd name="T63" fmla="*/ 217 h 834"/>
                  <a:gd name="T64" fmla="*/ 112 w 239"/>
                  <a:gd name="T65" fmla="*/ 194 h 834"/>
                  <a:gd name="T66" fmla="*/ 134 w 239"/>
                  <a:gd name="T67" fmla="*/ 218 h 834"/>
                  <a:gd name="T68" fmla="*/ 166 w 239"/>
                  <a:gd name="T69" fmla="*/ 275 h 834"/>
                  <a:gd name="T70" fmla="*/ 185 w 239"/>
                  <a:gd name="T71" fmla="*/ 308 h 834"/>
                  <a:gd name="T72" fmla="*/ 189 w 239"/>
                  <a:gd name="T73" fmla="*/ 255 h 834"/>
                  <a:gd name="T74" fmla="*/ 181 w 239"/>
                  <a:gd name="T75" fmla="*/ 89 h 834"/>
                  <a:gd name="T76" fmla="*/ 175 w 239"/>
                  <a:gd name="T77" fmla="*/ 84 h 834"/>
                  <a:gd name="T78" fmla="*/ 174 w 239"/>
                  <a:gd name="T79" fmla="*/ 61 h 834"/>
                  <a:gd name="T80" fmla="*/ 174 w 239"/>
                  <a:gd name="T81" fmla="*/ 42 h 834"/>
                  <a:gd name="T82" fmla="*/ 194 w 239"/>
                  <a:gd name="T83" fmla="*/ 50 h 834"/>
                  <a:gd name="T84" fmla="*/ 221 w 239"/>
                  <a:gd name="T85" fmla="*/ 71 h 834"/>
                  <a:gd name="T86" fmla="*/ 239 w 239"/>
                  <a:gd name="T87" fmla="*/ 7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9" h="834">
                    <a:moveTo>
                      <a:pt x="234" y="70"/>
                    </a:moveTo>
                    <a:lnTo>
                      <a:pt x="226" y="61"/>
                    </a:lnTo>
                    <a:lnTo>
                      <a:pt x="217" y="50"/>
                    </a:lnTo>
                    <a:lnTo>
                      <a:pt x="208" y="39"/>
                    </a:lnTo>
                    <a:lnTo>
                      <a:pt x="199" y="27"/>
                    </a:lnTo>
                    <a:lnTo>
                      <a:pt x="192" y="17"/>
                    </a:lnTo>
                    <a:lnTo>
                      <a:pt x="187" y="8"/>
                    </a:lnTo>
                    <a:lnTo>
                      <a:pt x="182" y="2"/>
                    </a:lnTo>
                    <a:lnTo>
                      <a:pt x="181" y="0"/>
                    </a:lnTo>
                    <a:lnTo>
                      <a:pt x="180" y="0"/>
                    </a:lnTo>
                    <a:lnTo>
                      <a:pt x="175" y="0"/>
                    </a:lnTo>
                    <a:lnTo>
                      <a:pt x="170" y="1"/>
                    </a:lnTo>
                    <a:lnTo>
                      <a:pt x="163" y="2"/>
                    </a:lnTo>
                    <a:lnTo>
                      <a:pt x="155" y="4"/>
                    </a:lnTo>
                    <a:lnTo>
                      <a:pt x="147" y="8"/>
                    </a:lnTo>
                    <a:lnTo>
                      <a:pt x="141" y="12"/>
                    </a:lnTo>
                    <a:lnTo>
                      <a:pt x="134" y="18"/>
                    </a:lnTo>
                    <a:lnTo>
                      <a:pt x="128" y="23"/>
                    </a:lnTo>
                    <a:lnTo>
                      <a:pt x="124" y="28"/>
                    </a:lnTo>
                    <a:lnTo>
                      <a:pt x="119" y="31"/>
                    </a:lnTo>
                    <a:lnTo>
                      <a:pt x="115" y="33"/>
                    </a:lnTo>
                    <a:lnTo>
                      <a:pt x="108" y="36"/>
                    </a:lnTo>
                    <a:lnTo>
                      <a:pt x="101" y="37"/>
                    </a:lnTo>
                    <a:lnTo>
                      <a:pt x="93" y="38"/>
                    </a:lnTo>
                    <a:lnTo>
                      <a:pt x="81" y="39"/>
                    </a:lnTo>
                    <a:lnTo>
                      <a:pt x="69" y="42"/>
                    </a:lnTo>
                    <a:lnTo>
                      <a:pt x="56" y="48"/>
                    </a:lnTo>
                    <a:lnTo>
                      <a:pt x="42" y="57"/>
                    </a:lnTo>
                    <a:lnTo>
                      <a:pt x="30" y="66"/>
                    </a:lnTo>
                    <a:lnTo>
                      <a:pt x="20" y="76"/>
                    </a:lnTo>
                    <a:lnTo>
                      <a:pt x="11" y="84"/>
                    </a:lnTo>
                    <a:lnTo>
                      <a:pt x="5" y="89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3" y="119"/>
                    </a:lnTo>
                    <a:lnTo>
                      <a:pt x="7" y="127"/>
                    </a:lnTo>
                    <a:lnTo>
                      <a:pt x="14" y="137"/>
                    </a:lnTo>
                    <a:lnTo>
                      <a:pt x="24" y="151"/>
                    </a:lnTo>
                    <a:lnTo>
                      <a:pt x="34" y="164"/>
                    </a:lnTo>
                    <a:lnTo>
                      <a:pt x="44" y="178"/>
                    </a:lnTo>
                    <a:lnTo>
                      <a:pt x="54" y="189"/>
                    </a:lnTo>
                    <a:lnTo>
                      <a:pt x="61" y="197"/>
                    </a:lnTo>
                    <a:lnTo>
                      <a:pt x="66" y="199"/>
                    </a:lnTo>
                    <a:lnTo>
                      <a:pt x="67" y="208"/>
                    </a:lnTo>
                    <a:lnTo>
                      <a:pt x="67" y="216"/>
                    </a:lnTo>
                    <a:lnTo>
                      <a:pt x="68" y="225"/>
                    </a:lnTo>
                    <a:lnTo>
                      <a:pt x="68" y="233"/>
                    </a:lnTo>
                    <a:lnTo>
                      <a:pt x="70" y="301"/>
                    </a:lnTo>
                    <a:lnTo>
                      <a:pt x="72" y="383"/>
                    </a:lnTo>
                    <a:lnTo>
                      <a:pt x="71" y="475"/>
                    </a:lnTo>
                    <a:lnTo>
                      <a:pt x="60" y="571"/>
                    </a:lnTo>
                    <a:lnTo>
                      <a:pt x="51" y="616"/>
                    </a:lnTo>
                    <a:lnTo>
                      <a:pt x="43" y="656"/>
                    </a:lnTo>
                    <a:lnTo>
                      <a:pt x="34" y="692"/>
                    </a:lnTo>
                    <a:lnTo>
                      <a:pt x="28" y="721"/>
                    </a:lnTo>
                    <a:lnTo>
                      <a:pt x="22" y="744"/>
                    </a:lnTo>
                    <a:lnTo>
                      <a:pt x="18" y="761"/>
                    </a:lnTo>
                    <a:lnTo>
                      <a:pt x="14" y="772"/>
                    </a:lnTo>
                    <a:lnTo>
                      <a:pt x="13" y="776"/>
                    </a:lnTo>
                    <a:lnTo>
                      <a:pt x="15" y="777"/>
                    </a:lnTo>
                    <a:lnTo>
                      <a:pt x="23" y="778"/>
                    </a:lnTo>
                    <a:lnTo>
                      <a:pt x="33" y="781"/>
                    </a:lnTo>
                    <a:lnTo>
                      <a:pt x="47" y="786"/>
                    </a:lnTo>
                    <a:lnTo>
                      <a:pt x="62" y="790"/>
                    </a:lnTo>
                    <a:lnTo>
                      <a:pt x="79" y="795"/>
                    </a:lnTo>
                    <a:lnTo>
                      <a:pt x="95" y="800"/>
                    </a:lnTo>
                    <a:lnTo>
                      <a:pt x="110" y="806"/>
                    </a:lnTo>
                    <a:lnTo>
                      <a:pt x="126" y="812"/>
                    </a:lnTo>
                    <a:lnTo>
                      <a:pt x="144" y="817"/>
                    </a:lnTo>
                    <a:lnTo>
                      <a:pt x="163" y="822"/>
                    </a:lnTo>
                    <a:lnTo>
                      <a:pt x="181" y="826"/>
                    </a:lnTo>
                    <a:lnTo>
                      <a:pt x="198" y="829"/>
                    </a:lnTo>
                    <a:lnTo>
                      <a:pt x="210" y="832"/>
                    </a:lnTo>
                    <a:lnTo>
                      <a:pt x="219" y="833"/>
                    </a:lnTo>
                    <a:lnTo>
                      <a:pt x="222" y="834"/>
                    </a:lnTo>
                    <a:lnTo>
                      <a:pt x="219" y="832"/>
                    </a:lnTo>
                    <a:lnTo>
                      <a:pt x="208" y="825"/>
                    </a:lnTo>
                    <a:lnTo>
                      <a:pt x="193" y="816"/>
                    </a:lnTo>
                    <a:lnTo>
                      <a:pt x="176" y="805"/>
                    </a:lnTo>
                    <a:lnTo>
                      <a:pt x="159" y="793"/>
                    </a:lnTo>
                    <a:lnTo>
                      <a:pt x="141" y="781"/>
                    </a:lnTo>
                    <a:lnTo>
                      <a:pt x="127" y="771"/>
                    </a:lnTo>
                    <a:lnTo>
                      <a:pt x="118" y="763"/>
                    </a:lnTo>
                    <a:lnTo>
                      <a:pt x="107" y="748"/>
                    </a:lnTo>
                    <a:lnTo>
                      <a:pt x="98" y="727"/>
                    </a:lnTo>
                    <a:lnTo>
                      <a:pt x="95" y="699"/>
                    </a:lnTo>
                    <a:lnTo>
                      <a:pt x="99" y="666"/>
                    </a:lnTo>
                    <a:lnTo>
                      <a:pt x="103" y="587"/>
                    </a:lnTo>
                    <a:lnTo>
                      <a:pt x="101" y="454"/>
                    </a:lnTo>
                    <a:lnTo>
                      <a:pt x="99" y="321"/>
                    </a:lnTo>
                    <a:lnTo>
                      <a:pt x="103" y="245"/>
                    </a:lnTo>
                    <a:lnTo>
                      <a:pt x="106" y="230"/>
                    </a:lnTo>
                    <a:lnTo>
                      <a:pt x="108" y="217"/>
                    </a:lnTo>
                    <a:lnTo>
                      <a:pt x="109" y="206"/>
                    </a:lnTo>
                    <a:lnTo>
                      <a:pt x="110" y="198"/>
                    </a:lnTo>
                    <a:lnTo>
                      <a:pt x="112" y="194"/>
                    </a:lnTo>
                    <a:lnTo>
                      <a:pt x="116" y="195"/>
                    </a:lnTo>
                    <a:lnTo>
                      <a:pt x="123" y="203"/>
                    </a:lnTo>
                    <a:lnTo>
                      <a:pt x="134" y="218"/>
                    </a:lnTo>
                    <a:lnTo>
                      <a:pt x="146" y="237"/>
                    </a:lnTo>
                    <a:lnTo>
                      <a:pt x="157" y="257"/>
                    </a:lnTo>
                    <a:lnTo>
                      <a:pt x="166" y="275"/>
                    </a:lnTo>
                    <a:lnTo>
                      <a:pt x="174" y="291"/>
                    </a:lnTo>
                    <a:lnTo>
                      <a:pt x="181" y="302"/>
                    </a:lnTo>
                    <a:lnTo>
                      <a:pt x="185" y="308"/>
                    </a:lnTo>
                    <a:lnTo>
                      <a:pt x="188" y="308"/>
                    </a:lnTo>
                    <a:lnTo>
                      <a:pt x="189" y="299"/>
                    </a:lnTo>
                    <a:lnTo>
                      <a:pt x="189" y="255"/>
                    </a:lnTo>
                    <a:lnTo>
                      <a:pt x="188" y="191"/>
                    </a:lnTo>
                    <a:lnTo>
                      <a:pt x="185" y="128"/>
                    </a:lnTo>
                    <a:lnTo>
                      <a:pt x="181" y="89"/>
                    </a:lnTo>
                    <a:lnTo>
                      <a:pt x="180" y="87"/>
                    </a:lnTo>
                    <a:lnTo>
                      <a:pt x="178" y="85"/>
                    </a:lnTo>
                    <a:lnTo>
                      <a:pt x="175" y="84"/>
                    </a:lnTo>
                    <a:lnTo>
                      <a:pt x="173" y="81"/>
                    </a:lnTo>
                    <a:lnTo>
                      <a:pt x="174" y="71"/>
                    </a:lnTo>
                    <a:lnTo>
                      <a:pt x="174" y="61"/>
                    </a:lnTo>
                    <a:lnTo>
                      <a:pt x="174" y="53"/>
                    </a:lnTo>
                    <a:lnTo>
                      <a:pt x="174" y="49"/>
                    </a:lnTo>
                    <a:lnTo>
                      <a:pt x="174" y="42"/>
                    </a:lnTo>
                    <a:lnTo>
                      <a:pt x="176" y="39"/>
                    </a:lnTo>
                    <a:lnTo>
                      <a:pt x="182" y="40"/>
                    </a:lnTo>
                    <a:lnTo>
                      <a:pt x="194" y="50"/>
                    </a:lnTo>
                    <a:lnTo>
                      <a:pt x="202" y="58"/>
                    </a:lnTo>
                    <a:lnTo>
                      <a:pt x="212" y="65"/>
                    </a:lnTo>
                    <a:lnTo>
                      <a:pt x="221" y="71"/>
                    </a:lnTo>
                    <a:lnTo>
                      <a:pt x="229" y="76"/>
                    </a:lnTo>
                    <a:lnTo>
                      <a:pt x="236" y="78"/>
                    </a:lnTo>
                    <a:lnTo>
                      <a:pt x="239" y="79"/>
                    </a:lnTo>
                    <a:lnTo>
                      <a:pt x="239" y="76"/>
                    </a:lnTo>
                    <a:lnTo>
                      <a:pt x="234" y="7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" name="Freeform 720"/>
              <p:cNvSpPr>
                <a:spLocks/>
              </p:cNvSpPr>
              <p:nvPr/>
            </p:nvSpPr>
            <p:spPr bwMode="auto">
              <a:xfrm>
                <a:off x="2152" y="3053"/>
                <a:ext cx="23" cy="48"/>
              </a:xfrm>
              <a:custGeom>
                <a:avLst/>
                <a:gdLst>
                  <a:gd name="T0" fmla="*/ 0 w 45"/>
                  <a:gd name="T1" fmla="*/ 8 h 96"/>
                  <a:gd name="T2" fmla="*/ 8 w 45"/>
                  <a:gd name="T3" fmla="*/ 12 h 96"/>
                  <a:gd name="T4" fmla="*/ 9 w 45"/>
                  <a:gd name="T5" fmla="*/ 11 h 96"/>
                  <a:gd name="T6" fmla="*/ 12 w 45"/>
                  <a:gd name="T7" fmla="*/ 8 h 96"/>
                  <a:gd name="T8" fmla="*/ 17 w 45"/>
                  <a:gd name="T9" fmla="*/ 4 h 96"/>
                  <a:gd name="T10" fmla="*/ 23 w 45"/>
                  <a:gd name="T11" fmla="*/ 0 h 96"/>
                  <a:gd name="T12" fmla="*/ 29 w 45"/>
                  <a:gd name="T13" fmla="*/ 17 h 96"/>
                  <a:gd name="T14" fmla="*/ 35 w 45"/>
                  <a:gd name="T15" fmla="*/ 39 h 96"/>
                  <a:gd name="T16" fmla="*/ 40 w 45"/>
                  <a:gd name="T17" fmla="*/ 66 h 96"/>
                  <a:gd name="T18" fmla="*/ 45 w 45"/>
                  <a:gd name="T19" fmla="*/ 96 h 96"/>
                  <a:gd name="T20" fmla="*/ 41 w 45"/>
                  <a:gd name="T21" fmla="*/ 88 h 96"/>
                  <a:gd name="T22" fmla="*/ 37 w 45"/>
                  <a:gd name="T23" fmla="*/ 78 h 96"/>
                  <a:gd name="T24" fmla="*/ 31 w 45"/>
                  <a:gd name="T25" fmla="*/ 67 h 96"/>
                  <a:gd name="T26" fmla="*/ 26 w 45"/>
                  <a:gd name="T27" fmla="*/ 55 h 96"/>
                  <a:gd name="T28" fmla="*/ 19 w 45"/>
                  <a:gd name="T29" fmla="*/ 42 h 96"/>
                  <a:gd name="T30" fmla="*/ 12 w 45"/>
                  <a:gd name="T31" fmla="*/ 30 h 96"/>
                  <a:gd name="T32" fmla="*/ 5 w 45"/>
                  <a:gd name="T33" fmla="*/ 18 h 96"/>
                  <a:gd name="T34" fmla="*/ 0 w 45"/>
                  <a:gd name="T35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96">
                    <a:moveTo>
                      <a:pt x="0" y="8"/>
                    </a:moveTo>
                    <a:lnTo>
                      <a:pt x="8" y="12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29" y="17"/>
                    </a:lnTo>
                    <a:lnTo>
                      <a:pt x="35" y="39"/>
                    </a:lnTo>
                    <a:lnTo>
                      <a:pt x="40" y="66"/>
                    </a:lnTo>
                    <a:lnTo>
                      <a:pt x="45" y="96"/>
                    </a:lnTo>
                    <a:lnTo>
                      <a:pt x="41" y="88"/>
                    </a:lnTo>
                    <a:lnTo>
                      <a:pt x="37" y="78"/>
                    </a:lnTo>
                    <a:lnTo>
                      <a:pt x="31" y="67"/>
                    </a:lnTo>
                    <a:lnTo>
                      <a:pt x="26" y="55"/>
                    </a:lnTo>
                    <a:lnTo>
                      <a:pt x="19" y="42"/>
                    </a:lnTo>
                    <a:lnTo>
                      <a:pt x="12" y="30"/>
                    </a:lnTo>
                    <a:lnTo>
                      <a:pt x="5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0" name="Freeform 721"/>
              <p:cNvSpPr>
                <a:spLocks/>
              </p:cNvSpPr>
              <p:nvPr/>
            </p:nvSpPr>
            <p:spPr bwMode="auto">
              <a:xfrm>
                <a:off x="2269" y="2995"/>
                <a:ext cx="128" cy="92"/>
              </a:xfrm>
              <a:custGeom>
                <a:avLst/>
                <a:gdLst>
                  <a:gd name="T0" fmla="*/ 241 w 256"/>
                  <a:gd name="T1" fmla="*/ 70 h 183"/>
                  <a:gd name="T2" fmla="*/ 227 w 256"/>
                  <a:gd name="T3" fmla="*/ 69 h 183"/>
                  <a:gd name="T4" fmla="*/ 210 w 256"/>
                  <a:gd name="T5" fmla="*/ 66 h 183"/>
                  <a:gd name="T6" fmla="*/ 192 w 256"/>
                  <a:gd name="T7" fmla="*/ 56 h 183"/>
                  <a:gd name="T8" fmla="*/ 174 w 256"/>
                  <a:gd name="T9" fmla="*/ 40 h 183"/>
                  <a:gd name="T10" fmla="*/ 151 w 256"/>
                  <a:gd name="T11" fmla="*/ 27 h 183"/>
                  <a:gd name="T12" fmla="*/ 122 w 256"/>
                  <a:gd name="T13" fmla="*/ 17 h 183"/>
                  <a:gd name="T14" fmla="*/ 96 w 256"/>
                  <a:gd name="T15" fmla="*/ 10 h 183"/>
                  <a:gd name="T16" fmla="*/ 77 w 256"/>
                  <a:gd name="T17" fmla="*/ 0 h 183"/>
                  <a:gd name="T18" fmla="*/ 75 w 256"/>
                  <a:gd name="T19" fmla="*/ 10 h 183"/>
                  <a:gd name="T20" fmla="*/ 67 w 256"/>
                  <a:gd name="T21" fmla="*/ 34 h 183"/>
                  <a:gd name="T22" fmla="*/ 56 w 256"/>
                  <a:gd name="T23" fmla="*/ 64 h 183"/>
                  <a:gd name="T24" fmla="*/ 42 w 256"/>
                  <a:gd name="T25" fmla="*/ 87 h 183"/>
                  <a:gd name="T26" fmla="*/ 27 w 256"/>
                  <a:gd name="T27" fmla="*/ 107 h 183"/>
                  <a:gd name="T28" fmla="*/ 13 w 256"/>
                  <a:gd name="T29" fmla="*/ 127 h 183"/>
                  <a:gd name="T30" fmla="*/ 3 w 256"/>
                  <a:gd name="T31" fmla="*/ 143 h 183"/>
                  <a:gd name="T32" fmla="*/ 0 w 256"/>
                  <a:gd name="T33" fmla="*/ 150 h 183"/>
                  <a:gd name="T34" fmla="*/ 61 w 256"/>
                  <a:gd name="T35" fmla="*/ 79 h 183"/>
                  <a:gd name="T36" fmla="*/ 107 w 256"/>
                  <a:gd name="T37" fmla="*/ 30 h 183"/>
                  <a:gd name="T38" fmla="*/ 119 w 256"/>
                  <a:gd name="T39" fmla="*/ 47 h 183"/>
                  <a:gd name="T40" fmla="*/ 125 w 256"/>
                  <a:gd name="T41" fmla="*/ 66 h 183"/>
                  <a:gd name="T42" fmla="*/ 128 w 256"/>
                  <a:gd name="T43" fmla="*/ 86 h 183"/>
                  <a:gd name="T44" fmla="*/ 136 w 256"/>
                  <a:gd name="T45" fmla="*/ 97 h 183"/>
                  <a:gd name="T46" fmla="*/ 147 w 256"/>
                  <a:gd name="T47" fmla="*/ 99 h 183"/>
                  <a:gd name="T48" fmla="*/ 162 w 256"/>
                  <a:gd name="T49" fmla="*/ 95 h 183"/>
                  <a:gd name="T50" fmla="*/ 175 w 256"/>
                  <a:gd name="T51" fmla="*/ 89 h 183"/>
                  <a:gd name="T52" fmla="*/ 186 w 256"/>
                  <a:gd name="T53" fmla="*/ 89 h 183"/>
                  <a:gd name="T54" fmla="*/ 196 w 256"/>
                  <a:gd name="T55" fmla="*/ 91 h 183"/>
                  <a:gd name="T56" fmla="*/ 209 w 256"/>
                  <a:gd name="T57" fmla="*/ 95 h 183"/>
                  <a:gd name="T58" fmla="*/ 220 w 256"/>
                  <a:gd name="T59" fmla="*/ 116 h 183"/>
                  <a:gd name="T60" fmla="*/ 215 w 256"/>
                  <a:gd name="T61" fmla="*/ 163 h 183"/>
                  <a:gd name="T62" fmla="*/ 219 w 256"/>
                  <a:gd name="T63" fmla="*/ 183 h 183"/>
                  <a:gd name="T64" fmla="*/ 222 w 256"/>
                  <a:gd name="T65" fmla="*/ 161 h 183"/>
                  <a:gd name="T66" fmla="*/ 233 w 256"/>
                  <a:gd name="T67" fmla="*/ 123 h 183"/>
                  <a:gd name="T68" fmla="*/ 250 w 256"/>
                  <a:gd name="T69" fmla="*/ 87 h 183"/>
                  <a:gd name="T70" fmla="*/ 256 w 256"/>
                  <a:gd name="T71" fmla="*/ 75 h 183"/>
                  <a:gd name="T72" fmla="*/ 246 w 256"/>
                  <a:gd name="T73" fmla="*/ 7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83">
                    <a:moveTo>
                      <a:pt x="246" y="71"/>
                    </a:moveTo>
                    <a:lnTo>
                      <a:pt x="241" y="70"/>
                    </a:lnTo>
                    <a:lnTo>
                      <a:pt x="235" y="70"/>
                    </a:lnTo>
                    <a:lnTo>
                      <a:pt x="227" y="69"/>
                    </a:lnTo>
                    <a:lnTo>
                      <a:pt x="219" y="68"/>
                    </a:lnTo>
                    <a:lnTo>
                      <a:pt x="210" y="66"/>
                    </a:lnTo>
                    <a:lnTo>
                      <a:pt x="201" y="62"/>
                    </a:lnTo>
                    <a:lnTo>
                      <a:pt x="192" y="56"/>
                    </a:lnTo>
                    <a:lnTo>
                      <a:pt x="183" y="48"/>
                    </a:lnTo>
                    <a:lnTo>
                      <a:pt x="174" y="40"/>
                    </a:lnTo>
                    <a:lnTo>
                      <a:pt x="163" y="33"/>
                    </a:lnTo>
                    <a:lnTo>
                      <a:pt x="151" y="27"/>
                    </a:lnTo>
                    <a:lnTo>
                      <a:pt x="136" y="21"/>
                    </a:lnTo>
                    <a:lnTo>
                      <a:pt x="122" y="17"/>
                    </a:lnTo>
                    <a:lnTo>
                      <a:pt x="108" y="13"/>
                    </a:lnTo>
                    <a:lnTo>
                      <a:pt x="96" y="10"/>
                    </a:lnTo>
                    <a:lnTo>
                      <a:pt x="87" y="8"/>
                    </a:lnTo>
                    <a:lnTo>
                      <a:pt x="77" y="0"/>
                    </a:lnTo>
                    <a:lnTo>
                      <a:pt x="76" y="2"/>
                    </a:lnTo>
                    <a:lnTo>
                      <a:pt x="75" y="10"/>
                    </a:lnTo>
                    <a:lnTo>
                      <a:pt x="71" y="21"/>
                    </a:lnTo>
                    <a:lnTo>
                      <a:pt x="67" y="34"/>
                    </a:lnTo>
                    <a:lnTo>
                      <a:pt x="61" y="49"/>
                    </a:lnTo>
                    <a:lnTo>
                      <a:pt x="56" y="64"/>
                    </a:lnTo>
                    <a:lnTo>
                      <a:pt x="49" y="77"/>
                    </a:lnTo>
                    <a:lnTo>
                      <a:pt x="42" y="87"/>
                    </a:lnTo>
                    <a:lnTo>
                      <a:pt x="34" y="96"/>
                    </a:lnTo>
                    <a:lnTo>
                      <a:pt x="27" y="107"/>
                    </a:lnTo>
                    <a:lnTo>
                      <a:pt x="20" y="117"/>
                    </a:lnTo>
                    <a:lnTo>
                      <a:pt x="13" y="127"/>
                    </a:lnTo>
                    <a:lnTo>
                      <a:pt x="8" y="136"/>
                    </a:lnTo>
                    <a:lnTo>
                      <a:pt x="3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69" y="103"/>
                    </a:lnTo>
                    <a:lnTo>
                      <a:pt x="61" y="79"/>
                    </a:lnTo>
                    <a:lnTo>
                      <a:pt x="104" y="84"/>
                    </a:lnTo>
                    <a:lnTo>
                      <a:pt x="107" y="30"/>
                    </a:lnTo>
                    <a:lnTo>
                      <a:pt x="114" y="38"/>
                    </a:lnTo>
                    <a:lnTo>
                      <a:pt x="119" y="47"/>
                    </a:lnTo>
                    <a:lnTo>
                      <a:pt x="124" y="56"/>
                    </a:lnTo>
                    <a:lnTo>
                      <a:pt x="125" y="66"/>
                    </a:lnTo>
                    <a:lnTo>
                      <a:pt x="126" y="77"/>
                    </a:lnTo>
                    <a:lnTo>
                      <a:pt x="128" y="86"/>
                    </a:lnTo>
                    <a:lnTo>
                      <a:pt x="132" y="93"/>
                    </a:lnTo>
                    <a:lnTo>
                      <a:pt x="136" y="97"/>
                    </a:lnTo>
                    <a:lnTo>
                      <a:pt x="141" y="99"/>
                    </a:lnTo>
                    <a:lnTo>
                      <a:pt x="147" y="99"/>
                    </a:lnTo>
                    <a:lnTo>
                      <a:pt x="154" y="98"/>
                    </a:lnTo>
                    <a:lnTo>
                      <a:pt x="162" y="95"/>
                    </a:lnTo>
                    <a:lnTo>
                      <a:pt x="170" y="91"/>
                    </a:lnTo>
                    <a:lnTo>
                      <a:pt x="175" y="89"/>
                    </a:lnTo>
                    <a:lnTo>
                      <a:pt x="181" y="89"/>
                    </a:lnTo>
                    <a:lnTo>
                      <a:pt x="186" y="89"/>
                    </a:lnTo>
                    <a:lnTo>
                      <a:pt x="190" y="90"/>
                    </a:lnTo>
                    <a:lnTo>
                      <a:pt x="196" y="91"/>
                    </a:lnTo>
                    <a:lnTo>
                      <a:pt x="201" y="93"/>
                    </a:lnTo>
                    <a:lnTo>
                      <a:pt x="209" y="95"/>
                    </a:lnTo>
                    <a:lnTo>
                      <a:pt x="220" y="102"/>
                    </a:lnTo>
                    <a:lnTo>
                      <a:pt x="220" y="116"/>
                    </a:lnTo>
                    <a:lnTo>
                      <a:pt x="217" y="137"/>
                    </a:lnTo>
                    <a:lnTo>
                      <a:pt x="215" y="163"/>
                    </a:lnTo>
                    <a:lnTo>
                      <a:pt x="217" y="181"/>
                    </a:lnTo>
                    <a:lnTo>
                      <a:pt x="219" y="183"/>
                    </a:lnTo>
                    <a:lnTo>
                      <a:pt x="221" y="174"/>
                    </a:lnTo>
                    <a:lnTo>
                      <a:pt x="222" y="161"/>
                    </a:lnTo>
                    <a:lnTo>
                      <a:pt x="226" y="143"/>
                    </a:lnTo>
                    <a:lnTo>
                      <a:pt x="233" y="123"/>
                    </a:lnTo>
                    <a:lnTo>
                      <a:pt x="241" y="103"/>
                    </a:lnTo>
                    <a:lnTo>
                      <a:pt x="250" y="87"/>
                    </a:lnTo>
                    <a:lnTo>
                      <a:pt x="255" y="78"/>
                    </a:lnTo>
                    <a:lnTo>
                      <a:pt x="256" y="75"/>
                    </a:lnTo>
                    <a:lnTo>
                      <a:pt x="253" y="74"/>
                    </a:lnTo>
                    <a:lnTo>
                      <a:pt x="246" y="71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1" name="Freeform 722"/>
              <p:cNvSpPr>
                <a:spLocks/>
              </p:cNvSpPr>
              <p:nvPr/>
            </p:nvSpPr>
            <p:spPr bwMode="auto">
              <a:xfrm>
                <a:off x="2383" y="3057"/>
                <a:ext cx="60" cy="224"/>
              </a:xfrm>
              <a:custGeom>
                <a:avLst/>
                <a:gdLst>
                  <a:gd name="T0" fmla="*/ 113 w 120"/>
                  <a:gd name="T1" fmla="*/ 240 h 446"/>
                  <a:gd name="T2" fmla="*/ 96 w 120"/>
                  <a:gd name="T3" fmla="*/ 230 h 446"/>
                  <a:gd name="T4" fmla="*/ 75 w 120"/>
                  <a:gd name="T5" fmla="*/ 221 h 446"/>
                  <a:gd name="T6" fmla="*/ 60 w 120"/>
                  <a:gd name="T7" fmla="*/ 217 h 446"/>
                  <a:gd name="T8" fmla="*/ 100 w 120"/>
                  <a:gd name="T9" fmla="*/ 180 h 446"/>
                  <a:gd name="T10" fmla="*/ 95 w 120"/>
                  <a:gd name="T11" fmla="*/ 171 h 446"/>
                  <a:gd name="T12" fmla="*/ 74 w 120"/>
                  <a:gd name="T13" fmla="*/ 153 h 446"/>
                  <a:gd name="T14" fmla="*/ 63 w 120"/>
                  <a:gd name="T15" fmla="*/ 135 h 446"/>
                  <a:gd name="T16" fmla="*/ 82 w 120"/>
                  <a:gd name="T17" fmla="*/ 108 h 446"/>
                  <a:gd name="T18" fmla="*/ 88 w 120"/>
                  <a:gd name="T19" fmla="*/ 96 h 446"/>
                  <a:gd name="T20" fmla="*/ 84 w 120"/>
                  <a:gd name="T21" fmla="*/ 90 h 446"/>
                  <a:gd name="T22" fmla="*/ 72 w 120"/>
                  <a:gd name="T23" fmla="*/ 85 h 446"/>
                  <a:gd name="T24" fmla="*/ 58 w 120"/>
                  <a:gd name="T25" fmla="*/ 74 h 446"/>
                  <a:gd name="T26" fmla="*/ 43 w 120"/>
                  <a:gd name="T27" fmla="*/ 29 h 446"/>
                  <a:gd name="T28" fmla="*/ 39 w 120"/>
                  <a:gd name="T29" fmla="*/ 0 h 446"/>
                  <a:gd name="T30" fmla="*/ 22 w 120"/>
                  <a:gd name="T31" fmla="*/ 16 h 446"/>
                  <a:gd name="T32" fmla="*/ 10 w 120"/>
                  <a:gd name="T33" fmla="*/ 55 h 446"/>
                  <a:gd name="T34" fmla="*/ 2 w 120"/>
                  <a:gd name="T35" fmla="*/ 95 h 446"/>
                  <a:gd name="T36" fmla="*/ 0 w 120"/>
                  <a:gd name="T37" fmla="*/ 113 h 446"/>
                  <a:gd name="T38" fmla="*/ 3 w 120"/>
                  <a:gd name="T39" fmla="*/ 106 h 446"/>
                  <a:gd name="T40" fmla="*/ 13 w 120"/>
                  <a:gd name="T41" fmla="*/ 93 h 446"/>
                  <a:gd name="T42" fmla="*/ 25 w 120"/>
                  <a:gd name="T43" fmla="*/ 78 h 446"/>
                  <a:gd name="T44" fmla="*/ 34 w 120"/>
                  <a:gd name="T45" fmla="*/ 69 h 446"/>
                  <a:gd name="T46" fmla="*/ 48 w 120"/>
                  <a:gd name="T47" fmla="*/ 85 h 446"/>
                  <a:gd name="T48" fmla="*/ 55 w 120"/>
                  <a:gd name="T49" fmla="*/ 111 h 446"/>
                  <a:gd name="T50" fmla="*/ 52 w 120"/>
                  <a:gd name="T51" fmla="*/ 121 h 446"/>
                  <a:gd name="T52" fmla="*/ 47 w 120"/>
                  <a:gd name="T53" fmla="*/ 133 h 446"/>
                  <a:gd name="T54" fmla="*/ 49 w 120"/>
                  <a:gd name="T55" fmla="*/ 148 h 446"/>
                  <a:gd name="T56" fmla="*/ 68 w 120"/>
                  <a:gd name="T57" fmla="*/ 163 h 446"/>
                  <a:gd name="T58" fmla="*/ 76 w 120"/>
                  <a:gd name="T59" fmla="*/ 174 h 446"/>
                  <a:gd name="T60" fmla="*/ 52 w 120"/>
                  <a:gd name="T61" fmla="*/ 198 h 446"/>
                  <a:gd name="T62" fmla="*/ 33 w 120"/>
                  <a:gd name="T63" fmla="*/ 230 h 446"/>
                  <a:gd name="T64" fmla="*/ 36 w 120"/>
                  <a:gd name="T65" fmla="*/ 245 h 446"/>
                  <a:gd name="T66" fmla="*/ 40 w 120"/>
                  <a:gd name="T67" fmla="*/ 244 h 446"/>
                  <a:gd name="T68" fmla="*/ 52 w 120"/>
                  <a:gd name="T69" fmla="*/ 243 h 446"/>
                  <a:gd name="T70" fmla="*/ 69 w 120"/>
                  <a:gd name="T71" fmla="*/ 244 h 446"/>
                  <a:gd name="T72" fmla="*/ 90 w 120"/>
                  <a:gd name="T73" fmla="*/ 250 h 446"/>
                  <a:gd name="T74" fmla="*/ 93 w 120"/>
                  <a:gd name="T75" fmla="*/ 289 h 446"/>
                  <a:gd name="T76" fmla="*/ 82 w 120"/>
                  <a:gd name="T77" fmla="*/ 357 h 446"/>
                  <a:gd name="T78" fmla="*/ 66 w 120"/>
                  <a:gd name="T79" fmla="*/ 387 h 446"/>
                  <a:gd name="T80" fmla="*/ 52 w 120"/>
                  <a:gd name="T81" fmla="*/ 416 h 446"/>
                  <a:gd name="T82" fmla="*/ 40 w 120"/>
                  <a:gd name="T83" fmla="*/ 437 h 446"/>
                  <a:gd name="T84" fmla="*/ 36 w 120"/>
                  <a:gd name="T85" fmla="*/ 446 h 446"/>
                  <a:gd name="T86" fmla="*/ 44 w 120"/>
                  <a:gd name="T87" fmla="*/ 435 h 446"/>
                  <a:gd name="T88" fmla="*/ 64 w 120"/>
                  <a:gd name="T89" fmla="*/ 409 h 446"/>
                  <a:gd name="T90" fmla="*/ 86 w 120"/>
                  <a:gd name="T91" fmla="*/ 379 h 446"/>
                  <a:gd name="T92" fmla="*/ 105 w 120"/>
                  <a:gd name="T93" fmla="*/ 353 h 446"/>
                  <a:gd name="T94" fmla="*/ 116 w 120"/>
                  <a:gd name="T95" fmla="*/ 315 h 446"/>
                  <a:gd name="T96" fmla="*/ 115 w 120"/>
                  <a:gd name="T97" fmla="*/ 275 h 446"/>
                  <a:gd name="T98" fmla="*/ 118 w 120"/>
                  <a:gd name="T99" fmla="*/ 281 h 446"/>
                  <a:gd name="T100" fmla="*/ 118 w 120"/>
                  <a:gd name="T101" fmla="*/ 283 h 446"/>
                  <a:gd name="T102" fmla="*/ 120 w 120"/>
                  <a:gd name="T103" fmla="*/ 269 h 446"/>
                  <a:gd name="T104" fmla="*/ 118 w 120"/>
                  <a:gd name="T105" fmla="*/ 246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446">
                    <a:moveTo>
                      <a:pt x="118" y="246"/>
                    </a:moveTo>
                    <a:lnTo>
                      <a:pt x="113" y="240"/>
                    </a:lnTo>
                    <a:lnTo>
                      <a:pt x="105" y="236"/>
                    </a:lnTo>
                    <a:lnTo>
                      <a:pt x="96" y="230"/>
                    </a:lnTo>
                    <a:lnTo>
                      <a:pt x="85" y="226"/>
                    </a:lnTo>
                    <a:lnTo>
                      <a:pt x="75" y="221"/>
                    </a:lnTo>
                    <a:lnTo>
                      <a:pt x="66" y="219"/>
                    </a:lnTo>
                    <a:lnTo>
                      <a:pt x="60" y="217"/>
                    </a:lnTo>
                    <a:lnTo>
                      <a:pt x="58" y="216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5" y="171"/>
                    </a:lnTo>
                    <a:lnTo>
                      <a:pt x="87" y="162"/>
                    </a:lnTo>
                    <a:lnTo>
                      <a:pt x="74" y="153"/>
                    </a:lnTo>
                    <a:lnTo>
                      <a:pt x="64" y="144"/>
                    </a:lnTo>
                    <a:lnTo>
                      <a:pt x="63" y="135"/>
                    </a:lnTo>
                    <a:lnTo>
                      <a:pt x="71" y="124"/>
                    </a:lnTo>
                    <a:lnTo>
                      <a:pt x="82" y="108"/>
                    </a:lnTo>
                    <a:lnTo>
                      <a:pt x="86" y="101"/>
                    </a:lnTo>
                    <a:lnTo>
                      <a:pt x="88" y="96"/>
                    </a:lnTo>
                    <a:lnTo>
                      <a:pt x="87" y="93"/>
                    </a:lnTo>
                    <a:lnTo>
                      <a:pt x="84" y="90"/>
                    </a:lnTo>
                    <a:lnTo>
                      <a:pt x="78" y="88"/>
                    </a:lnTo>
                    <a:lnTo>
                      <a:pt x="72" y="85"/>
                    </a:lnTo>
                    <a:lnTo>
                      <a:pt x="65" y="80"/>
                    </a:lnTo>
                    <a:lnTo>
                      <a:pt x="58" y="74"/>
                    </a:lnTo>
                    <a:lnTo>
                      <a:pt x="48" y="54"/>
                    </a:lnTo>
                    <a:lnTo>
                      <a:pt x="43" y="29"/>
                    </a:lnTo>
                    <a:lnTo>
                      <a:pt x="40" y="9"/>
                    </a:lnTo>
                    <a:lnTo>
                      <a:pt x="39" y="0"/>
                    </a:lnTo>
                    <a:lnTo>
                      <a:pt x="30" y="3"/>
                    </a:lnTo>
                    <a:lnTo>
                      <a:pt x="22" y="16"/>
                    </a:lnTo>
                    <a:lnTo>
                      <a:pt x="16" y="33"/>
                    </a:lnTo>
                    <a:lnTo>
                      <a:pt x="10" y="55"/>
                    </a:lnTo>
                    <a:lnTo>
                      <a:pt x="6" y="76"/>
                    </a:lnTo>
                    <a:lnTo>
                      <a:pt x="2" y="95"/>
                    </a:lnTo>
                    <a:lnTo>
                      <a:pt x="1" y="107"/>
                    </a:lnTo>
                    <a:lnTo>
                      <a:pt x="0" y="113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8" y="101"/>
                    </a:lnTo>
                    <a:lnTo>
                      <a:pt x="13" y="93"/>
                    </a:lnTo>
                    <a:lnTo>
                      <a:pt x="19" y="85"/>
                    </a:lnTo>
                    <a:lnTo>
                      <a:pt x="25" y="78"/>
                    </a:lnTo>
                    <a:lnTo>
                      <a:pt x="29" y="73"/>
                    </a:lnTo>
                    <a:lnTo>
                      <a:pt x="34" y="69"/>
                    </a:lnTo>
                    <a:lnTo>
                      <a:pt x="41" y="73"/>
                    </a:lnTo>
                    <a:lnTo>
                      <a:pt x="48" y="85"/>
                    </a:lnTo>
                    <a:lnTo>
                      <a:pt x="53" y="99"/>
                    </a:lnTo>
                    <a:lnTo>
                      <a:pt x="55" y="111"/>
                    </a:lnTo>
                    <a:lnTo>
                      <a:pt x="54" y="115"/>
                    </a:lnTo>
                    <a:lnTo>
                      <a:pt x="52" y="121"/>
                    </a:lnTo>
                    <a:lnTo>
                      <a:pt x="49" y="127"/>
                    </a:lnTo>
                    <a:lnTo>
                      <a:pt x="47" y="133"/>
                    </a:lnTo>
                    <a:lnTo>
                      <a:pt x="47" y="141"/>
                    </a:lnTo>
                    <a:lnTo>
                      <a:pt x="49" y="148"/>
                    </a:lnTo>
                    <a:lnTo>
                      <a:pt x="56" y="155"/>
                    </a:lnTo>
                    <a:lnTo>
                      <a:pt x="68" y="163"/>
                    </a:lnTo>
                    <a:lnTo>
                      <a:pt x="76" y="168"/>
                    </a:lnTo>
                    <a:lnTo>
                      <a:pt x="76" y="174"/>
                    </a:lnTo>
                    <a:lnTo>
                      <a:pt x="68" y="183"/>
                    </a:lnTo>
                    <a:lnTo>
                      <a:pt x="52" y="198"/>
                    </a:lnTo>
                    <a:lnTo>
                      <a:pt x="36" y="215"/>
                    </a:lnTo>
                    <a:lnTo>
                      <a:pt x="33" y="230"/>
                    </a:lnTo>
                    <a:lnTo>
                      <a:pt x="34" y="240"/>
                    </a:lnTo>
                    <a:lnTo>
                      <a:pt x="36" y="245"/>
                    </a:lnTo>
                    <a:lnTo>
                      <a:pt x="37" y="245"/>
                    </a:lnTo>
                    <a:lnTo>
                      <a:pt x="40" y="244"/>
                    </a:lnTo>
                    <a:lnTo>
                      <a:pt x="45" y="243"/>
                    </a:lnTo>
                    <a:lnTo>
                      <a:pt x="52" y="243"/>
                    </a:lnTo>
                    <a:lnTo>
                      <a:pt x="59" y="243"/>
                    </a:lnTo>
                    <a:lnTo>
                      <a:pt x="69" y="244"/>
                    </a:lnTo>
                    <a:lnTo>
                      <a:pt x="78" y="246"/>
                    </a:lnTo>
                    <a:lnTo>
                      <a:pt x="90" y="250"/>
                    </a:lnTo>
                    <a:lnTo>
                      <a:pt x="91" y="262"/>
                    </a:lnTo>
                    <a:lnTo>
                      <a:pt x="93" y="289"/>
                    </a:lnTo>
                    <a:lnTo>
                      <a:pt x="92" y="324"/>
                    </a:lnTo>
                    <a:lnTo>
                      <a:pt x="82" y="357"/>
                    </a:lnTo>
                    <a:lnTo>
                      <a:pt x="74" y="371"/>
                    </a:lnTo>
                    <a:lnTo>
                      <a:pt x="66" y="387"/>
                    </a:lnTo>
                    <a:lnTo>
                      <a:pt x="59" y="402"/>
                    </a:lnTo>
                    <a:lnTo>
                      <a:pt x="52" y="416"/>
                    </a:lnTo>
                    <a:lnTo>
                      <a:pt x="45" y="428"/>
                    </a:lnTo>
                    <a:lnTo>
                      <a:pt x="40" y="437"/>
                    </a:lnTo>
                    <a:lnTo>
                      <a:pt x="37" y="444"/>
                    </a:lnTo>
                    <a:lnTo>
                      <a:pt x="36" y="446"/>
                    </a:lnTo>
                    <a:lnTo>
                      <a:pt x="38" y="443"/>
                    </a:lnTo>
                    <a:lnTo>
                      <a:pt x="44" y="435"/>
                    </a:lnTo>
                    <a:lnTo>
                      <a:pt x="53" y="424"/>
                    </a:lnTo>
                    <a:lnTo>
                      <a:pt x="64" y="409"/>
                    </a:lnTo>
                    <a:lnTo>
                      <a:pt x="75" y="395"/>
                    </a:lnTo>
                    <a:lnTo>
                      <a:pt x="86" y="379"/>
                    </a:lnTo>
                    <a:lnTo>
                      <a:pt x="96" y="364"/>
                    </a:lnTo>
                    <a:lnTo>
                      <a:pt x="105" y="353"/>
                    </a:lnTo>
                    <a:lnTo>
                      <a:pt x="113" y="336"/>
                    </a:lnTo>
                    <a:lnTo>
                      <a:pt x="116" y="315"/>
                    </a:lnTo>
                    <a:lnTo>
                      <a:pt x="116" y="294"/>
                    </a:lnTo>
                    <a:lnTo>
                      <a:pt x="115" y="275"/>
                    </a:lnTo>
                    <a:lnTo>
                      <a:pt x="116" y="278"/>
                    </a:lnTo>
                    <a:lnTo>
                      <a:pt x="118" y="281"/>
                    </a:lnTo>
                    <a:lnTo>
                      <a:pt x="118" y="282"/>
                    </a:lnTo>
                    <a:lnTo>
                      <a:pt x="118" y="283"/>
                    </a:lnTo>
                    <a:lnTo>
                      <a:pt x="119" y="279"/>
                    </a:lnTo>
                    <a:lnTo>
                      <a:pt x="120" y="269"/>
                    </a:lnTo>
                    <a:lnTo>
                      <a:pt x="120" y="258"/>
                    </a:lnTo>
                    <a:lnTo>
                      <a:pt x="118" y="246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2" name="Freeform 723"/>
              <p:cNvSpPr>
                <a:spLocks/>
              </p:cNvSpPr>
              <p:nvPr/>
            </p:nvSpPr>
            <p:spPr bwMode="auto">
              <a:xfrm>
                <a:off x="2077" y="3877"/>
                <a:ext cx="33" cy="9"/>
              </a:xfrm>
              <a:custGeom>
                <a:avLst/>
                <a:gdLst>
                  <a:gd name="T0" fmla="*/ 2 w 65"/>
                  <a:gd name="T1" fmla="*/ 7 h 18"/>
                  <a:gd name="T2" fmla="*/ 9 w 65"/>
                  <a:gd name="T3" fmla="*/ 10 h 18"/>
                  <a:gd name="T4" fmla="*/ 17 w 65"/>
                  <a:gd name="T5" fmla="*/ 12 h 18"/>
                  <a:gd name="T6" fmla="*/ 23 w 65"/>
                  <a:gd name="T7" fmla="*/ 16 h 18"/>
                  <a:gd name="T8" fmla="*/ 31 w 65"/>
                  <a:gd name="T9" fmla="*/ 17 h 18"/>
                  <a:gd name="T10" fmla="*/ 39 w 65"/>
                  <a:gd name="T11" fmla="*/ 18 h 18"/>
                  <a:gd name="T12" fmla="*/ 47 w 65"/>
                  <a:gd name="T13" fmla="*/ 18 h 18"/>
                  <a:gd name="T14" fmla="*/ 55 w 65"/>
                  <a:gd name="T15" fmla="*/ 16 h 18"/>
                  <a:gd name="T16" fmla="*/ 63 w 65"/>
                  <a:gd name="T17" fmla="*/ 13 h 18"/>
                  <a:gd name="T18" fmla="*/ 64 w 65"/>
                  <a:gd name="T19" fmla="*/ 13 h 18"/>
                  <a:gd name="T20" fmla="*/ 65 w 65"/>
                  <a:gd name="T21" fmla="*/ 12 h 18"/>
                  <a:gd name="T22" fmla="*/ 65 w 65"/>
                  <a:gd name="T23" fmla="*/ 10 h 18"/>
                  <a:gd name="T24" fmla="*/ 65 w 65"/>
                  <a:gd name="T25" fmla="*/ 9 h 18"/>
                  <a:gd name="T26" fmla="*/ 64 w 65"/>
                  <a:gd name="T27" fmla="*/ 8 h 18"/>
                  <a:gd name="T28" fmla="*/ 63 w 65"/>
                  <a:gd name="T29" fmla="*/ 7 h 18"/>
                  <a:gd name="T30" fmla="*/ 61 w 65"/>
                  <a:gd name="T31" fmla="*/ 7 h 18"/>
                  <a:gd name="T32" fmla="*/ 60 w 65"/>
                  <a:gd name="T33" fmla="*/ 7 h 18"/>
                  <a:gd name="T34" fmla="*/ 54 w 65"/>
                  <a:gd name="T35" fmla="*/ 9 h 18"/>
                  <a:gd name="T36" fmla="*/ 47 w 65"/>
                  <a:gd name="T37" fmla="*/ 10 h 18"/>
                  <a:gd name="T38" fmla="*/ 39 w 65"/>
                  <a:gd name="T39" fmla="*/ 10 h 18"/>
                  <a:gd name="T40" fmla="*/ 32 w 65"/>
                  <a:gd name="T41" fmla="*/ 9 h 18"/>
                  <a:gd name="T42" fmla="*/ 24 w 65"/>
                  <a:gd name="T43" fmla="*/ 8 h 18"/>
                  <a:gd name="T44" fmla="*/ 18 w 65"/>
                  <a:gd name="T45" fmla="*/ 6 h 18"/>
                  <a:gd name="T46" fmla="*/ 11 w 65"/>
                  <a:gd name="T47" fmla="*/ 3 h 18"/>
                  <a:gd name="T48" fmla="*/ 5 w 65"/>
                  <a:gd name="T49" fmla="*/ 0 h 18"/>
                  <a:gd name="T50" fmla="*/ 4 w 65"/>
                  <a:gd name="T51" fmla="*/ 0 h 18"/>
                  <a:gd name="T52" fmla="*/ 2 w 65"/>
                  <a:gd name="T53" fmla="*/ 0 h 18"/>
                  <a:gd name="T54" fmla="*/ 1 w 65"/>
                  <a:gd name="T55" fmla="*/ 1 h 18"/>
                  <a:gd name="T56" fmla="*/ 0 w 65"/>
                  <a:gd name="T57" fmla="*/ 2 h 18"/>
                  <a:gd name="T58" fmla="*/ 0 w 65"/>
                  <a:gd name="T59" fmla="*/ 3 h 18"/>
                  <a:gd name="T60" fmla="*/ 0 w 65"/>
                  <a:gd name="T61" fmla="*/ 4 h 18"/>
                  <a:gd name="T62" fmla="*/ 1 w 65"/>
                  <a:gd name="T63" fmla="*/ 6 h 18"/>
                  <a:gd name="T64" fmla="*/ 2 w 65"/>
                  <a:gd name="T65" fmla="*/ 7 h 18"/>
                  <a:gd name="T66" fmla="*/ 2 w 65"/>
                  <a:gd name="T6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18">
                    <a:moveTo>
                      <a:pt x="2" y="7"/>
                    </a:moveTo>
                    <a:lnTo>
                      <a:pt x="9" y="10"/>
                    </a:lnTo>
                    <a:lnTo>
                      <a:pt x="17" y="12"/>
                    </a:lnTo>
                    <a:lnTo>
                      <a:pt x="23" y="16"/>
                    </a:lnTo>
                    <a:lnTo>
                      <a:pt x="31" y="17"/>
                    </a:lnTo>
                    <a:lnTo>
                      <a:pt x="39" y="18"/>
                    </a:lnTo>
                    <a:lnTo>
                      <a:pt x="47" y="18"/>
                    </a:lnTo>
                    <a:lnTo>
                      <a:pt x="55" y="16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0" y="7"/>
                    </a:lnTo>
                    <a:lnTo>
                      <a:pt x="54" y="9"/>
                    </a:lnTo>
                    <a:lnTo>
                      <a:pt x="47" y="10"/>
                    </a:lnTo>
                    <a:lnTo>
                      <a:pt x="39" y="10"/>
                    </a:lnTo>
                    <a:lnTo>
                      <a:pt x="32" y="9"/>
                    </a:lnTo>
                    <a:lnTo>
                      <a:pt x="24" y="8"/>
                    </a:lnTo>
                    <a:lnTo>
                      <a:pt x="18" y="6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3" name="Freeform 724"/>
              <p:cNvSpPr>
                <a:spLocks/>
              </p:cNvSpPr>
              <p:nvPr/>
            </p:nvSpPr>
            <p:spPr bwMode="auto">
              <a:xfrm>
                <a:off x="2439" y="3879"/>
                <a:ext cx="48" cy="12"/>
              </a:xfrm>
              <a:custGeom>
                <a:avLst/>
                <a:gdLst>
                  <a:gd name="T0" fmla="*/ 2 w 96"/>
                  <a:gd name="T1" fmla="*/ 7 h 24"/>
                  <a:gd name="T2" fmla="*/ 12 w 96"/>
                  <a:gd name="T3" fmla="*/ 14 h 24"/>
                  <a:gd name="T4" fmla="*/ 23 w 96"/>
                  <a:gd name="T5" fmla="*/ 18 h 24"/>
                  <a:gd name="T6" fmla="*/ 35 w 96"/>
                  <a:gd name="T7" fmla="*/ 22 h 24"/>
                  <a:gd name="T8" fmla="*/ 47 w 96"/>
                  <a:gd name="T9" fmla="*/ 24 h 24"/>
                  <a:gd name="T10" fmla="*/ 58 w 96"/>
                  <a:gd name="T11" fmla="*/ 24 h 24"/>
                  <a:gd name="T12" fmla="*/ 71 w 96"/>
                  <a:gd name="T13" fmla="*/ 23 h 24"/>
                  <a:gd name="T14" fmla="*/ 83 w 96"/>
                  <a:gd name="T15" fmla="*/ 21 h 24"/>
                  <a:gd name="T16" fmla="*/ 94 w 96"/>
                  <a:gd name="T17" fmla="*/ 16 h 24"/>
                  <a:gd name="T18" fmla="*/ 95 w 96"/>
                  <a:gd name="T19" fmla="*/ 15 h 24"/>
                  <a:gd name="T20" fmla="*/ 96 w 96"/>
                  <a:gd name="T21" fmla="*/ 14 h 24"/>
                  <a:gd name="T22" fmla="*/ 96 w 96"/>
                  <a:gd name="T23" fmla="*/ 13 h 24"/>
                  <a:gd name="T24" fmla="*/ 96 w 96"/>
                  <a:gd name="T25" fmla="*/ 12 h 24"/>
                  <a:gd name="T26" fmla="*/ 95 w 96"/>
                  <a:gd name="T27" fmla="*/ 11 h 24"/>
                  <a:gd name="T28" fmla="*/ 94 w 96"/>
                  <a:gd name="T29" fmla="*/ 9 h 24"/>
                  <a:gd name="T30" fmla="*/ 93 w 96"/>
                  <a:gd name="T31" fmla="*/ 8 h 24"/>
                  <a:gd name="T32" fmla="*/ 92 w 96"/>
                  <a:gd name="T33" fmla="*/ 8 h 24"/>
                  <a:gd name="T34" fmla="*/ 81 w 96"/>
                  <a:gd name="T35" fmla="*/ 13 h 24"/>
                  <a:gd name="T36" fmla="*/ 71 w 96"/>
                  <a:gd name="T37" fmla="*/ 15 h 24"/>
                  <a:gd name="T38" fmla="*/ 58 w 96"/>
                  <a:gd name="T39" fmla="*/ 16 h 24"/>
                  <a:gd name="T40" fmla="*/ 47 w 96"/>
                  <a:gd name="T41" fmla="*/ 16 h 24"/>
                  <a:gd name="T42" fmla="*/ 36 w 96"/>
                  <a:gd name="T43" fmla="*/ 14 h 24"/>
                  <a:gd name="T44" fmla="*/ 26 w 96"/>
                  <a:gd name="T45" fmla="*/ 12 h 24"/>
                  <a:gd name="T46" fmla="*/ 16 w 96"/>
                  <a:gd name="T47" fmla="*/ 6 h 24"/>
                  <a:gd name="T48" fmla="*/ 6 w 96"/>
                  <a:gd name="T49" fmla="*/ 0 h 24"/>
                  <a:gd name="T50" fmla="*/ 4 w 96"/>
                  <a:gd name="T51" fmla="*/ 0 h 24"/>
                  <a:gd name="T52" fmla="*/ 2 w 96"/>
                  <a:gd name="T53" fmla="*/ 0 h 24"/>
                  <a:gd name="T54" fmla="*/ 1 w 96"/>
                  <a:gd name="T55" fmla="*/ 0 h 24"/>
                  <a:gd name="T56" fmla="*/ 0 w 96"/>
                  <a:gd name="T57" fmla="*/ 2 h 24"/>
                  <a:gd name="T58" fmla="*/ 0 w 96"/>
                  <a:gd name="T59" fmla="*/ 3 h 24"/>
                  <a:gd name="T60" fmla="*/ 0 w 96"/>
                  <a:gd name="T61" fmla="*/ 5 h 24"/>
                  <a:gd name="T62" fmla="*/ 1 w 96"/>
                  <a:gd name="T63" fmla="*/ 6 h 24"/>
                  <a:gd name="T64" fmla="*/ 2 w 96"/>
                  <a:gd name="T65" fmla="*/ 7 h 24"/>
                  <a:gd name="T66" fmla="*/ 2 w 96"/>
                  <a:gd name="T6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24">
                    <a:moveTo>
                      <a:pt x="2" y="7"/>
                    </a:moveTo>
                    <a:lnTo>
                      <a:pt x="12" y="14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7" y="24"/>
                    </a:lnTo>
                    <a:lnTo>
                      <a:pt x="58" y="24"/>
                    </a:lnTo>
                    <a:lnTo>
                      <a:pt x="71" y="23"/>
                    </a:lnTo>
                    <a:lnTo>
                      <a:pt x="83" y="21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6" y="14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4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81" y="13"/>
                    </a:lnTo>
                    <a:lnTo>
                      <a:pt x="71" y="15"/>
                    </a:lnTo>
                    <a:lnTo>
                      <a:pt x="58" y="16"/>
                    </a:lnTo>
                    <a:lnTo>
                      <a:pt x="47" y="16"/>
                    </a:lnTo>
                    <a:lnTo>
                      <a:pt x="36" y="14"/>
                    </a:lnTo>
                    <a:lnTo>
                      <a:pt x="26" y="12"/>
                    </a:lnTo>
                    <a:lnTo>
                      <a:pt x="1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4" name="Freeform 725"/>
              <p:cNvSpPr>
                <a:spLocks/>
              </p:cNvSpPr>
              <p:nvPr/>
            </p:nvSpPr>
            <p:spPr bwMode="auto">
              <a:xfrm>
                <a:off x="2249" y="3008"/>
                <a:ext cx="44" cy="29"/>
              </a:xfrm>
              <a:custGeom>
                <a:avLst/>
                <a:gdLst>
                  <a:gd name="T0" fmla="*/ 0 w 87"/>
                  <a:gd name="T1" fmla="*/ 0 h 60"/>
                  <a:gd name="T2" fmla="*/ 1 w 87"/>
                  <a:gd name="T3" fmla="*/ 2 h 60"/>
                  <a:gd name="T4" fmla="*/ 3 w 87"/>
                  <a:gd name="T5" fmla="*/ 3 h 60"/>
                  <a:gd name="T6" fmla="*/ 7 w 87"/>
                  <a:gd name="T7" fmla="*/ 5 h 60"/>
                  <a:gd name="T8" fmla="*/ 13 w 87"/>
                  <a:gd name="T9" fmla="*/ 7 h 60"/>
                  <a:gd name="T10" fmla="*/ 20 w 87"/>
                  <a:gd name="T11" fmla="*/ 9 h 60"/>
                  <a:gd name="T12" fmla="*/ 29 w 87"/>
                  <a:gd name="T13" fmla="*/ 12 h 60"/>
                  <a:gd name="T14" fmla="*/ 39 w 87"/>
                  <a:gd name="T15" fmla="*/ 12 h 60"/>
                  <a:gd name="T16" fmla="*/ 50 w 87"/>
                  <a:gd name="T17" fmla="*/ 10 h 60"/>
                  <a:gd name="T18" fmla="*/ 60 w 87"/>
                  <a:gd name="T19" fmla="*/ 8 h 60"/>
                  <a:gd name="T20" fmla="*/ 69 w 87"/>
                  <a:gd name="T21" fmla="*/ 7 h 60"/>
                  <a:gd name="T22" fmla="*/ 76 w 87"/>
                  <a:gd name="T23" fmla="*/ 6 h 60"/>
                  <a:gd name="T24" fmla="*/ 80 w 87"/>
                  <a:gd name="T25" fmla="*/ 5 h 60"/>
                  <a:gd name="T26" fmla="*/ 83 w 87"/>
                  <a:gd name="T27" fmla="*/ 4 h 60"/>
                  <a:gd name="T28" fmla="*/ 86 w 87"/>
                  <a:gd name="T29" fmla="*/ 3 h 60"/>
                  <a:gd name="T30" fmla="*/ 87 w 87"/>
                  <a:gd name="T31" fmla="*/ 3 h 60"/>
                  <a:gd name="T32" fmla="*/ 87 w 87"/>
                  <a:gd name="T33" fmla="*/ 3 h 60"/>
                  <a:gd name="T34" fmla="*/ 86 w 87"/>
                  <a:gd name="T35" fmla="*/ 5 h 60"/>
                  <a:gd name="T36" fmla="*/ 82 w 87"/>
                  <a:gd name="T37" fmla="*/ 10 h 60"/>
                  <a:gd name="T38" fmla="*/ 78 w 87"/>
                  <a:gd name="T39" fmla="*/ 19 h 60"/>
                  <a:gd name="T40" fmla="*/ 72 w 87"/>
                  <a:gd name="T41" fmla="*/ 29 h 60"/>
                  <a:gd name="T42" fmla="*/ 66 w 87"/>
                  <a:gd name="T43" fmla="*/ 40 h 60"/>
                  <a:gd name="T44" fmla="*/ 60 w 87"/>
                  <a:gd name="T45" fmla="*/ 48 h 60"/>
                  <a:gd name="T46" fmla="*/ 54 w 87"/>
                  <a:gd name="T47" fmla="*/ 56 h 60"/>
                  <a:gd name="T48" fmla="*/ 50 w 87"/>
                  <a:gd name="T49" fmla="*/ 60 h 60"/>
                  <a:gd name="T50" fmla="*/ 44 w 87"/>
                  <a:gd name="T51" fmla="*/ 59 h 60"/>
                  <a:gd name="T52" fmla="*/ 38 w 87"/>
                  <a:gd name="T53" fmla="*/ 52 h 60"/>
                  <a:gd name="T54" fmla="*/ 30 w 87"/>
                  <a:gd name="T55" fmla="*/ 43 h 60"/>
                  <a:gd name="T56" fmla="*/ 21 w 87"/>
                  <a:gd name="T57" fmla="*/ 32 h 60"/>
                  <a:gd name="T58" fmla="*/ 13 w 87"/>
                  <a:gd name="T59" fmla="*/ 21 h 60"/>
                  <a:gd name="T60" fmla="*/ 6 w 87"/>
                  <a:gd name="T61" fmla="*/ 10 h 60"/>
                  <a:gd name="T62" fmla="*/ 2 w 87"/>
                  <a:gd name="T63" fmla="*/ 3 h 60"/>
                  <a:gd name="T64" fmla="*/ 0 w 87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60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7" y="5"/>
                    </a:lnTo>
                    <a:lnTo>
                      <a:pt x="13" y="7"/>
                    </a:lnTo>
                    <a:lnTo>
                      <a:pt x="20" y="9"/>
                    </a:lnTo>
                    <a:lnTo>
                      <a:pt x="29" y="12"/>
                    </a:lnTo>
                    <a:lnTo>
                      <a:pt x="39" y="12"/>
                    </a:lnTo>
                    <a:lnTo>
                      <a:pt x="50" y="10"/>
                    </a:lnTo>
                    <a:lnTo>
                      <a:pt x="60" y="8"/>
                    </a:lnTo>
                    <a:lnTo>
                      <a:pt x="69" y="7"/>
                    </a:lnTo>
                    <a:lnTo>
                      <a:pt x="76" y="6"/>
                    </a:lnTo>
                    <a:lnTo>
                      <a:pt x="80" y="5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6" y="5"/>
                    </a:lnTo>
                    <a:lnTo>
                      <a:pt x="82" y="10"/>
                    </a:lnTo>
                    <a:lnTo>
                      <a:pt x="78" y="19"/>
                    </a:lnTo>
                    <a:lnTo>
                      <a:pt x="72" y="29"/>
                    </a:lnTo>
                    <a:lnTo>
                      <a:pt x="66" y="40"/>
                    </a:lnTo>
                    <a:lnTo>
                      <a:pt x="60" y="48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59"/>
                    </a:lnTo>
                    <a:lnTo>
                      <a:pt x="38" y="52"/>
                    </a:lnTo>
                    <a:lnTo>
                      <a:pt x="30" y="43"/>
                    </a:lnTo>
                    <a:lnTo>
                      <a:pt x="21" y="32"/>
                    </a:lnTo>
                    <a:lnTo>
                      <a:pt x="13" y="21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5" name="Freeform 726"/>
              <p:cNvSpPr>
                <a:spLocks/>
              </p:cNvSpPr>
              <p:nvPr/>
            </p:nvSpPr>
            <p:spPr bwMode="auto">
              <a:xfrm>
                <a:off x="2231" y="2924"/>
                <a:ext cx="44" cy="71"/>
              </a:xfrm>
              <a:custGeom>
                <a:avLst/>
                <a:gdLst>
                  <a:gd name="T0" fmla="*/ 86 w 88"/>
                  <a:gd name="T1" fmla="*/ 125 h 142"/>
                  <a:gd name="T2" fmla="*/ 79 w 88"/>
                  <a:gd name="T3" fmla="*/ 119 h 142"/>
                  <a:gd name="T4" fmla="*/ 82 w 88"/>
                  <a:gd name="T5" fmla="*/ 110 h 142"/>
                  <a:gd name="T6" fmla="*/ 71 w 88"/>
                  <a:gd name="T7" fmla="*/ 107 h 142"/>
                  <a:gd name="T8" fmla="*/ 54 w 88"/>
                  <a:gd name="T9" fmla="*/ 106 h 142"/>
                  <a:gd name="T10" fmla="*/ 70 w 88"/>
                  <a:gd name="T11" fmla="*/ 98 h 142"/>
                  <a:gd name="T12" fmla="*/ 49 w 88"/>
                  <a:gd name="T13" fmla="*/ 93 h 142"/>
                  <a:gd name="T14" fmla="*/ 78 w 88"/>
                  <a:gd name="T15" fmla="*/ 85 h 142"/>
                  <a:gd name="T16" fmla="*/ 57 w 88"/>
                  <a:gd name="T17" fmla="*/ 68 h 142"/>
                  <a:gd name="T18" fmla="*/ 63 w 88"/>
                  <a:gd name="T19" fmla="*/ 59 h 142"/>
                  <a:gd name="T20" fmla="*/ 75 w 88"/>
                  <a:gd name="T21" fmla="*/ 62 h 142"/>
                  <a:gd name="T22" fmla="*/ 81 w 88"/>
                  <a:gd name="T23" fmla="*/ 60 h 142"/>
                  <a:gd name="T24" fmla="*/ 84 w 88"/>
                  <a:gd name="T25" fmla="*/ 53 h 142"/>
                  <a:gd name="T26" fmla="*/ 82 w 88"/>
                  <a:gd name="T27" fmla="*/ 50 h 142"/>
                  <a:gd name="T28" fmla="*/ 78 w 88"/>
                  <a:gd name="T29" fmla="*/ 41 h 142"/>
                  <a:gd name="T30" fmla="*/ 77 w 88"/>
                  <a:gd name="T31" fmla="*/ 30 h 142"/>
                  <a:gd name="T32" fmla="*/ 77 w 88"/>
                  <a:gd name="T33" fmla="*/ 24 h 142"/>
                  <a:gd name="T34" fmla="*/ 63 w 88"/>
                  <a:gd name="T35" fmla="*/ 19 h 142"/>
                  <a:gd name="T36" fmla="*/ 26 w 88"/>
                  <a:gd name="T37" fmla="*/ 31 h 142"/>
                  <a:gd name="T38" fmla="*/ 31 w 88"/>
                  <a:gd name="T39" fmla="*/ 20 h 142"/>
                  <a:gd name="T40" fmla="*/ 17 w 88"/>
                  <a:gd name="T41" fmla="*/ 4 h 142"/>
                  <a:gd name="T42" fmla="*/ 3 w 88"/>
                  <a:gd name="T43" fmla="*/ 2 h 142"/>
                  <a:gd name="T44" fmla="*/ 0 w 88"/>
                  <a:gd name="T45" fmla="*/ 19 h 142"/>
                  <a:gd name="T46" fmla="*/ 3 w 88"/>
                  <a:gd name="T47" fmla="*/ 33 h 142"/>
                  <a:gd name="T48" fmla="*/ 7 w 88"/>
                  <a:gd name="T49" fmla="*/ 47 h 142"/>
                  <a:gd name="T50" fmla="*/ 10 w 88"/>
                  <a:gd name="T51" fmla="*/ 53 h 142"/>
                  <a:gd name="T52" fmla="*/ 20 w 88"/>
                  <a:gd name="T53" fmla="*/ 70 h 142"/>
                  <a:gd name="T54" fmla="*/ 34 w 88"/>
                  <a:gd name="T55" fmla="*/ 98 h 142"/>
                  <a:gd name="T56" fmla="*/ 47 w 88"/>
                  <a:gd name="T57" fmla="*/ 127 h 142"/>
                  <a:gd name="T58" fmla="*/ 61 w 88"/>
                  <a:gd name="T59" fmla="*/ 139 h 142"/>
                  <a:gd name="T60" fmla="*/ 79 w 88"/>
                  <a:gd name="T61" fmla="*/ 142 h 142"/>
                  <a:gd name="T62" fmla="*/ 88 w 88"/>
                  <a:gd name="T63" fmla="*/ 133 h 142"/>
                  <a:gd name="T64" fmla="*/ 88 w 88"/>
                  <a:gd name="T65" fmla="*/ 1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42">
                    <a:moveTo>
                      <a:pt x="88" y="125"/>
                    </a:moveTo>
                    <a:lnTo>
                      <a:pt x="86" y="125"/>
                    </a:lnTo>
                    <a:lnTo>
                      <a:pt x="82" y="123"/>
                    </a:lnTo>
                    <a:lnTo>
                      <a:pt x="79" y="119"/>
                    </a:lnTo>
                    <a:lnTo>
                      <a:pt x="81" y="115"/>
                    </a:lnTo>
                    <a:lnTo>
                      <a:pt x="82" y="110"/>
                    </a:lnTo>
                    <a:lnTo>
                      <a:pt x="77" y="108"/>
                    </a:lnTo>
                    <a:lnTo>
                      <a:pt x="71" y="107"/>
                    </a:lnTo>
                    <a:lnTo>
                      <a:pt x="68" y="107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70" y="98"/>
                    </a:lnTo>
                    <a:lnTo>
                      <a:pt x="52" y="99"/>
                    </a:lnTo>
                    <a:lnTo>
                      <a:pt x="49" y="93"/>
                    </a:lnTo>
                    <a:lnTo>
                      <a:pt x="61" y="86"/>
                    </a:lnTo>
                    <a:lnTo>
                      <a:pt x="78" y="85"/>
                    </a:lnTo>
                    <a:lnTo>
                      <a:pt x="77" y="75"/>
                    </a:lnTo>
                    <a:lnTo>
                      <a:pt x="57" y="68"/>
                    </a:lnTo>
                    <a:lnTo>
                      <a:pt x="61" y="58"/>
                    </a:lnTo>
                    <a:lnTo>
                      <a:pt x="63" y="59"/>
                    </a:lnTo>
                    <a:lnTo>
                      <a:pt x="69" y="60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81" y="60"/>
                    </a:lnTo>
                    <a:lnTo>
                      <a:pt x="84" y="57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2" y="50"/>
                    </a:lnTo>
                    <a:lnTo>
                      <a:pt x="80" y="47"/>
                    </a:lnTo>
                    <a:lnTo>
                      <a:pt x="78" y="41"/>
                    </a:lnTo>
                    <a:lnTo>
                      <a:pt x="77" y="35"/>
                    </a:lnTo>
                    <a:lnTo>
                      <a:pt x="77" y="30"/>
                    </a:lnTo>
                    <a:lnTo>
                      <a:pt x="77" y="27"/>
                    </a:lnTo>
                    <a:lnTo>
                      <a:pt x="77" y="24"/>
                    </a:lnTo>
                    <a:lnTo>
                      <a:pt x="77" y="23"/>
                    </a:lnTo>
                    <a:lnTo>
                      <a:pt x="63" y="19"/>
                    </a:lnTo>
                    <a:lnTo>
                      <a:pt x="54" y="29"/>
                    </a:lnTo>
                    <a:lnTo>
                      <a:pt x="26" y="31"/>
                    </a:lnTo>
                    <a:lnTo>
                      <a:pt x="20" y="23"/>
                    </a:lnTo>
                    <a:lnTo>
                      <a:pt x="31" y="20"/>
                    </a:lnTo>
                    <a:lnTo>
                      <a:pt x="17" y="14"/>
                    </a:lnTo>
                    <a:lnTo>
                      <a:pt x="17" y="4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10"/>
                    </a:lnTo>
                    <a:lnTo>
                      <a:pt x="0" y="19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5" y="40"/>
                    </a:lnTo>
                    <a:lnTo>
                      <a:pt x="7" y="47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22" y="108"/>
                    </a:lnTo>
                    <a:lnTo>
                      <a:pt x="20" y="70"/>
                    </a:lnTo>
                    <a:lnTo>
                      <a:pt x="28" y="81"/>
                    </a:lnTo>
                    <a:lnTo>
                      <a:pt x="34" y="98"/>
                    </a:lnTo>
                    <a:lnTo>
                      <a:pt x="41" y="115"/>
                    </a:lnTo>
                    <a:lnTo>
                      <a:pt x="47" y="127"/>
                    </a:lnTo>
                    <a:lnTo>
                      <a:pt x="53" y="134"/>
                    </a:lnTo>
                    <a:lnTo>
                      <a:pt x="61" y="139"/>
                    </a:lnTo>
                    <a:lnTo>
                      <a:pt x="70" y="142"/>
                    </a:lnTo>
                    <a:lnTo>
                      <a:pt x="79" y="142"/>
                    </a:lnTo>
                    <a:lnTo>
                      <a:pt x="86" y="138"/>
                    </a:lnTo>
                    <a:lnTo>
                      <a:pt x="88" y="133"/>
                    </a:lnTo>
                    <a:lnTo>
                      <a:pt x="88" y="127"/>
                    </a:lnTo>
                    <a:lnTo>
                      <a:pt x="88" y="125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6" name="Freeform 727"/>
              <p:cNvSpPr>
                <a:spLocks/>
              </p:cNvSpPr>
              <p:nvPr/>
            </p:nvSpPr>
            <p:spPr bwMode="auto">
              <a:xfrm>
                <a:off x="2288" y="2938"/>
                <a:ext cx="16" cy="48"/>
              </a:xfrm>
              <a:custGeom>
                <a:avLst/>
                <a:gdLst>
                  <a:gd name="T0" fmla="*/ 30 w 30"/>
                  <a:gd name="T1" fmla="*/ 0 h 97"/>
                  <a:gd name="T2" fmla="*/ 29 w 30"/>
                  <a:gd name="T3" fmla="*/ 7 h 97"/>
                  <a:gd name="T4" fmla="*/ 27 w 30"/>
                  <a:gd name="T5" fmla="*/ 23 h 97"/>
                  <a:gd name="T6" fmla="*/ 24 w 30"/>
                  <a:gd name="T7" fmla="*/ 42 h 97"/>
                  <a:gd name="T8" fmla="*/ 23 w 30"/>
                  <a:gd name="T9" fmla="*/ 53 h 97"/>
                  <a:gd name="T10" fmla="*/ 23 w 30"/>
                  <a:gd name="T11" fmla="*/ 56 h 97"/>
                  <a:gd name="T12" fmla="*/ 22 w 30"/>
                  <a:gd name="T13" fmla="*/ 59 h 97"/>
                  <a:gd name="T14" fmla="*/ 20 w 30"/>
                  <a:gd name="T15" fmla="*/ 62 h 97"/>
                  <a:gd name="T16" fmla="*/ 18 w 30"/>
                  <a:gd name="T17" fmla="*/ 67 h 97"/>
                  <a:gd name="T18" fmla="*/ 18 w 30"/>
                  <a:gd name="T19" fmla="*/ 57 h 97"/>
                  <a:gd name="T20" fmla="*/ 14 w 30"/>
                  <a:gd name="T21" fmla="*/ 49 h 97"/>
                  <a:gd name="T22" fmla="*/ 11 w 30"/>
                  <a:gd name="T23" fmla="*/ 44 h 97"/>
                  <a:gd name="T24" fmla="*/ 9 w 30"/>
                  <a:gd name="T25" fmla="*/ 42 h 97"/>
                  <a:gd name="T26" fmla="*/ 9 w 30"/>
                  <a:gd name="T27" fmla="*/ 44 h 97"/>
                  <a:gd name="T28" fmla="*/ 10 w 30"/>
                  <a:gd name="T29" fmla="*/ 50 h 97"/>
                  <a:gd name="T30" fmla="*/ 11 w 30"/>
                  <a:gd name="T31" fmla="*/ 57 h 97"/>
                  <a:gd name="T32" fmla="*/ 12 w 30"/>
                  <a:gd name="T33" fmla="*/ 62 h 97"/>
                  <a:gd name="T34" fmla="*/ 12 w 30"/>
                  <a:gd name="T35" fmla="*/ 67 h 97"/>
                  <a:gd name="T36" fmla="*/ 10 w 30"/>
                  <a:gd name="T37" fmla="*/ 73 h 97"/>
                  <a:gd name="T38" fmla="*/ 9 w 30"/>
                  <a:gd name="T39" fmla="*/ 80 h 97"/>
                  <a:gd name="T40" fmla="*/ 7 w 30"/>
                  <a:gd name="T41" fmla="*/ 86 h 97"/>
                  <a:gd name="T42" fmla="*/ 4 w 30"/>
                  <a:gd name="T43" fmla="*/ 90 h 97"/>
                  <a:gd name="T44" fmla="*/ 2 w 30"/>
                  <a:gd name="T45" fmla="*/ 94 h 97"/>
                  <a:gd name="T46" fmla="*/ 1 w 30"/>
                  <a:gd name="T47" fmla="*/ 96 h 97"/>
                  <a:gd name="T48" fmla="*/ 0 w 30"/>
                  <a:gd name="T49" fmla="*/ 97 h 97"/>
                  <a:gd name="T50" fmla="*/ 3 w 30"/>
                  <a:gd name="T51" fmla="*/ 94 h 97"/>
                  <a:gd name="T52" fmla="*/ 10 w 30"/>
                  <a:gd name="T53" fmla="*/ 85 h 97"/>
                  <a:gd name="T54" fmla="*/ 19 w 30"/>
                  <a:gd name="T55" fmla="*/ 75 h 97"/>
                  <a:gd name="T56" fmla="*/ 26 w 30"/>
                  <a:gd name="T57" fmla="*/ 66 h 97"/>
                  <a:gd name="T58" fmla="*/ 29 w 30"/>
                  <a:gd name="T59" fmla="*/ 51 h 97"/>
                  <a:gd name="T60" fmla="*/ 30 w 30"/>
                  <a:gd name="T61" fmla="*/ 29 h 97"/>
                  <a:gd name="T62" fmla="*/ 30 w 30"/>
                  <a:gd name="T63" fmla="*/ 9 h 97"/>
                  <a:gd name="T64" fmla="*/ 30 w 30"/>
                  <a:gd name="T6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97">
                    <a:moveTo>
                      <a:pt x="30" y="0"/>
                    </a:moveTo>
                    <a:lnTo>
                      <a:pt x="29" y="7"/>
                    </a:lnTo>
                    <a:lnTo>
                      <a:pt x="27" y="23"/>
                    </a:lnTo>
                    <a:lnTo>
                      <a:pt x="24" y="42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2" y="59"/>
                    </a:lnTo>
                    <a:lnTo>
                      <a:pt x="20" y="62"/>
                    </a:lnTo>
                    <a:lnTo>
                      <a:pt x="18" y="67"/>
                    </a:lnTo>
                    <a:lnTo>
                      <a:pt x="18" y="57"/>
                    </a:lnTo>
                    <a:lnTo>
                      <a:pt x="14" y="49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10" y="50"/>
                    </a:lnTo>
                    <a:lnTo>
                      <a:pt x="11" y="57"/>
                    </a:lnTo>
                    <a:lnTo>
                      <a:pt x="12" y="62"/>
                    </a:lnTo>
                    <a:lnTo>
                      <a:pt x="12" y="67"/>
                    </a:lnTo>
                    <a:lnTo>
                      <a:pt x="10" y="73"/>
                    </a:lnTo>
                    <a:lnTo>
                      <a:pt x="9" y="80"/>
                    </a:lnTo>
                    <a:lnTo>
                      <a:pt x="7" y="86"/>
                    </a:lnTo>
                    <a:lnTo>
                      <a:pt x="4" y="90"/>
                    </a:lnTo>
                    <a:lnTo>
                      <a:pt x="2" y="94"/>
                    </a:lnTo>
                    <a:lnTo>
                      <a:pt x="1" y="96"/>
                    </a:lnTo>
                    <a:lnTo>
                      <a:pt x="0" y="97"/>
                    </a:lnTo>
                    <a:lnTo>
                      <a:pt x="3" y="94"/>
                    </a:lnTo>
                    <a:lnTo>
                      <a:pt x="10" y="85"/>
                    </a:lnTo>
                    <a:lnTo>
                      <a:pt x="19" y="75"/>
                    </a:lnTo>
                    <a:lnTo>
                      <a:pt x="26" y="66"/>
                    </a:lnTo>
                    <a:lnTo>
                      <a:pt x="29" y="51"/>
                    </a:lnTo>
                    <a:lnTo>
                      <a:pt x="30" y="29"/>
                    </a:lnTo>
                    <a:lnTo>
                      <a:pt x="30" y="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" name="Freeform 728"/>
              <p:cNvSpPr>
                <a:spLocks/>
              </p:cNvSpPr>
              <p:nvPr/>
            </p:nvSpPr>
            <p:spPr bwMode="auto">
              <a:xfrm>
                <a:off x="2256" y="2876"/>
                <a:ext cx="7" cy="14"/>
              </a:xfrm>
              <a:custGeom>
                <a:avLst/>
                <a:gdLst>
                  <a:gd name="T0" fmla="*/ 7 w 13"/>
                  <a:gd name="T1" fmla="*/ 2 h 28"/>
                  <a:gd name="T2" fmla="*/ 2 w 13"/>
                  <a:gd name="T3" fmla="*/ 7 h 28"/>
                  <a:gd name="T4" fmla="*/ 0 w 13"/>
                  <a:gd name="T5" fmla="*/ 14 h 28"/>
                  <a:gd name="T6" fmla="*/ 1 w 13"/>
                  <a:gd name="T7" fmla="*/ 21 h 28"/>
                  <a:gd name="T8" fmla="*/ 7 w 13"/>
                  <a:gd name="T9" fmla="*/ 26 h 28"/>
                  <a:gd name="T10" fmla="*/ 8 w 13"/>
                  <a:gd name="T11" fmla="*/ 28 h 28"/>
                  <a:gd name="T12" fmla="*/ 10 w 13"/>
                  <a:gd name="T13" fmla="*/ 28 h 28"/>
                  <a:gd name="T14" fmla="*/ 11 w 13"/>
                  <a:gd name="T15" fmla="*/ 26 h 28"/>
                  <a:gd name="T16" fmla="*/ 12 w 13"/>
                  <a:gd name="T17" fmla="*/ 25 h 28"/>
                  <a:gd name="T18" fmla="*/ 12 w 13"/>
                  <a:gd name="T19" fmla="*/ 24 h 28"/>
                  <a:gd name="T20" fmla="*/ 12 w 13"/>
                  <a:gd name="T21" fmla="*/ 23 h 28"/>
                  <a:gd name="T22" fmla="*/ 12 w 13"/>
                  <a:gd name="T23" fmla="*/ 21 h 28"/>
                  <a:gd name="T24" fmla="*/ 11 w 13"/>
                  <a:gd name="T25" fmla="*/ 20 h 28"/>
                  <a:gd name="T26" fmla="*/ 8 w 13"/>
                  <a:gd name="T27" fmla="*/ 17 h 28"/>
                  <a:gd name="T28" fmla="*/ 8 w 13"/>
                  <a:gd name="T29" fmla="*/ 13 h 28"/>
                  <a:gd name="T30" fmla="*/ 10 w 13"/>
                  <a:gd name="T31" fmla="*/ 10 h 28"/>
                  <a:gd name="T32" fmla="*/ 12 w 13"/>
                  <a:gd name="T33" fmla="*/ 6 h 28"/>
                  <a:gd name="T34" fmla="*/ 13 w 13"/>
                  <a:gd name="T35" fmla="*/ 5 h 28"/>
                  <a:gd name="T36" fmla="*/ 13 w 13"/>
                  <a:gd name="T37" fmla="*/ 3 h 28"/>
                  <a:gd name="T38" fmla="*/ 12 w 13"/>
                  <a:gd name="T39" fmla="*/ 2 h 28"/>
                  <a:gd name="T40" fmla="*/ 11 w 13"/>
                  <a:gd name="T41" fmla="*/ 1 h 28"/>
                  <a:gd name="T42" fmla="*/ 10 w 13"/>
                  <a:gd name="T43" fmla="*/ 0 h 28"/>
                  <a:gd name="T44" fmla="*/ 9 w 13"/>
                  <a:gd name="T45" fmla="*/ 0 h 28"/>
                  <a:gd name="T46" fmla="*/ 8 w 13"/>
                  <a:gd name="T47" fmla="*/ 1 h 28"/>
                  <a:gd name="T48" fmla="*/ 7 w 13"/>
                  <a:gd name="T49" fmla="*/ 2 h 28"/>
                  <a:gd name="T50" fmla="*/ 7 w 13"/>
                  <a:gd name="T5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8">
                    <a:moveTo>
                      <a:pt x="7" y="2"/>
                    </a:moveTo>
                    <a:lnTo>
                      <a:pt x="2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7" y="26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9" name="Freeform 729"/>
              <p:cNvSpPr>
                <a:spLocks/>
              </p:cNvSpPr>
              <p:nvPr/>
            </p:nvSpPr>
            <p:spPr bwMode="auto">
              <a:xfrm>
                <a:off x="2283" y="2858"/>
                <a:ext cx="18" cy="35"/>
              </a:xfrm>
              <a:custGeom>
                <a:avLst/>
                <a:gdLst>
                  <a:gd name="T0" fmla="*/ 30 w 34"/>
                  <a:gd name="T1" fmla="*/ 0 h 68"/>
                  <a:gd name="T2" fmla="*/ 29 w 34"/>
                  <a:gd name="T3" fmla="*/ 5 h 68"/>
                  <a:gd name="T4" fmla="*/ 28 w 34"/>
                  <a:gd name="T5" fmla="*/ 18 h 68"/>
                  <a:gd name="T6" fmla="*/ 28 w 34"/>
                  <a:gd name="T7" fmla="*/ 33 h 68"/>
                  <a:gd name="T8" fmla="*/ 29 w 34"/>
                  <a:gd name="T9" fmla="*/ 47 h 68"/>
                  <a:gd name="T10" fmla="*/ 31 w 34"/>
                  <a:gd name="T11" fmla="*/ 56 h 68"/>
                  <a:gd name="T12" fmla="*/ 32 w 34"/>
                  <a:gd name="T13" fmla="*/ 63 h 68"/>
                  <a:gd name="T14" fmla="*/ 34 w 34"/>
                  <a:gd name="T15" fmla="*/ 67 h 68"/>
                  <a:gd name="T16" fmla="*/ 34 w 34"/>
                  <a:gd name="T17" fmla="*/ 68 h 68"/>
                  <a:gd name="T18" fmla="*/ 33 w 34"/>
                  <a:gd name="T19" fmla="*/ 68 h 68"/>
                  <a:gd name="T20" fmla="*/ 30 w 34"/>
                  <a:gd name="T21" fmla="*/ 68 h 68"/>
                  <a:gd name="T22" fmla="*/ 26 w 34"/>
                  <a:gd name="T23" fmla="*/ 67 h 68"/>
                  <a:gd name="T24" fmla="*/ 20 w 34"/>
                  <a:gd name="T25" fmla="*/ 67 h 68"/>
                  <a:gd name="T26" fmla="*/ 14 w 34"/>
                  <a:gd name="T27" fmla="*/ 67 h 68"/>
                  <a:gd name="T28" fmla="*/ 9 w 34"/>
                  <a:gd name="T29" fmla="*/ 67 h 68"/>
                  <a:gd name="T30" fmla="*/ 3 w 34"/>
                  <a:gd name="T31" fmla="*/ 67 h 68"/>
                  <a:gd name="T32" fmla="*/ 0 w 34"/>
                  <a:gd name="T33" fmla="*/ 68 h 68"/>
                  <a:gd name="T34" fmla="*/ 0 w 34"/>
                  <a:gd name="T35" fmla="*/ 68 h 68"/>
                  <a:gd name="T36" fmla="*/ 8 w 34"/>
                  <a:gd name="T37" fmla="*/ 65 h 68"/>
                  <a:gd name="T38" fmla="*/ 17 w 34"/>
                  <a:gd name="T39" fmla="*/ 61 h 68"/>
                  <a:gd name="T40" fmla="*/ 21 w 34"/>
                  <a:gd name="T41" fmla="*/ 60 h 68"/>
                  <a:gd name="T42" fmla="*/ 21 w 34"/>
                  <a:gd name="T43" fmla="*/ 51 h 68"/>
                  <a:gd name="T44" fmla="*/ 22 w 34"/>
                  <a:gd name="T45" fmla="*/ 31 h 68"/>
                  <a:gd name="T46" fmla="*/ 26 w 34"/>
                  <a:gd name="T47" fmla="*/ 11 h 68"/>
                  <a:gd name="T48" fmla="*/ 30 w 34"/>
                  <a:gd name="T4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68">
                    <a:moveTo>
                      <a:pt x="30" y="0"/>
                    </a:moveTo>
                    <a:lnTo>
                      <a:pt x="29" y="5"/>
                    </a:lnTo>
                    <a:lnTo>
                      <a:pt x="28" y="18"/>
                    </a:lnTo>
                    <a:lnTo>
                      <a:pt x="28" y="33"/>
                    </a:lnTo>
                    <a:lnTo>
                      <a:pt x="29" y="47"/>
                    </a:lnTo>
                    <a:lnTo>
                      <a:pt x="31" y="56"/>
                    </a:lnTo>
                    <a:lnTo>
                      <a:pt x="32" y="63"/>
                    </a:lnTo>
                    <a:lnTo>
                      <a:pt x="34" y="67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0" y="67"/>
                    </a:lnTo>
                    <a:lnTo>
                      <a:pt x="14" y="67"/>
                    </a:lnTo>
                    <a:lnTo>
                      <a:pt x="9" y="67"/>
                    </a:lnTo>
                    <a:lnTo>
                      <a:pt x="3" y="6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8" y="65"/>
                    </a:lnTo>
                    <a:lnTo>
                      <a:pt x="17" y="61"/>
                    </a:lnTo>
                    <a:lnTo>
                      <a:pt x="21" y="60"/>
                    </a:lnTo>
                    <a:lnTo>
                      <a:pt x="21" y="51"/>
                    </a:lnTo>
                    <a:lnTo>
                      <a:pt x="22" y="31"/>
                    </a:lnTo>
                    <a:lnTo>
                      <a:pt x="26" y="1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3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54" name="Line 732"/>
            <p:cNvSpPr>
              <a:spLocks noChangeShapeType="1"/>
            </p:cNvSpPr>
            <p:nvPr/>
          </p:nvSpPr>
          <p:spPr bwMode="auto">
            <a:xfrm rot="10800000">
              <a:off x="2160000" y="4894339"/>
              <a:ext cx="288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Line 733"/>
            <p:cNvSpPr>
              <a:spLocks noChangeShapeType="1"/>
            </p:cNvSpPr>
            <p:nvPr/>
          </p:nvSpPr>
          <p:spPr bwMode="auto">
            <a:xfrm rot="16200000">
              <a:off x="2488099" y="5711433"/>
              <a:ext cx="163259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5585584" y="6271194"/>
              <a:ext cx="1618582" cy="513556"/>
            </a:xfrm>
            <a:prstGeom prst="rect">
              <a:avLst/>
            </a:prstGeom>
            <a:solidFill>
              <a:srgbClr val="666E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ctr">
                <a:defRPr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GB" altLang="de-DE" dirty="0"/>
                <a:t>value </a:t>
              </a:r>
              <a:r>
                <a:rPr lang="en-GB" altLang="de-DE" dirty="0" smtClean="0"/>
                <a:t>of individual</a:t>
              </a:r>
              <a:endParaRPr lang="en-GB" altLang="de-DE" dirty="0"/>
            </a:p>
            <a:p>
              <a:r>
                <a:rPr lang="en-GB" altLang="de-DE" dirty="0"/>
                <a:t> endeavour</a:t>
              </a:r>
            </a:p>
          </p:txBody>
        </p:sp>
      </p:grpSp>
      <p:sp>
        <p:nvSpPr>
          <p:cNvPr id="86" name="Text Box 14"/>
          <p:cNvSpPr txBox="1">
            <a:spLocks noChangeArrowheads="1"/>
          </p:cNvSpPr>
          <p:nvPr/>
        </p:nvSpPr>
        <p:spPr bwMode="auto">
          <a:xfrm rot="16200000">
            <a:off x="2641033" y="4062741"/>
            <a:ext cx="3716975" cy="488303"/>
          </a:xfrm>
          <a:prstGeom prst="rect">
            <a:avLst/>
          </a:prstGeom>
          <a:solidFill>
            <a:srgbClr val="666E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process /</a:t>
            </a:r>
          </a:p>
          <a:p>
            <a:pPr algn="ctr"/>
            <a:r>
              <a:rPr lang="en-GB" altLang="de-DE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exam</a:t>
            </a:r>
            <a:endParaRPr lang="en-GB" altLang="de-D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762513" y="2448404"/>
            <a:ext cx="1355887" cy="1234437"/>
            <a:chOff x="2935125" y="2448404"/>
            <a:chExt cx="1355887" cy="1234437"/>
          </a:xfrm>
        </p:grpSpPr>
        <p:sp>
          <p:nvSpPr>
            <p:cNvPr id="87" name="Text Box 738"/>
            <p:cNvSpPr txBox="1">
              <a:spLocks noChangeArrowheads="1"/>
            </p:cNvSpPr>
            <p:nvPr/>
          </p:nvSpPr>
          <p:spPr bwMode="auto">
            <a:xfrm>
              <a:off x="3196269" y="2448404"/>
              <a:ext cx="1094743" cy="726847"/>
            </a:xfrm>
            <a:prstGeom prst="rect">
              <a:avLst/>
            </a:prstGeom>
            <a:gradFill rotWithShape="1">
              <a:gsLst>
                <a:gs pos="0">
                  <a:srgbClr val="666E59"/>
                </a:gs>
                <a:gs pos="50000">
                  <a:schemeClr val="bg1"/>
                </a:gs>
                <a:gs pos="100000">
                  <a:srgbClr val="666E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61938" indent="-261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1596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>
                <a:spcAft>
                  <a:spcPts val="0"/>
                </a:spcAft>
              </a:pPr>
              <a:r>
                <a:rPr lang="en-GB" altLang="de-DE" sz="1400" b="1" dirty="0" smtClean="0"/>
                <a:t>We all will</a:t>
              </a:r>
            </a:p>
            <a:p>
              <a:pPr marL="0" indent="0" algn="ctr">
                <a:spcAft>
                  <a:spcPts val="0"/>
                </a:spcAft>
              </a:pPr>
              <a:r>
                <a:rPr lang="en-GB" altLang="de-DE" sz="1400" b="1" dirty="0" smtClean="0"/>
                <a:t>select this</a:t>
              </a:r>
            </a:p>
            <a:p>
              <a:pPr marL="0" indent="0" algn="ctr">
                <a:spcAft>
                  <a:spcPts val="0"/>
                </a:spcAft>
              </a:pPr>
              <a:r>
                <a:rPr lang="en-GB" altLang="de-DE" sz="1400" b="1" dirty="0" smtClean="0"/>
                <a:t>person!</a:t>
              </a:r>
            </a:p>
          </p:txBody>
        </p:sp>
        <p:cxnSp>
          <p:nvCxnSpPr>
            <p:cNvPr id="88" name="Gerade Verbindung mit Pfeil 87"/>
            <p:cNvCxnSpPr/>
            <p:nvPr/>
          </p:nvCxnSpPr>
          <p:spPr>
            <a:xfrm flipV="1">
              <a:off x="2935125" y="3234041"/>
              <a:ext cx="664874" cy="4488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Line 730"/>
          <p:cNvSpPr>
            <a:spLocks noChangeShapeType="1"/>
          </p:cNvSpPr>
          <p:nvPr/>
        </p:nvSpPr>
        <p:spPr bwMode="auto">
          <a:xfrm flipV="1">
            <a:off x="4867388" y="3356990"/>
            <a:ext cx="3420540" cy="4302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0" name="Line 730"/>
          <p:cNvSpPr>
            <a:spLocks noChangeShapeType="1"/>
          </p:cNvSpPr>
          <p:nvPr/>
        </p:nvSpPr>
        <p:spPr bwMode="auto">
          <a:xfrm flipV="1">
            <a:off x="4867388" y="2564880"/>
            <a:ext cx="3348530" cy="232884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 rot="16200000">
            <a:off x="5858479" y="4058599"/>
            <a:ext cx="3725263" cy="488303"/>
          </a:xfrm>
          <a:prstGeom prst="rect">
            <a:avLst/>
          </a:prstGeom>
          <a:solidFill>
            <a:srgbClr val="666E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process 2</a:t>
            </a:r>
            <a:endParaRPr lang="en-GB" alt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4933724" y="2448404"/>
            <a:ext cx="2376330" cy="3716976"/>
          </a:xfrm>
          <a:prstGeom prst="rect">
            <a:avLst/>
          </a:prstGeom>
          <a:solidFill>
            <a:srgbClr val="FFFF00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de-DE" sz="2400" b="1" dirty="0" smtClean="0"/>
              <a:t>and/or:</a:t>
            </a:r>
          </a:p>
          <a:p>
            <a:pPr algn="ctr"/>
            <a:endParaRPr lang="en-GB" altLang="de-DE" sz="2400" b="1" dirty="0" smtClean="0"/>
          </a:p>
          <a:p>
            <a:pPr algn="ctr"/>
            <a:endParaRPr lang="en-GB" altLang="de-DE" sz="2400" b="1" dirty="0"/>
          </a:p>
          <a:p>
            <a:pPr algn="ctr"/>
            <a:endParaRPr lang="en-GB" altLang="de-DE" sz="2400" b="1" dirty="0" smtClean="0"/>
          </a:p>
          <a:p>
            <a:pPr algn="ctr"/>
            <a:endParaRPr lang="en-GB" altLang="de-DE" sz="2400" b="1" dirty="0" smtClean="0"/>
          </a:p>
          <a:p>
            <a:pPr algn="ctr"/>
            <a:r>
              <a:rPr lang="en-GB" altLang="de-DE" sz="2400" b="1" dirty="0" smtClean="0"/>
              <a:t>Basic</a:t>
            </a:r>
          </a:p>
          <a:p>
            <a:pPr algn="ctr"/>
            <a:r>
              <a:rPr lang="en-GB" altLang="de-DE" sz="2400" b="1" dirty="0" smtClean="0"/>
              <a:t>Officer</a:t>
            </a:r>
          </a:p>
          <a:p>
            <a:pPr algn="ctr"/>
            <a:r>
              <a:rPr lang="en-GB" altLang="de-DE" sz="2400" b="1" dirty="0" smtClean="0"/>
              <a:t>Education</a:t>
            </a:r>
          </a:p>
          <a:p>
            <a:pPr algn="ctr"/>
            <a:r>
              <a:rPr lang="en-GB" altLang="de-DE" sz="2400" b="1" dirty="0" smtClean="0"/>
              <a:t>Programme</a:t>
            </a:r>
          </a:p>
          <a:p>
            <a:pPr algn="ctr"/>
            <a:r>
              <a:rPr lang="en-GB" altLang="de-DE" sz="2400" b="1" dirty="0" smtClean="0"/>
              <a:t>as such</a:t>
            </a:r>
            <a:endParaRPr lang="en-GB" altLang="de-DE" sz="2400" b="1" dirty="0"/>
          </a:p>
        </p:txBody>
      </p:sp>
      <p:pic>
        <p:nvPicPr>
          <p:cNvPr id="9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140991" y="1511106"/>
            <a:ext cx="4286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Outcomes (5)</a:t>
            </a:r>
          </a:p>
          <a:p>
            <a:pPr marL="342900" indent="-342900" algn="ctr">
              <a:buFont typeface="Wingdings" pitchFamily="2" charset="2"/>
              <a:buChar char="è"/>
            </a:pPr>
            <a:r>
              <a:rPr lang="en-US" sz="2400" b="1" dirty="0" smtClean="0">
                <a:sym typeface="Wingdings" panose="05000000000000000000" pitchFamily="2" charset="2"/>
              </a:rPr>
              <a:t>Can we use blood testing</a:t>
            </a:r>
          </a:p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for the selection of leaders?</a:t>
            </a:r>
            <a:endParaRPr lang="en-US" sz="24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1691600" y="3429000"/>
            <a:ext cx="7201000" cy="31085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Unfortunately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GB" sz="2400" b="1" dirty="0" smtClean="0"/>
              <a:t>!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World Medical Association (WMA): blood testing is voluntarily.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Blood testing must be double-coded (no records linked to individuals).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We can identify if the selection process</a:t>
            </a:r>
            <a:br>
              <a:rPr lang="en-GB" sz="2400" b="1" dirty="0" smtClean="0"/>
            </a:br>
            <a:r>
              <a:rPr lang="en-GB" sz="2400" b="1" dirty="0"/>
              <a:t>–</a:t>
            </a:r>
            <a:r>
              <a:rPr lang="en-GB" sz="2400" b="1" dirty="0" smtClean="0"/>
              <a:t> as such – is correct.</a:t>
            </a:r>
            <a:endParaRPr lang="en-GB" sz="2400" b="1" dirty="0"/>
          </a:p>
        </p:txBody>
      </p:sp>
      <p:pic>
        <p:nvPicPr>
          <p:cNvPr id="81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9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269505" y="1511106"/>
            <a:ext cx="202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Conclusions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1691600" y="2593999"/>
            <a:ext cx="7201000" cy="357020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We have to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en-GB" sz="2800" b="1" dirty="0" smtClean="0"/>
              <a:t> the number of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aspirants</a:t>
            </a:r>
            <a:r>
              <a:rPr lang="en-GB" sz="2800" b="1" dirty="0" smtClean="0"/>
              <a:t>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We have to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 value </a:t>
            </a:r>
            <a:r>
              <a:rPr lang="en-GB" sz="2800" b="1" dirty="0" smtClean="0"/>
              <a:t>of exams during the Basic Officer Education</a:t>
            </a:r>
            <a:br>
              <a:rPr lang="en-GB" sz="2800" b="1" dirty="0" smtClean="0"/>
            </a:br>
            <a:r>
              <a:rPr lang="en-GB" sz="2400" b="1" dirty="0" smtClean="0">
                <a:sym typeface="Wingdings" panose="05000000000000000000" pitchFamily="2" charset="2"/>
              </a:rPr>
              <a:t> compare: “Belgian model for sports”</a:t>
            </a:r>
            <a:r>
              <a:rPr lang="en-GB" sz="2800" b="1" dirty="0" smtClean="0"/>
              <a:t>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We have to conduct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selection processes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7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Education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489913" y="1511106"/>
            <a:ext cx="7588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Repetitions</a:t>
            </a:r>
          </a:p>
          <a:p>
            <a:pPr marL="342900" indent="-342900" algn="ctr">
              <a:buFont typeface="Wingdings"/>
              <a:buChar char="è"/>
            </a:pPr>
            <a:r>
              <a:rPr lang="en-US" sz="2400" b="1" dirty="0" smtClean="0">
                <a:sym typeface="Wingdings" panose="05000000000000000000" pitchFamily="2" charset="2"/>
              </a:rPr>
              <a:t> The more often you repeat a specific education,</a:t>
            </a:r>
          </a:p>
          <a:p>
            <a:pPr marL="342900" indent="-342900" algn="ctr">
              <a:buFont typeface="Wingdings"/>
              <a:buChar char="è"/>
            </a:pPr>
            <a:r>
              <a:rPr lang="en-US" sz="2400" b="1" dirty="0" smtClean="0">
                <a:sym typeface="Wingdings" panose="05000000000000000000" pitchFamily="2" charset="2"/>
              </a:rPr>
              <a:t> the less is the stress shift (in principle) </a:t>
            </a:r>
            <a:endParaRPr lang="en-US" sz="2400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39" y="2860038"/>
            <a:ext cx="7748273" cy="324036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422818" y="2711434"/>
            <a:ext cx="7747000" cy="33889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dirty="0"/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7546602" y="5268338"/>
            <a:ext cx="1604055" cy="1620000"/>
            <a:chOff x="2123728" y="692696"/>
            <a:chExt cx="5112568" cy="5163356"/>
          </a:xfrm>
        </p:grpSpPr>
        <p:sp>
          <p:nvSpPr>
            <p:cNvPr id="10" name="Rechteck 9"/>
            <p:cNvSpPr/>
            <p:nvPr/>
          </p:nvSpPr>
          <p:spPr>
            <a:xfrm>
              <a:off x="4680012" y="3212976"/>
              <a:ext cx="190821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3728" y="692696"/>
              <a:ext cx="5112568" cy="5163356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t="29142" r="30168" b="11748"/>
          <a:stretch/>
        </p:blipFill>
        <p:spPr bwMode="auto">
          <a:xfrm>
            <a:off x="3881624" y="2989822"/>
            <a:ext cx="2803893" cy="244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718232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6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Education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873319" y="1511106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Different burdens </a:t>
            </a: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sym typeface="Wingdings" panose="05000000000000000000" pitchFamily="2" charset="2"/>
              </a:rPr>
              <a:t>Results (1)</a:t>
            </a:r>
            <a:endParaRPr lang="en-US" sz="2400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2069602"/>
            <a:ext cx="6545039" cy="4129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718232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Education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874126" y="1511106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Sleep deprivation </a:t>
            </a:r>
            <a:r>
              <a:rPr lang="en-US" sz="2400" b="1" dirty="0" smtClean="0">
                <a:sym typeface="Wingdings" panose="05000000000000000000" pitchFamily="2" charset="2"/>
              </a:rPr>
              <a:t> Results (2)</a:t>
            </a:r>
            <a:endParaRPr lang="en-US" sz="24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9765" y="5409010"/>
            <a:ext cx="3948701" cy="1456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46698" y="1988800"/>
            <a:ext cx="7495857" cy="255751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t"/>
          <a:lstStyle/>
          <a:p>
            <a:pPr algn="ctr"/>
            <a:r>
              <a:rPr lang="en-GB" alt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testing</a:t>
            </a:r>
            <a:endParaRPr lang="en-GB" alt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621213" y="2449120"/>
            <a:ext cx="2305050" cy="2708276"/>
            <a:chOff x="1020" y="1654"/>
            <a:chExt cx="1452" cy="1706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020" y="1654"/>
              <a:ext cx="1452" cy="567"/>
            </a:xfrm>
            <a:prstGeom prst="rect">
              <a:avLst/>
            </a:prstGeom>
            <a:gradFill rotWithShape="1">
              <a:gsLst>
                <a:gs pos="0">
                  <a:srgbClr val="666E59"/>
                </a:gs>
                <a:gs pos="50000">
                  <a:schemeClr val="bg1"/>
                </a:gs>
                <a:gs pos="100000">
                  <a:srgbClr val="666E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de-DE" sz="2400" b="1" dirty="0" smtClean="0">
                  <a:solidFill>
                    <a:srgbClr val="000066"/>
                  </a:solidFill>
                </a:rPr>
                <a:t>Test group</a:t>
              </a:r>
              <a:endParaRPr lang="en-GB" altLang="de-DE" sz="2400" b="1" dirty="0"/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020" y="3022"/>
              <a:ext cx="1452" cy="33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de-DE" b="1" dirty="0" smtClean="0">
                  <a:solidFill>
                    <a:srgbClr val="000066"/>
                  </a:solidFill>
                </a:rPr>
                <a:t>Reserve group</a:t>
              </a:r>
              <a:endParaRPr lang="en-GB" altLang="de-DE" b="1" dirty="0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20" y="2335"/>
              <a:ext cx="1452" cy="56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de-DE" sz="2400" b="1" dirty="0" smtClean="0">
                  <a:solidFill>
                    <a:srgbClr val="000066"/>
                  </a:solidFill>
                </a:rPr>
                <a:t>Control group</a:t>
              </a:r>
              <a:endParaRPr lang="en-GB" altLang="de-DE" sz="2400" b="1" dirty="0"/>
            </a:p>
          </p:txBody>
        </p:sp>
      </p:grp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4083425" y="2457057"/>
            <a:ext cx="1427163" cy="3186113"/>
            <a:chOff x="2571" y="1659"/>
            <a:chExt cx="899" cy="2007"/>
          </a:xfrm>
        </p:grpSpPr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2571" y="1939"/>
              <a:ext cx="318" cy="0"/>
            </a:xfrm>
            <a:prstGeom prst="line">
              <a:avLst/>
            </a:prstGeom>
            <a:noFill/>
            <a:ln w="7620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2571" y="2629"/>
              <a:ext cx="318" cy="0"/>
            </a:xfrm>
            <a:prstGeom prst="line">
              <a:avLst/>
            </a:prstGeom>
            <a:noFill/>
            <a:ln w="7620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2571" y="3178"/>
              <a:ext cx="318" cy="0"/>
            </a:xfrm>
            <a:prstGeom prst="line">
              <a:avLst/>
            </a:prstGeom>
            <a:noFill/>
            <a:ln w="7620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 rot="-10800000">
              <a:off x="2971" y="1659"/>
              <a:ext cx="499" cy="2007"/>
            </a:xfrm>
            <a:prstGeom prst="rect">
              <a:avLst/>
            </a:prstGeom>
            <a:gradFill rotWithShape="1">
              <a:gsLst>
                <a:gs pos="0">
                  <a:srgbClr val="666E59"/>
                </a:gs>
                <a:gs pos="50000">
                  <a:schemeClr val="bg1"/>
                </a:gs>
                <a:gs pos="100000">
                  <a:srgbClr val="666E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GB" altLang="de-DE" sz="2400" b="1" dirty="0" smtClean="0"/>
                <a:t>burden</a:t>
              </a:r>
            </a:p>
            <a:p>
              <a:pPr algn="ctr"/>
              <a:r>
                <a:rPr lang="en-GB" altLang="de-DE" sz="1600" b="1" dirty="0" smtClean="0"/>
                <a:t>reaction test / shooting / sports</a:t>
              </a:r>
              <a:endParaRPr lang="en-GB" altLang="de-DE" sz="1600" b="1" dirty="0"/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5582025" y="2457057"/>
            <a:ext cx="1944688" cy="900113"/>
            <a:chOff x="3515" y="1659"/>
            <a:chExt cx="1225" cy="567"/>
          </a:xfrm>
        </p:grpSpPr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877" y="1659"/>
              <a:ext cx="863" cy="567"/>
            </a:xfrm>
            <a:prstGeom prst="rect">
              <a:avLst/>
            </a:prstGeom>
            <a:gradFill rotWithShape="1">
              <a:gsLst>
                <a:gs pos="0">
                  <a:srgbClr val="666E59"/>
                </a:gs>
                <a:gs pos="50000">
                  <a:schemeClr val="bg1"/>
                </a:gs>
                <a:gs pos="100000">
                  <a:srgbClr val="666E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de-DE" b="1" dirty="0" smtClean="0">
                  <a:solidFill>
                    <a:srgbClr val="000066"/>
                  </a:solidFill>
                </a:rPr>
                <a:t>sleep</a:t>
              </a:r>
            </a:p>
            <a:p>
              <a:pPr algn="ctr"/>
              <a:r>
                <a:rPr lang="en-GB" altLang="de-DE" b="1" dirty="0" smtClean="0">
                  <a:solidFill>
                    <a:srgbClr val="000066"/>
                  </a:solidFill>
                </a:rPr>
                <a:t>deprivation</a:t>
              </a:r>
              <a:endParaRPr lang="en-GB" altLang="de-DE" b="1" dirty="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3515" y="1935"/>
              <a:ext cx="318" cy="0"/>
            </a:xfrm>
            <a:prstGeom prst="line">
              <a:avLst/>
            </a:prstGeom>
            <a:noFill/>
            <a:ln w="7620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5582025" y="2457057"/>
            <a:ext cx="3384550" cy="3186113"/>
            <a:chOff x="3515" y="1659"/>
            <a:chExt cx="2132" cy="2007"/>
          </a:xfrm>
        </p:grpSpPr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3515" y="3178"/>
              <a:ext cx="1564" cy="0"/>
            </a:xfrm>
            <a:prstGeom prst="line">
              <a:avLst/>
            </a:prstGeom>
            <a:noFill/>
            <a:ln w="7620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 rot="-10800000">
              <a:off x="5148" y="1659"/>
              <a:ext cx="499" cy="2007"/>
            </a:xfrm>
            <a:prstGeom prst="rect">
              <a:avLst/>
            </a:prstGeom>
            <a:gradFill rotWithShape="1">
              <a:gsLst>
                <a:gs pos="0">
                  <a:srgbClr val="666E59"/>
                </a:gs>
                <a:gs pos="50000">
                  <a:schemeClr val="bg1"/>
                </a:gs>
                <a:gs pos="100000">
                  <a:srgbClr val="666E5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lvl="0" algn="ctr"/>
              <a:r>
                <a:rPr lang="en-GB" altLang="de-DE" sz="2400" b="1" dirty="0">
                  <a:solidFill>
                    <a:srgbClr val="000000"/>
                  </a:solidFill>
                </a:rPr>
                <a:t>burden</a:t>
              </a:r>
            </a:p>
            <a:p>
              <a:pPr lvl="0" algn="ctr"/>
              <a:r>
                <a:rPr lang="en-GB" altLang="de-DE" sz="1600" b="1" dirty="0" smtClean="0">
                  <a:solidFill>
                    <a:srgbClr val="000000"/>
                  </a:solidFill>
                </a:rPr>
                <a:t>reaction </a:t>
              </a:r>
              <a:r>
                <a:rPr lang="en-GB" altLang="de-DE" sz="1600" b="1" dirty="0">
                  <a:solidFill>
                    <a:srgbClr val="000000"/>
                  </a:solidFill>
                </a:rPr>
                <a:t>test / shooting / </a:t>
              </a:r>
              <a:r>
                <a:rPr lang="en-GB" altLang="de-DE" sz="1600" b="1" dirty="0" smtClean="0">
                  <a:solidFill>
                    <a:srgbClr val="000000"/>
                  </a:solidFill>
                </a:rPr>
                <a:t>sports</a:t>
              </a:r>
              <a:endParaRPr lang="en-GB" altLang="de-DE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4785" y="1931"/>
              <a:ext cx="318" cy="0"/>
            </a:xfrm>
            <a:prstGeom prst="line">
              <a:avLst/>
            </a:prstGeom>
            <a:noFill/>
            <a:ln w="7620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3515" y="2625"/>
              <a:ext cx="1564" cy="0"/>
            </a:xfrm>
            <a:prstGeom prst="line">
              <a:avLst/>
            </a:prstGeom>
            <a:noFill/>
            <a:ln w="76200">
              <a:solidFill>
                <a:srgbClr val="666E5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5714319" y="5113280"/>
            <a:ext cx="2307043" cy="132343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1 night</a:t>
            </a:r>
          </a:p>
          <a:p>
            <a:pPr algn="ctr"/>
            <a:r>
              <a:rPr lang="en-US" sz="2000" b="1" dirty="0" smtClean="0"/>
              <a:t>without sleep</a:t>
            </a:r>
          </a:p>
          <a:p>
            <a:pPr algn="ctr"/>
            <a:r>
              <a:rPr lang="de-AT" sz="2000" b="1" dirty="0"/>
              <a:t>≙</a:t>
            </a:r>
            <a:r>
              <a:rPr lang="en-US" sz="2000" b="1" dirty="0" smtClean="0"/>
              <a:t> 0.8-1 ‰ alcohol</a:t>
            </a:r>
          </a:p>
          <a:p>
            <a:pPr algn="ctr"/>
            <a:r>
              <a:rPr lang="en-US" sz="2000" b="1" dirty="0" smtClean="0"/>
              <a:t>in the blood!</a:t>
            </a:r>
            <a:endParaRPr lang="en-US" sz="2000" b="1" dirty="0" smtClean="0"/>
          </a:p>
        </p:txBody>
      </p:sp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718232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6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Education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68932" y="1511106"/>
            <a:ext cx="5230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Repetitions</a:t>
            </a:r>
          </a:p>
          <a:p>
            <a:pPr marL="342900" indent="-342900" algn="ctr">
              <a:buFont typeface="Wingdings"/>
              <a:buChar char="è"/>
            </a:pPr>
            <a:r>
              <a:rPr lang="en-US" sz="2400" b="1" dirty="0" smtClean="0">
                <a:sym typeface="Wingdings" panose="05000000000000000000" pitchFamily="2" charset="2"/>
              </a:rPr>
              <a:t>important is the timing (breaks);</a:t>
            </a:r>
          </a:p>
          <a:p>
            <a:pPr marL="342900" indent="-342900" algn="ctr">
              <a:buFont typeface="Wingdings"/>
              <a:buChar char="è"/>
            </a:pPr>
            <a:r>
              <a:rPr lang="en-US" sz="2400" b="1" dirty="0" smtClean="0">
                <a:sym typeface="Wingdings" panose="05000000000000000000" pitchFamily="2" charset="2"/>
              </a:rPr>
              <a:t>time for 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overcompensation</a:t>
            </a:r>
            <a:r>
              <a:rPr lang="en-US" sz="2400" b="1" dirty="0" smtClean="0">
                <a:sym typeface="Wingdings" panose="05000000000000000000" pitchFamily="2" charset="2"/>
              </a:rPr>
              <a:t>”</a:t>
            </a:r>
            <a:endParaRPr lang="en-US" sz="2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0" y="2780909"/>
            <a:ext cx="6000691" cy="39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718232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Education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269505" y="1511106"/>
            <a:ext cx="202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Conclusions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1691600" y="2348850"/>
            <a:ext cx="7201000" cy="383181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Whatever you want to achieve with your education – the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often</a:t>
            </a:r>
            <a:r>
              <a:rPr lang="en-GB" sz="2400" b="1" dirty="0" smtClean="0"/>
              <a:t> you repeat it – the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en-GB" sz="2400" b="1" dirty="0" smtClean="0"/>
              <a:t> is the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</a:t>
            </a:r>
            <a:r>
              <a:rPr lang="en-GB" sz="2400" b="1" dirty="0" smtClean="0"/>
              <a:t> for individuals.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We need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mental training</a:t>
            </a:r>
            <a:r>
              <a:rPr lang="en-GB" sz="2400" b="1" dirty="0" smtClean="0"/>
              <a:t>!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GB" b="1" dirty="0" smtClean="0"/>
              <a:t>E.g.: training </a:t>
            </a:r>
            <a:r>
              <a:rPr lang="en-GB" b="1" dirty="0"/>
              <a:t>for “expect the unexpected”.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You have to give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for breaks (overcompensation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2400" b="1" dirty="0"/>
              <a:t>.</a:t>
            </a:r>
            <a:endParaRPr lang="en-GB" sz="2400" b="1" dirty="0"/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smtClean="0"/>
              <a:t>The ECTS-model is perfect for the studies!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GB" b="1" dirty="0" smtClean="0"/>
              <a:t>Do not fill the breaks with something else.</a:t>
            </a:r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718232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3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grpSp>
        <p:nvGrpSpPr>
          <p:cNvPr id="5" name="Gruppieren 10"/>
          <p:cNvGrpSpPr>
            <a:grpSpLocks/>
          </p:cNvGrpSpPr>
          <p:nvPr/>
        </p:nvGrpSpPr>
        <p:grpSpPr bwMode="auto">
          <a:xfrm>
            <a:off x="2028825" y="1647825"/>
            <a:ext cx="6503988" cy="4679950"/>
            <a:chOff x="2029049" y="1647908"/>
            <a:chExt cx="6503998" cy="4680000"/>
          </a:xfrm>
        </p:grpSpPr>
        <p:pic>
          <p:nvPicPr>
            <p:cNvPr id="6" name="Picture 2" descr="Ähnliches Fot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9049" y="1647908"/>
              <a:ext cx="6503998" cy="46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ihandform 8"/>
            <p:cNvSpPr>
              <a:spLocks/>
            </p:cNvSpPr>
            <p:nvPr/>
          </p:nvSpPr>
          <p:spPr bwMode="auto">
            <a:xfrm>
              <a:off x="3974592" y="2348880"/>
              <a:ext cx="2798064" cy="802794"/>
            </a:xfrm>
            <a:custGeom>
              <a:avLst/>
              <a:gdLst>
                <a:gd name="T0" fmla="*/ 0 w 2798064"/>
                <a:gd name="T1" fmla="*/ 0 h 802794"/>
                <a:gd name="T2" fmla="*/ 2798064 w 2798064"/>
                <a:gd name="T3" fmla="*/ 802794 h 802794"/>
              </a:gdLst>
              <a:ahLst/>
              <a:cxnLst/>
              <a:rect l="T0" t="T1" r="T2" b="T3"/>
              <a:pathLst>
                <a:path w="2798064" h="802794">
                  <a:moveTo>
                    <a:pt x="76200" y="397368"/>
                  </a:moveTo>
                  <a:cubicBezTo>
                    <a:pt x="76708" y="389240"/>
                    <a:pt x="76732" y="386657"/>
                    <a:pt x="79248" y="382128"/>
                  </a:cubicBezTo>
                  <a:cubicBezTo>
                    <a:pt x="82039" y="377104"/>
                    <a:pt x="87076" y="373676"/>
                    <a:pt x="91440" y="369936"/>
                  </a:cubicBezTo>
                  <a:cubicBezTo>
                    <a:pt x="110030" y="354002"/>
                    <a:pt x="125897" y="362434"/>
                    <a:pt x="155448" y="360792"/>
                  </a:cubicBezTo>
                  <a:cubicBezTo>
                    <a:pt x="159512" y="358760"/>
                    <a:pt x="164802" y="358244"/>
                    <a:pt x="167640" y="354696"/>
                  </a:cubicBezTo>
                  <a:cubicBezTo>
                    <a:pt x="173317" y="347600"/>
                    <a:pt x="179832" y="330312"/>
                    <a:pt x="179832" y="330312"/>
                  </a:cubicBezTo>
                  <a:cubicBezTo>
                    <a:pt x="178816" y="319136"/>
                    <a:pt x="178629" y="307853"/>
                    <a:pt x="176784" y="296784"/>
                  </a:cubicBezTo>
                  <a:cubicBezTo>
                    <a:pt x="175568" y="289488"/>
                    <a:pt x="171302" y="282819"/>
                    <a:pt x="170688" y="275448"/>
                  </a:cubicBezTo>
                  <a:cubicBezTo>
                    <a:pt x="170258" y="270285"/>
                    <a:pt x="169492" y="263179"/>
                    <a:pt x="173736" y="260208"/>
                  </a:cubicBezTo>
                  <a:cubicBezTo>
                    <a:pt x="181410" y="254836"/>
                    <a:pt x="191902" y="255485"/>
                    <a:pt x="201168" y="254112"/>
                  </a:cubicBezTo>
                  <a:cubicBezTo>
                    <a:pt x="219370" y="251415"/>
                    <a:pt x="237744" y="250048"/>
                    <a:pt x="256032" y="248016"/>
                  </a:cubicBezTo>
                  <a:cubicBezTo>
                    <a:pt x="278320" y="236872"/>
                    <a:pt x="260248" y="244676"/>
                    <a:pt x="295656" y="235824"/>
                  </a:cubicBezTo>
                  <a:cubicBezTo>
                    <a:pt x="352126" y="221707"/>
                    <a:pt x="275018" y="232957"/>
                    <a:pt x="396240" y="223632"/>
                  </a:cubicBezTo>
                  <a:cubicBezTo>
                    <a:pt x="446298" y="225907"/>
                    <a:pt x="447657" y="216872"/>
                    <a:pt x="475488" y="232776"/>
                  </a:cubicBezTo>
                  <a:cubicBezTo>
                    <a:pt x="478669" y="234593"/>
                    <a:pt x="481584" y="236840"/>
                    <a:pt x="484632" y="238872"/>
                  </a:cubicBezTo>
                  <a:cubicBezTo>
                    <a:pt x="495808" y="237856"/>
                    <a:pt x="507156" y="238025"/>
                    <a:pt x="518160" y="235824"/>
                  </a:cubicBezTo>
                  <a:cubicBezTo>
                    <a:pt x="523684" y="234719"/>
                    <a:pt x="534589" y="226904"/>
                    <a:pt x="539496" y="223632"/>
                  </a:cubicBezTo>
                  <a:cubicBezTo>
                    <a:pt x="548203" y="210571"/>
                    <a:pt x="546694" y="208392"/>
                    <a:pt x="569976" y="208392"/>
                  </a:cubicBezTo>
                  <a:cubicBezTo>
                    <a:pt x="597483" y="208392"/>
                    <a:pt x="652272" y="214488"/>
                    <a:pt x="652272" y="214488"/>
                  </a:cubicBezTo>
                  <a:cubicBezTo>
                    <a:pt x="663448" y="212456"/>
                    <a:pt x="679609" y="217916"/>
                    <a:pt x="685800" y="208392"/>
                  </a:cubicBezTo>
                  <a:cubicBezTo>
                    <a:pt x="695828" y="192964"/>
                    <a:pt x="689464" y="171767"/>
                    <a:pt x="691896" y="153528"/>
                  </a:cubicBezTo>
                  <a:cubicBezTo>
                    <a:pt x="693530" y="141276"/>
                    <a:pt x="694807" y="128895"/>
                    <a:pt x="697992" y="116952"/>
                  </a:cubicBezTo>
                  <a:cubicBezTo>
                    <a:pt x="698936" y="113412"/>
                    <a:pt x="701498" y="110398"/>
                    <a:pt x="704088" y="107808"/>
                  </a:cubicBezTo>
                  <a:cubicBezTo>
                    <a:pt x="712669" y="99227"/>
                    <a:pt x="726909" y="97656"/>
                    <a:pt x="737616" y="95616"/>
                  </a:cubicBezTo>
                  <a:cubicBezTo>
                    <a:pt x="750743" y="93116"/>
                    <a:pt x="764032" y="91552"/>
                    <a:pt x="777240" y="89520"/>
                  </a:cubicBezTo>
                  <a:cubicBezTo>
                    <a:pt x="803014" y="80929"/>
                    <a:pt x="773418" y="90157"/>
                    <a:pt x="832104" y="80376"/>
                  </a:cubicBezTo>
                  <a:cubicBezTo>
                    <a:pt x="841344" y="78836"/>
                    <a:pt x="850175" y="74624"/>
                    <a:pt x="859536" y="74280"/>
                  </a:cubicBezTo>
                  <a:cubicBezTo>
                    <a:pt x="961088" y="70553"/>
                    <a:pt x="1062736" y="70216"/>
                    <a:pt x="1164336" y="68184"/>
                  </a:cubicBezTo>
                  <a:cubicBezTo>
                    <a:pt x="1184656" y="66152"/>
                    <a:pt x="1205080" y="64976"/>
                    <a:pt x="1225296" y="62088"/>
                  </a:cubicBezTo>
                  <a:cubicBezTo>
                    <a:pt x="1233590" y="60903"/>
                    <a:pt x="1241806" y="58855"/>
                    <a:pt x="1249680" y="55992"/>
                  </a:cubicBezTo>
                  <a:cubicBezTo>
                    <a:pt x="1253123" y="54740"/>
                    <a:pt x="1255643" y="51713"/>
                    <a:pt x="1258824" y="49896"/>
                  </a:cubicBezTo>
                  <a:cubicBezTo>
                    <a:pt x="1262769" y="47642"/>
                    <a:pt x="1266762" y="45395"/>
                    <a:pt x="1271016" y="43800"/>
                  </a:cubicBezTo>
                  <a:cubicBezTo>
                    <a:pt x="1274938" y="42329"/>
                    <a:pt x="1279234" y="42077"/>
                    <a:pt x="1283208" y="40752"/>
                  </a:cubicBezTo>
                  <a:cubicBezTo>
                    <a:pt x="1294883" y="36860"/>
                    <a:pt x="1300018" y="33871"/>
                    <a:pt x="1310640" y="28560"/>
                  </a:cubicBezTo>
                  <a:cubicBezTo>
                    <a:pt x="1324864" y="29576"/>
                    <a:pt x="1339246" y="29264"/>
                    <a:pt x="1353312" y="31608"/>
                  </a:cubicBezTo>
                  <a:cubicBezTo>
                    <a:pt x="1357794" y="32355"/>
                    <a:pt x="1361285" y="36017"/>
                    <a:pt x="1365504" y="37704"/>
                  </a:cubicBezTo>
                  <a:cubicBezTo>
                    <a:pt x="1403168" y="52770"/>
                    <a:pt x="1367392" y="35600"/>
                    <a:pt x="1395984" y="49896"/>
                  </a:cubicBezTo>
                  <a:cubicBezTo>
                    <a:pt x="1422400" y="48880"/>
                    <a:pt x="1448928" y="49478"/>
                    <a:pt x="1475232" y="46848"/>
                  </a:cubicBezTo>
                  <a:cubicBezTo>
                    <a:pt x="1480814" y="46290"/>
                    <a:pt x="1491614" y="37487"/>
                    <a:pt x="1496568" y="34656"/>
                  </a:cubicBezTo>
                  <a:cubicBezTo>
                    <a:pt x="1500513" y="32402"/>
                    <a:pt x="1505243" y="31437"/>
                    <a:pt x="1508760" y="28560"/>
                  </a:cubicBezTo>
                  <a:cubicBezTo>
                    <a:pt x="1547337" y="-3003"/>
                    <a:pt x="1514763" y="14891"/>
                    <a:pt x="1542288" y="1128"/>
                  </a:cubicBezTo>
                  <a:cubicBezTo>
                    <a:pt x="1551432" y="2144"/>
                    <a:pt x="1564923" y="-3674"/>
                    <a:pt x="1569720" y="4176"/>
                  </a:cubicBezTo>
                  <a:cubicBezTo>
                    <a:pt x="1605057" y="62000"/>
                    <a:pt x="1543631" y="59568"/>
                    <a:pt x="1603248" y="52944"/>
                  </a:cubicBezTo>
                  <a:cubicBezTo>
                    <a:pt x="1621536" y="53960"/>
                    <a:pt x="1640151" y="52400"/>
                    <a:pt x="1658112" y="55992"/>
                  </a:cubicBezTo>
                  <a:cubicBezTo>
                    <a:pt x="1661704" y="56710"/>
                    <a:pt x="1660827" y="63727"/>
                    <a:pt x="1664208" y="65136"/>
                  </a:cubicBezTo>
                  <a:cubicBezTo>
                    <a:pt x="1680992" y="72129"/>
                    <a:pt x="1756177" y="77088"/>
                    <a:pt x="1758696" y="77328"/>
                  </a:cubicBezTo>
                  <a:cubicBezTo>
                    <a:pt x="1761744" y="79360"/>
                    <a:pt x="1764492" y="81936"/>
                    <a:pt x="1767840" y="83424"/>
                  </a:cubicBezTo>
                  <a:cubicBezTo>
                    <a:pt x="1782296" y="89849"/>
                    <a:pt x="1801855" y="93013"/>
                    <a:pt x="1816608" y="95616"/>
                  </a:cubicBezTo>
                  <a:cubicBezTo>
                    <a:pt x="1835819" y="99006"/>
                    <a:pt x="1882902" y="103659"/>
                    <a:pt x="1892808" y="104760"/>
                  </a:cubicBezTo>
                  <a:cubicBezTo>
                    <a:pt x="1900936" y="108824"/>
                    <a:pt x="1914318" y="108331"/>
                    <a:pt x="1917192" y="116952"/>
                  </a:cubicBezTo>
                  <a:cubicBezTo>
                    <a:pt x="1919546" y="124015"/>
                    <a:pt x="1921816" y="132262"/>
                    <a:pt x="1926336" y="138288"/>
                  </a:cubicBezTo>
                  <a:cubicBezTo>
                    <a:pt x="1929784" y="142886"/>
                    <a:pt x="1934464" y="146416"/>
                    <a:pt x="1938528" y="150480"/>
                  </a:cubicBezTo>
                  <a:cubicBezTo>
                    <a:pt x="1940560" y="155560"/>
                    <a:pt x="1942331" y="160752"/>
                    <a:pt x="1944624" y="165720"/>
                  </a:cubicBezTo>
                  <a:cubicBezTo>
                    <a:pt x="1948432" y="173971"/>
                    <a:pt x="1953942" y="181483"/>
                    <a:pt x="1956816" y="190104"/>
                  </a:cubicBezTo>
                  <a:cubicBezTo>
                    <a:pt x="1958342" y="194681"/>
                    <a:pt x="1962612" y="208929"/>
                    <a:pt x="1965960" y="211440"/>
                  </a:cubicBezTo>
                  <a:cubicBezTo>
                    <a:pt x="1971101" y="215295"/>
                    <a:pt x="1978152" y="215504"/>
                    <a:pt x="1984248" y="217536"/>
                  </a:cubicBezTo>
                  <a:cubicBezTo>
                    <a:pt x="1986280" y="220584"/>
                    <a:pt x="1987754" y="224090"/>
                    <a:pt x="1990344" y="226680"/>
                  </a:cubicBezTo>
                  <a:cubicBezTo>
                    <a:pt x="1992934" y="229270"/>
                    <a:pt x="1996140" y="231288"/>
                    <a:pt x="1999488" y="232776"/>
                  </a:cubicBezTo>
                  <a:cubicBezTo>
                    <a:pt x="2027428" y="245194"/>
                    <a:pt x="2057370" y="242315"/>
                    <a:pt x="2087880" y="244968"/>
                  </a:cubicBezTo>
                  <a:cubicBezTo>
                    <a:pt x="2137162" y="261395"/>
                    <a:pt x="2075602" y="242518"/>
                    <a:pt x="2185416" y="257160"/>
                  </a:cubicBezTo>
                  <a:cubicBezTo>
                    <a:pt x="2194602" y="258385"/>
                    <a:pt x="2198893" y="265984"/>
                    <a:pt x="2206752" y="269352"/>
                  </a:cubicBezTo>
                  <a:cubicBezTo>
                    <a:pt x="2210602" y="271002"/>
                    <a:pt x="2215022" y="270929"/>
                    <a:pt x="2218944" y="272400"/>
                  </a:cubicBezTo>
                  <a:cubicBezTo>
                    <a:pt x="2258315" y="287164"/>
                    <a:pt x="2190429" y="268319"/>
                    <a:pt x="2255520" y="284592"/>
                  </a:cubicBezTo>
                  <a:cubicBezTo>
                    <a:pt x="2316480" y="280528"/>
                    <a:pt x="2377807" y="280218"/>
                    <a:pt x="2438400" y="272400"/>
                  </a:cubicBezTo>
                  <a:lnTo>
                    <a:pt x="2532888" y="260208"/>
                  </a:lnTo>
                  <a:cubicBezTo>
                    <a:pt x="2569464" y="261224"/>
                    <a:pt x="2606123" y="260586"/>
                    <a:pt x="2642616" y="263256"/>
                  </a:cubicBezTo>
                  <a:cubicBezTo>
                    <a:pt x="2648073" y="263655"/>
                    <a:pt x="2652856" y="267130"/>
                    <a:pt x="2657856" y="269352"/>
                  </a:cubicBezTo>
                  <a:cubicBezTo>
                    <a:pt x="2678349" y="278460"/>
                    <a:pt x="2661441" y="273296"/>
                    <a:pt x="2682240" y="278496"/>
                  </a:cubicBezTo>
                  <a:cubicBezTo>
                    <a:pt x="2685288" y="282560"/>
                    <a:pt x="2687276" y="287700"/>
                    <a:pt x="2691384" y="290688"/>
                  </a:cubicBezTo>
                  <a:cubicBezTo>
                    <a:pt x="2698733" y="296033"/>
                    <a:pt x="2715768" y="302880"/>
                    <a:pt x="2715768" y="302880"/>
                  </a:cubicBezTo>
                  <a:cubicBezTo>
                    <a:pt x="2721243" y="319305"/>
                    <a:pt x="2714978" y="308637"/>
                    <a:pt x="2737104" y="318120"/>
                  </a:cubicBezTo>
                  <a:cubicBezTo>
                    <a:pt x="2745457" y="321700"/>
                    <a:pt x="2752617" y="328341"/>
                    <a:pt x="2761488" y="330312"/>
                  </a:cubicBezTo>
                  <a:cubicBezTo>
                    <a:pt x="2792056" y="337105"/>
                    <a:pt x="2780034" y="333446"/>
                    <a:pt x="2798064" y="339456"/>
                  </a:cubicBezTo>
                  <a:cubicBezTo>
                    <a:pt x="2796329" y="347265"/>
                    <a:pt x="2790014" y="386153"/>
                    <a:pt x="2779776" y="391272"/>
                  </a:cubicBezTo>
                  <a:cubicBezTo>
                    <a:pt x="2764710" y="398805"/>
                    <a:pt x="2771895" y="395931"/>
                    <a:pt x="2758440" y="400416"/>
                  </a:cubicBezTo>
                  <a:cubicBezTo>
                    <a:pt x="2754376" y="408544"/>
                    <a:pt x="2744963" y="415804"/>
                    <a:pt x="2746248" y="424800"/>
                  </a:cubicBezTo>
                  <a:cubicBezTo>
                    <a:pt x="2747264" y="431912"/>
                    <a:pt x="2747406" y="439205"/>
                    <a:pt x="2749296" y="446136"/>
                  </a:cubicBezTo>
                  <a:cubicBezTo>
                    <a:pt x="2751081" y="452680"/>
                    <a:pt x="2757668" y="461742"/>
                    <a:pt x="2761488" y="467472"/>
                  </a:cubicBezTo>
                  <a:cubicBezTo>
                    <a:pt x="2762504" y="471536"/>
                    <a:pt x="2763211" y="475690"/>
                    <a:pt x="2764536" y="479664"/>
                  </a:cubicBezTo>
                  <a:cubicBezTo>
                    <a:pt x="2766266" y="484855"/>
                    <a:pt x="2770632" y="489433"/>
                    <a:pt x="2770632" y="494904"/>
                  </a:cubicBezTo>
                  <a:cubicBezTo>
                    <a:pt x="2770632" y="510066"/>
                    <a:pt x="2756161" y="509587"/>
                    <a:pt x="2746248" y="513192"/>
                  </a:cubicBezTo>
                  <a:cubicBezTo>
                    <a:pt x="2719921" y="522765"/>
                    <a:pt x="2741649" y="517958"/>
                    <a:pt x="2706624" y="522336"/>
                  </a:cubicBezTo>
                  <a:cubicBezTo>
                    <a:pt x="2688059" y="527640"/>
                    <a:pt x="2669456" y="532759"/>
                    <a:pt x="2651760" y="540624"/>
                  </a:cubicBezTo>
                  <a:cubicBezTo>
                    <a:pt x="2647608" y="542469"/>
                    <a:pt x="2643513" y="544466"/>
                    <a:pt x="2639568" y="546720"/>
                  </a:cubicBezTo>
                  <a:cubicBezTo>
                    <a:pt x="2636387" y="548537"/>
                    <a:pt x="2633791" y="551373"/>
                    <a:pt x="2630424" y="552816"/>
                  </a:cubicBezTo>
                  <a:cubicBezTo>
                    <a:pt x="2626574" y="554466"/>
                    <a:pt x="2622154" y="554393"/>
                    <a:pt x="2618232" y="555864"/>
                  </a:cubicBezTo>
                  <a:cubicBezTo>
                    <a:pt x="2613978" y="557459"/>
                    <a:pt x="2610104" y="559928"/>
                    <a:pt x="2606040" y="561960"/>
                  </a:cubicBezTo>
                  <a:cubicBezTo>
                    <a:pt x="2602939" y="566095"/>
                    <a:pt x="2593771" y="577849"/>
                    <a:pt x="2590800" y="583296"/>
                  </a:cubicBezTo>
                  <a:cubicBezTo>
                    <a:pt x="2586448" y="591274"/>
                    <a:pt x="2582672" y="599552"/>
                    <a:pt x="2578608" y="607680"/>
                  </a:cubicBezTo>
                  <a:cubicBezTo>
                    <a:pt x="2576576" y="611744"/>
                    <a:pt x="2573949" y="615561"/>
                    <a:pt x="2572512" y="619872"/>
                  </a:cubicBezTo>
                  <a:cubicBezTo>
                    <a:pt x="2569481" y="628964"/>
                    <a:pt x="2562724" y="650674"/>
                    <a:pt x="2557272" y="653400"/>
                  </a:cubicBezTo>
                  <a:lnTo>
                    <a:pt x="2545080" y="659496"/>
                  </a:lnTo>
                  <a:cubicBezTo>
                    <a:pt x="2543048" y="662544"/>
                    <a:pt x="2541113" y="665659"/>
                    <a:pt x="2538984" y="668640"/>
                  </a:cubicBezTo>
                  <a:cubicBezTo>
                    <a:pt x="2536031" y="672774"/>
                    <a:pt x="2532793" y="676698"/>
                    <a:pt x="2529840" y="680832"/>
                  </a:cubicBezTo>
                  <a:cubicBezTo>
                    <a:pt x="2500857" y="721408"/>
                    <a:pt x="2548001" y="688665"/>
                    <a:pt x="2410968" y="696072"/>
                  </a:cubicBezTo>
                  <a:cubicBezTo>
                    <a:pt x="2401161" y="702610"/>
                    <a:pt x="2401233" y="703108"/>
                    <a:pt x="2389632" y="708264"/>
                  </a:cubicBezTo>
                  <a:cubicBezTo>
                    <a:pt x="2384632" y="710486"/>
                    <a:pt x="2379718" y="713107"/>
                    <a:pt x="2374392" y="714360"/>
                  </a:cubicBezTo>
                  <a:cubicBezTo>
                    <a:pt x="2328051" y="725264"/>
                    <a:pt x="2286879" y="722000"/>
                    <a:pt x="2237232" y="723504"/>
                  </a:cubicBezTo>
                  <a:cubicBezTo>
                    <a:pt x="2219960" y="725536"/>
                    <a:pt x="2202500" y="726346"/>
                    <a:pt x="2185416" y="729600"/>
                  </a:cubicBezTo>
                  <a:cubicBezTo>
                    <a:pt x="2180953" y="730450"/>
                    <a:pt x="2176133" y="732205"/>
                    <a:pt x="2173224" y="735696"/>
                  </a:cubicBezTo>
                  <a:cubicBezTo>
                    <a:pt x="2142312" y="772790"/>
                    <a:pt x="2205823" y="721153"/>
                    <a:pt x="2157984" y="757032"/>
                  </a:cubicBezTo>
                  <a:cubicBezTo>
                    <a:pt x="2155952" y="761096"/>
                    <a:pt x="2155523" y="766498"/>
                    <a:pt x="2151888" y="769224"/>
                  </a:cubicBezTo>
                  <a:cubicBezTo>
                    <a:pt x="2146747" y="773079"/>
                    <a:pt x="2139639" y="773124"/>
                    <a:pt x="2133600" y="775320"/>
                  </a:cubicBezTo>
                  <a:cubicBezTo>
                    <a:pt x="2128458" y="777190"/>
                    <a:pt x="2123360" y="779194"/>
                    <a:pt x="2118360" y="781416"/>
                  </a:cubicBezTo>
                  <a:cubicBezTo>
                    <a:pt x="2106985" y="786471"/>
                    <a:pt x="2101195" y="791611"/>
                    <a:pt x="2087880" y="793608"/>
                  </a:cubicBezTo>
                  <a:cubicBezTo>
                    <a:pt x="2073778" y="795723"/>
                    <a:pt x="2059402" y="795282"/>
                    <a:pt x="2045208" y="796656"/>
                  </a:cubicBezTo>
                  <a:cubicBezTo>
                    <a:pt x="2027898" y="798331"/>
                    <a:pt x="2010664" y="800720"/>
                    <a:pt x="1993392" y="802752"/>
                  </a:cubicBezTo>
                  <a:cubicBezTo>
                    <a:pt x="1963928" y="800720"/>
                    <a:pt x="1934153" y="801384"/>
                    <a:pt x="1905000" y="796656"/>
                  </a:cubicBezTo>
                  <a:cubicBezTo>
                    <a:pt x="1896030" y="795201"/>
                    <a:pt x="1880616" y="784464"/>
                    <a:pt x="1880616" y="784464"/>
                  </a:cubicBezTo>
                  <a:cubicBezTo>
                    <a:pt x="1793804" y="794110"/>
                    <a:pt x="1823007" y="781265"/>
                    <a:pt x="1786128" y="799704"/>
                  </a:cubicBezTo>
                  <a:cubicBezTo>
                    <a:pt x="1779016" y="798688"/>
                    <a:pt x="1771497" y="799235"/>
                    <a:pt x="1764792" y="796656"/>
                  </a:cubicBezTo>
                  <a:cubicBezTo>
                    <a:pt x="1736037" y="785597"/>
                    <a:pt x="1755226" y="787586"/>
                    <a:pt x="1737360" y="772272"/>
                  </a:cubicBezTo>
                  <a:cubicBezTo>
                    <a:pt x="1733910" y="769315"/>
                    <a:pt x="1729232" y="768208"/>
                    <a:pt x="1725168" y="766176"/>
                  </a:cubicBezTo>
                  <a:cubicBezTo>
                    <a:pt x="1723136" y="763128"/>
                    <a:pt x="1721886" y="759377"/>
                    <a:pt x="1719072" y="757032"/>
                  </a:cubicBezTo>
                  <a:cubicBezTo>
                    <a:pt x="1715581" y="754123"/>
                    <a:pt x="1711422" y="751074"/>
                    <a:pt x="1706880" y="750936"/>
                  </a:cubicBezTo>
                  <a:lnTo>
                    <a:pt x="1618488" y="753984"/>
                  </a:lnTo>
                  <a:cubicBezTo>
                    <a:pt x="1598409" y="767370"/>
                    <a:pt x="1617887" y="756485"/>
                    <a:pt x="1575816" y="763128"/>
                  </a:cubicBezTo>
                  <a:cubicBezTo>
                    <a:pt x="1567540" y="764435"/>
                    <a:pt x="1559587" y="767305"/>
                    <a:pt x="1551432" y="769224"/>
                  </a:cubicBezTo>
                  <a:cubicBezTo>
                    <a:pt x="1481140" y="785763"/>
                    <a:pt x="1575793" y="763133"/>
                    <a:pt x="1484376" y="781416"/>
                  </a:cubicBezTo>
                  <a:cubicBezTo>
                    <a:pt x="1477123" y="782867"/>
                    <a:pt x="1470411" y="786898"/>
                    <a:pt x="1463040" y="787512"/>
                  </a:cubicBezTo>
                  <a:cubicBezTo>
                    <a:pt x="1421479" y="790975"/>
                    <a:pt x="1379728" y="791576"/>
                    <a:pt x="1338072" y="793608"/>
                  </a:cubicBezTo>
                  <a:cubicBezTo>
                    <a:pt x="1317676" y="797687"/>
                    <a:pt x="1298525" y="801860"/>
                    <a:pt x="1277112" y="802752"/>
                  </a:cubicBezTo>
                  <a:cubicBezTo>
                    <a:pt x="1265128" y="803251"/>
                    <a:pt x="1247104" y="799189"/>
                    <a:pt x="1234440" y="796656"/>
                  </a:cubicBezTo>
                  <a:cubicBezTo>
                    <a:pt x="1226312" y="792592"/>
                    <a:pt x="1217617" y="789505"/>
                    <a:pt x="1210056" y="784464"/>
                  </a:cubicBezTo>
                  <a:cubicBezTo>
                    <a:pt x="1207008" y="782432"/>
                    <a:pt x="1204260" y="779856"/>
                    <a:pt x="1200912" y="778368"/>
                  </a:cubicBezTo>
                  <a:cubicBezTo>
                    <a:pt x="1195040" y="775758"/>
                    <a:pt x="1188663" y="774468"/>
                    <a:pt x="1182624" y="772272"/>
                  </a:cubicBezTo>
                  <a:cubicBezTo>
                    <a:pt x="1177482" y="770402"/>
                    <a:pt x="1172464" y="768208"/>
                    <a:pt x="1167384" y="766176"/>
                  </a:cubicBezTo>
                  <a:cubicBezTo>
                    <a:pt x="1165352" y="763128"/>
                    <a:pt x="1164892" y="757687"/>
                    <a:pt x="1161288" y="757032"/>
                  </a:cubicBezTo>
                  <a:cubicBezTo>
                    <a:pt x="1151126" y="755184"/>
                    <a:pt x="1133023" y="760288"/>
                    <a:pt x="1121664" y="763128"/>
                  </a:cubicBezTo>
                  <a:cubicBezTo>
                    <a:pt x="1118616" y="765160"/>
                    <a:pt x="1115963" y="767972"/>
                    <a:pt x="1112520" y="769224"/>
                  </a:cubicBezTo>
                  <a:cubicBezTo>
                    <a:pt x="1091422" y="776896"/>
                    <a:pt x="1058946" y="778969"/>
                    <a:pt x="1039368" y="781416"/>
                  </a:cubicBezTo>
                  <a:cubicBezTo>
                    <a:pt x="1026806" y="780020"/>
                    <a:pt x="1014356" y="780577"/>
                    <a:pt x="1002792" y="775320"/>
                  </a:cubicBezTo>
                  <a:cubicBezTo>
                    <a:pt x="994519" y="771560"/>
                    <a:pt x="978408" y="763128"/>
                    <a:pt x="978408" y="763128"/>
                  </a:cubicBezTo>
                  <a:cubicBezTo>
                    <a:pt x="975360" y="759064"/>
                    <a:pt x="972856" y="754528"/>
                    <a:pt x="969264" y="750936"/>
                  </a:cubicBezTo>
                  <a:cubicBezTo>
                    <a:pt x="961351" y="743023"/>
                    <a:pt x="954538" y="740525"/>
                    <a:pt x="944880" y="735696"/>
                  </a:cubicBezTo>
                  <a:cubicBezTo>
                    <a:pt x="942848" y="731632"/>
                    <a:pt x="941693" y="726995"/>
                    <a:pt x="938784" y="723504"/>
                  </a:cubicBezTo>
                  <a:cubicBezTo>
                    <a:pt x="936439" y="720690"/>
                    <a:pt x="933302" y="717513"/>
                    <a:pt x="929640" y="717408"/>
                  </a:cubicBezTo>
                  <a:lnTo>
                    <a:pt x="832104" y="720456"/>
                  </a:lnTo>
                  <a:cubicBezTo>
                    <a:pt x="778357" y="732400"/>
                    <a:pt x="806278" y="728598"/>
                    <a:pt x="716280" y="723504"/>
                  </a:cubicBezTo>
                  <a:cubicBezTo>
                    <a:pt x="691851" y="722121"/>
                    <a:pt x="667417" y="720370"/>
                    <a:pt x="643128" y="717408"/>
                  </a:cubicBezTo>
                  <a:cubicBezTo>
                    <a:pt x="625718" y="715285"/>
                    <a:pt x="591312" y="708264"/>
                    <a:pt x="591312" y="708264"/>
                  </a:cubicBezTo>
                  <a:cubicBezTo>
                    <a:pt x="581152" y="704200"/>
                    <a:pt x="571448" y="698726"/>
                    <a:pt x="560832" y="696072"/>
                  </a:cubicBezTo>
                  <a:cubicBezTo>
                    <a:pt x="552704" y="694040"/>
                    <a:pt x="544531" y="692180"/>
                    <a:pt x="536448" y="689976"/>
                  </a:cubicBezTo>
                  <a:cubicBezTo>
                    <a:pt x="533348" y="689131"/>
                    <a:pt x="530454" y="687558"/>
                    <a:pt x="527304" y="686928"/>
                  </a:cubicBezTo>
                  <a:cubicBezTo>
                    <a:pt x="515184" y="684504"/>
                    <a:pt x="502920" y="682864"/>
                    <a:pt x="490728" y="680832"/>
                  </a:cubicBezTo>
                  <a:cubicBezTo>
                    <a:pt x="485648" y="678800"/>
                    <a:pt x="480679" y="676466"/>
                    <a:pt x="475488" y="674736"/>
                  </a:cubicBezTo>
                  <a:cubicBezTo>
                    <a:pt x="431408" y="660043"/>
                    <a:pt x="434418" y="669298"/>
                    <a:pt x="362712" y="671688"/>
                  </a:cubicBezTo>
                  <a:cubicBezTo>
                    <a:pt x="357632" y="673720"/>
                    <a:pt x="352751" y="676344"/>
                    <a:pt x="347472" y="677784"/>
                  </a:cubicBezTo>
                  <a:cubicBezTo>
                    <a:pt x="341510" y="679410"/>
                    <a:pt x="335296" y="679915"/>
                    <a:pt x="329184" y="680832"/>
                  </a:cubicBezTo>
                  <a:lnTo>
                    <a:pt x="286512" y="686928"/>
                  </a:lnTo>
                  <a:lnTo>
                    <a:pt x="252984" y="683880"/>
                  </a:lnTo>
                  <a:cubicBezTo>
                    <a:pt x="239783" y="682780"/>
                    <a:pt x="225068" y="687030"/>
                    <a:pt x="213360" y="680832"/>
                  </a:cubicBezTo>
                  <a:cubicBezTo>
                    <a:pt x="205329" y="676580"/>
                    <a:pt x="208729" y="661489"/>
                    <a:pt x="201168" y="656448"/>
                  </a:cubicBezTo>
                  <a:cubicBezTo>
                    <a:pt x="182637" y="644094"/>
                    <a:pt x="202326" y="655739"/>
                    <a:pt x="179832" y="647304"/>
                  </a:cubicBezTo>
                  <a:cubicBezTo>
                    <a:pt x="175578" y="645709"/>
                    <a:pt x="171910" y="642761"/>
                    <a:pt x="167640" y="641208"/>
                  </a:cubicBezTo>
                  <a:cubicBezTo>
                    <a:pt x="146152" y="633394"/>
                    <a:pt x="130674" y="632707"/>
                    <a:pt x="106680" y="629016"/>
                  </a:cubicBezTo>
                  <a:cubicBezTo>
                    <a:pt x="57744" y="609442"/>
                    <a:pt x="128417" y="636451"/>
                    <a:pt x="73152" y="619872"/>
                  </a:cubicBezTo>
                  <a:cubicBezTo>
                    <a:pt x="68800" y="618566"/>
                    <a:pt x="65112" y="615621"/>
                    <a:pt x="60960" y="613776"/>
                  </a:cubicBezTo>
                  <a:cubicBezTo>
                    <a:pt x="55960" y="611554"/>
                    <a:pt x="50800" y="609712"/>
                    <a:pt x="45720" y="607680"/>
                  </a:cubicBezTo>
                  <a:cubicBezTo>
                    <a:pt x="43329" y="602899"/>
                    <a:pt x="37836" y="590652"/>
                    <a:pt x="33528" y="586344"/>
                  </a:cubicBezTo>
                  <a:cubicBezTo>
                    <a:pt x="30938" y="583754"/>
                    <a:pt x="27432" y="582280"/>
                    <a:pt x="24384" y="580248"/>
                  </a:cubicBezTo>
                  <a:cubicBezTo>
                    <a:pt x="10319" y="552117"/>
                    <a:pt x="21008" y="558068"/>
                    <a:pt x="0" y="552816"/>
                  </a:cubicBezTo>
                  <a:cubicBezTo>
                    <a:pt x="1016" y="532496"/>
                    <a:pt x="524" y="512044"/>
                    <a:pt x="3048" y="491856"/>
                  </a:cubicBezTo>
                  <a:cubicBezTo>
                    <a:pt x="3612" y="487347"/>
                    <a:pt x="5509" y="482390"/>
                    <a:pt x="9144" y="479664"/>
                  </a:cubicBezTo>
                  <a:cubicBezTo>
                    <a:pt x="14285" y="475809"/>
                    <a:pt x="21393" y="475764"/>
                    <a:pt x="27432" y="473568"/>
                  </a:cubicBezTo>
                  <a:cubicBezTo>
                    <a:pt x="32574" y="471698"/>
                    <a:pt x="37592" y="469504"/>
                    <a:pt x="42672" y="467472"/>
                  </a:cubicBezTo>
                  <a:cubicBezTo>
                    <a:pt x="44704" y="464424"/>
                    <a:pt x="46178" y="460918"/>
                    <a:pt x="48768" y="458328"/>
                  </a:cubicBezTo>
                  <a:cubicBezTo>
                    <a:pt x="53076" y="454020"/>
                    <a:pt x="65323" y="448527"/>
                    <a:pt x="70104" y="446136"/>
                  </a:cubicBezTo>
                  <a:cubicBezTo>
                    <a:pt x="72136" y="441056"/>
                    <a:pt x="75013" y="436237"/>
                    <a:pt x="76200" y="430896"/>
                  </a:cubicBezTo>
                  <a:cubicBezTo>
                    <a:pt x="79099" y="417851"/>
                    <a:pt x="75692" y="405496"/>
                    <a:pt x="76200" y="3973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</a:pPr>
              <a:r>
                <a:rPr lang="en-GB" altLang="de-DE" b="1"/>
                <a:t>Why</a:t>
              </a:r>
            </a:p>
            <a:p>
              <a:pPr algn="ctr" eaLnBrk="1" hangingPunct="1">
                <a:lnSpc>
                  <a:spcPts val="1800"/>
                </a:lnSpc>
              </a:pPr>
              <a:r>
                <a:rPr lang="en-GB" altLang="de-DE" b="1"/>
                <a:t>we conduct this stupid</a:t>
              </a:r>
            </a:p>
            <a:p>
              <a:pPr algn="ctr" eaLnBrk="1" hangingPunct="1">
                <a:lnSpc>
                  <a:spcPts val="1800"/>
                </a:lnSpc>
              </a:pPr>
              <a:r>
                <a:rPr lang="en-GB" altLang="de-DE" b="1"/>
                <a:t>exchanges ???</a:t>
              </a:r>
            </a:p>
          </p:txBody>
        </p:sp>
        <p:sp>
          <p:nvSpPr>
            <p:cNvPr id="8" name="Ovale Legende 7"/>
            <p:cNvSpPr/>
            <p:nvPr/>
          </p:nvSpPr>
          <p:spPr bwMode="auto">
            <a:xfrm>
              <a:off x="2263999" y="4292711"/>
              <a:ext cx="1008065" cy="1152537"/>
            </a:xfrm>
            <a:prstGeom prst="wedgeEllipseCallout">
              <a:avLst>
                <a:gd name="adj1" fmla="val 75702"/>
                <a:gd name="adj2" fmla="val 13868"/>
              </a:avLst>
            </a:prstGeom>
            <a:gradFill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eaLnBrk="1" hangingPunct="1">
                <a:lnSpc>
                  <a:spcPts val="2500"/>
                </a:lnSpc>
                <a:defRPr/>
              </a:pPr>
              <a:r>
                <a:rPr lang="en-GB" sz="2400" b="1" dirty="0">
                  <a:latin typeface="Arial" charset="0"/>
                  <a:cs typeface="Arial" charset="0"/>
                </a:rPr>
                <a:t>I</a:t>
              </a:r>
            </a:p>
            <a:p>
              <a:pPr algn="ctr" eaLnBrk="1" hangingPunct="1">
                <a:lnSpc>
                  <a:spcPts val="2500"/>
                </a:lnSpc>
                <a:defRPr/>
              </a:pPr>
              <a:r>
                <a:rPr lang="en-GB" sz="2400" b="1" dirty="0">
                  <a:latin typeface="Arial" charset="0"/>
                  <a:cs typeface="Arial" charset="0"/>
                </a:rPr>
                <a:t>feel</a:t>
              </a:r>
            </a:p>
            <a:p>
              <a:pPr algn="ctr" eaLnBrk="1" hangingPunct="1">
                <a:lnSpc>
                  <a:spcPts val="2500"/>
                </a:lnSpc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cold</a:t>
              </a:r>
            </a:p>
          </p:txBody>
        </p:sp>
        <p:sp>
          <p:nvSpPr>
            <p:cNvPr id="9" name="Ovale Legende 8"/>
            <p:cNvSpPr/>
            <p:nvPr/>
          </p:nvSpPr>
          <p:spPr bwMode="auto">
            <a:xfrm>
              <a:off x="7550382" y="4292711"/>
              <a:ext cx="936626" cy="1152537"/>
            </a:xfrm>
            <a:prstGeom prst="wedgeEllipseCallout">
              <a:avLst>
                <a:gd name="adj1" fmla="val -70626"/>
                <a:gd name="adj2" fmla="val 20521"/>
              </a:avLst>
            </a:prstGeom>
            <a:gradFill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algn="ctr" eaLnBrk="1" hangingPunct="1">
                <a:lnSpc>
                  <a:spcPts val="2500"/>
                </a:lnSpc>
                <a:defRPr/>
              </a:pPr>
              <a:r>
                <a:rPr lang="en-GB" sz="2400" b="1" dirty="0">
                  <a:latin typeface="Arial" charset="0"/>
                  <a:cs typeface="Arial" charset="0"/>
                </a:rPr>
                <a:t>I</a:t>
              </a:r>
            </a:p>
            <a:p>
              <a:pPr algn="ctr" eaLnBrk="1" hangingPunct="1">
                <a:lnSpc>
                  <a:spcPts val="2500"/>
                </a:lnSpc>
                <a:defRPr/>
              </a:pPr>
              <a:r>
                <a:rPr lang="en-GB" sz="2400" b="1" dirty="0">
                  <a:latin typeface="Arial" charset="0"/>
                  <a:cs typeface="Arial" charset="0"/>
                </a:rPr>
                <a:t>feel</a:t>
              </a:r>
            </a:p>
            <a:p>
              <a:pPr algn="ctr" eaLnBrk="1" hangingPunct="1">
                <a:lnSpc>
                  <a:spcPts val="2500"/>
                </a:lnSpc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sick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2028825" y="1647825"/>
            <a:ext cx="6503988" cy="4679950"/>
            <a:chOff x="2029049" y="1647908"/>
            <a:chExt cx="6503998" cy="4680000"/>
          </a:xfrm>
        </p:grpSpPr>
        <p:sp>
          <p:nvSpPr>
            <p:cNvPr id="11" name="Rechteck 13"/>
            <p:cNvSpPr>
              <a:spLocks noChangeArrowheads="1"/>
            </p:cNvSpPr>
            <p:nvPr/>
          </p:nvSpPr>
          <p:spPr bwMode="auto">
            <a:xfrm>
              <a:off x="2029049" y="1647908"/>
              <a:ext cx="6503998" cy="46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AT" altLang="de-DE"/>
            </a:p>
          </p:txBody>
        </p:sp>
        <p:sp>
          <p:nvSpPr>
            <p:cNvPr id="12" name="Freihandform 12"/>
            <p:cNvSpPr>
              <a:spLocks/>
            </p:cNvSpPr>
            <p:nvPr/>
          </p:nvSpPr>
          <p:spPr bwMode="auto">
            <a:xfrm>
              <a:off x="3973265" y="2348880"/>
              <a:ext cx="2798064" cy="802794"/>
            </a:xfrm>
            <a:custGeom>
              <a:avLst/>
              <a:gdLst>
                <a:gd name="T0" fmla="*/ 0 w 2798064"/>
                <a:gd name="T1" fmla="*/ 0 h 802794"/>
                <a:gd name="T2" fmla="*/ 2798064 w 2798064"/>
                <a:gd name="T3" fmla="*/ 802794 h 802794"/>
              </a:gdLst>
              <a:ahLst/>
              <a:cxnLst/>
              <a:rect l="T0" t="T1" r="T2" b="T3"/>
              <a:pathLst>
                <a:path w="2798064" h="802794">
                  <a:moveTo>
                    <a:pt x="76200" y="397368"/>
                  </a:moveTo>
                  <a:cubicBezTo>
                    <a:pt x="76708" y="389240"/>
                    <a:pt x="76732" y="386657"/>
                    <a:pt x="79248" y="382128"/>
                  </a:cubicBezTo>
                  <a:cubicBezTo>
                    <a:pt x="82039" y="377104"/>
                    <a:pt x="87076" y="373676"/>
                    <a:pt x="91440" y="369936"/>
                  </a:cubicBezTo>
                  <a:cubicBezTo>
                    <a:pt x="110030" y="354002"/>
                    <a:pt x="125897" y="362434"/>
                    <a:pt x="155448" y="360792"/>
                  </a:cubicBezTo>
                  <a:cubicBezTo>
                    <a:pt x="159512" y="358760"/>
                    <a:pt x="164802" y="358244"/>
                    <a:pt x="167640" y="354696"/>
                  </a:cubicBezTo>
                  <a:cubicBezTo>
                    <a:pt x="173317" y="347600"/>
                    <a:pt x="179832" y="330312"/>
                    <a:pt x="179832" y="330312"/>
                  </a:cubicBezTo>
                  <a:cubicBezTo>
                    <a:pt x="178816" y="319136"/>
                    <a:pt x="178629" y="307853"/>
                    <a:pt x="176784" y="296784"/>
                  </a:cubicBezTo>
                  <a:cubicBezTo>
                    <a:pt x="175568" y="289488"/>
                    <a:pt x="171302" y="282819"/>
                    <a:pt x="170688" y="275448"/>
                  </a:cubicBezTo>
                  <a:cubicBezTo>
                    <a:pt x="170258" y="270285"/>
                    <a:pt x="169492" y="263179"/>
                    <a:pt x="173736" y="260208"/>
                  </a:cubicBezTo>
                  <a:cubicBezTo>
                    <a:pt x="181410" y="254836"/>
                    <a:pt x="191902" y="255485"/>
                    <a:pt x="201168" y="254112"/>
                  </a:cubicBezTo>
                  <a:cubicBezTo>
                    <a:pt x="219370" y="251415"/>
                    <a:pt x="237744" y="250048"/>
                    <a:pt x="256032" y="248016"/>
                  </a:cubicBezTo>
                  <a:cubicBezTo>
                    <a:pt x="278320" y="236872"/>
                    <a:pt x="260248" y="244676"/>
                    <a:pt x="295656" y="235824"/>
                  </a:cubicBezTo>
                  <a:cubicBezTo>
                    <a:pt x="352126" y="221707"/>
                    <a:pt x="275018" y="232957"/>
                    <a:pt x="396240" y="223632"/>
                  </a:cubicBezTo>
                  <a:cubicBezTo>
                    <a:pt x="446298" y="225907"/>
                    <a:pt x="447657" y="216872"/>
                    <a:pt x="475488" y="232776"/>
                  </a:cubicBezTo>
                  <a:cubicBezTo>
                    <a:pt x="478669" y="234593"/>
                    <a:pt x="481584" y="236840"/>
                    <a:pt x="484632" y="238872"/>
                  </a:cubicBezTo>
                  <a:cubicBezTo>
                    <a:pt x="495808" y="237856"/>
                    <a:pt x="507156" y="238025"/>
                    <a:pt x="518160" y="235824"/>
                  </a:cubicBezTo>
                  <a:cubicBezTo>
                    <a:pt x="523684" y="234719"/>
                    <a:pt x="534589" y="226904"/>
                    <a:pt x="539496" y="223632"/>
                  </a:cubicBezTo>
                  <a:cubicBezTo>
                    <a:pt x="548203" y="210571"/>
                    <a:pt x="546694" y="208392"/>
                    <a:pt x="569976" y="208392"/>
                  </a:cubicBezTo>
                  <a:cubicBezTo>
                    <a:pt x="597483" y="208392"/>
                    <a:pt x="652272" y="214488"/>
                    <a:pt x="652272" y="214488"/>
                  </a:cubicBezTo>
                  <a:cubicBezTo>
                    <a:pt x="663448" y="212456"/>
                    <a:pt x="679609" y="217916"/>
                    <a:pt x="685800" y="208392"/>
                  </a:cubicBezTo>
                  <a:cubicBezTo>
                    <a:pt x="695828" y="192964"/>
                    <a:pt x="689464" y="171767"/>
                    <a:pt x="691896" y="153528"/>
                  </a:cubicBezTo>
                  <a:cubicBezTo>
                    <a:pt x="693530" y="141276"/>
                    <a:pt x="694807" y="128895"/>
                    <a:pt x="697992" y="116952"/>
                  </a:cubicBezTo>
                  <a:cubicBezTo>
                    <a:pt x="698936" y="113412"/>
                    <a:pt x="701498" y="110398"/>
                    <a:pt x="704088" y="107808"/>
                  </a:cubicBezTo>
                  <a:cubicBezTo>
                    <a:pt x="712669" y="99227"/>
                    <a:pt x="726909" y="97656"/>
                    <a:pt x="737616" y="95616"/>
                  </a:cubicBezTo>
                  <a:cubicBezTo>
                    <a:pt x="750743" y="93116"/>
                    <a:pt x="764032" y="91552"/>
                    <a:pt x="777240" y="89520"/>
                  </a:cubicBezTo>
                  <a:cubicBezTo>
                    <a:pt x="803014" y="80929"/>
                    <a:pt x="773418" y="90157"/>
                    <a:pt x="832104" y="80376"/>
                  </a:cubicBezTo>
                  <a:cubicBezTo>
                    <a:pt x="841344" y="78836"/>
                    <a:pt x="850175" y="74624"/>
                    <a:pt x="859536" y="74280"/>
                  </a:cubicBezTo>
                  <a:cubicBezTo>
                    <a:pt x="961088" y="70553"/>
                    <a:pt x="1062736" y="70216"/>
                    <a:pt x="1164336" y="68184"/>
                  </a:cubicBezTo>
                  <a:cubicBezTo>
                    <a:pt x="1184656" y="66152"/>
                    <a:pt x="1205080" y="64976"/>
                    <a:pt x="1225296" y="62088"/>
                  </a:cubicBezTo>
                  <a:cubicBezTo>
                    <a:pt x="1233590" y="60903"/>
                    <a:pt x="1241806" y="58855"/>
                    <a:pt x="1249680" y="55992"/>
                  </a:cubicBezTo>
                  <a:cubicBezTo>
                    <a:pt x="1253123" y="54740"/>
                    <a:pt x="1255643" y="51713"/>
                    <a:pt x="1258824" y="49896"/>
                  </a:cubicBezTo>
                  <a:cubicBezTo>
                    <a:pt x="1262769" y="47642"/>
                    <a:pt x="1266762" y="45395"/>
                    <a:pt x="1271016" y="43800"/>
                  </a:cubicBezTo>
                  <a:cubicBezTo>
                    <a:pt x="1274938" y="42329"/>
                    <a:pt x="1279234" y="42077"/>
                    <a:pt x="1283208" y="40752"/>
                  </a:cubicBezTo>
                  <a:cubicBezTo>
                    <a:pt x="1294883" y="36860"/>
                    <a:pt x="1300018" y="33871"/>
                    <a:pt x="1310640" y="28560"/>
                  </a:cubicBezTo>
                  <a:cubicBezTo>
                    <a:pt x="1324864" y="29576"/>
                    <a:pt x="1339246" y="29264"/>
                    <a:pt x="1353312" y="31608"/>
                  </a:cubicBezTo>
                  <a:cubicBezTo>
                    <a:pt x="1357794" y="32355"/>
                    <a:pt x="1361285" y="36017"/>
                    <a:pt x="1365504" y="37704"/>
                  </a:cubicBezTo>
                  <a:cubicBezTo>
                    <a:pt x="1403168" y="52770"/>
                    <a:pt x="1367392" y="35600"/>
                    <a:pt x="1395984" y="49896"/>
                  </a:cubicBezTo>
                  <a:cubicBezTo>
                    <a:pt x="1422400" y="48880"/>
                    <a:pt x="1448928" y="49478"/>
                    <a:pt x="1475232" y="46848"/>
                  </a:cubicBezTo>
                  <a:cubicBezTo>
                    <a:pt x="1480814" y="46290"/>
                    <a:pt x="1491614" y="37487"/>
                    <a:pt x="1496568" y="34656"/>
                  </a:cubicBezTo>
                  <a:cubicBezTo>
                    <a:pt x="1500513" y="32402"/>
                    <a:pt x="1505243" y="31437"/>
                    <a:pt x="1508760" y="28560"/>
                  </a:cubicBezTo>
                  <a:cubicBezTo>
                    <a:pt x="1547337" y="-3003"/>
                    <a:pt x="1514763" y="14891"/>
                    <a:pt x="1542288" y="1128"/>
                  </a:cubicBezTo>
                  <a:cubicBezTo>
                    <a:pt x="1551432" y="2144"/>
                    <a:pt x="1564923" y="-3674"/>
                    <a:pt x="1569720" y="4176"/>
                  </a:cubicBezTo>
                  <a:cubicBezTo>
                    <a:pt x="1605057" y="62000"/>
                    <a:pt x="1543631" y="59568"/>
                    <a:pt x="1603248" y="52944"/>
                  </a:cubicBezTo>
                  <a:cubicBezTo>
                    <a:pt x="1621536" y="53960"/>
                    <a:pt x="1640151" y="52400"/>
                    <a:pt x="1658112" y="55992"/>
                  </a:cubicBezTo>
                  <a:cubicBezTo>
                    <a:pt x="1661704" y="56710"/>
                    <a:pt x="1660827" y="63727"/>
                    <a:pt x="1664208" y="65136"/>
                  </a:cubicBezTo>
                  <a:cubicBezTo>
                    <a:pt x="1680992" y="72129"/>
                    <a:pt x="1756177" y="77088"/>
                    <a:pt x="1758696" y="77328"/>
                  </a:cubicBezTo>
                  <a:cubicBezTo>
                    <a:pt x="1761744" y="79360"/>
                    <a:pt x="1764492" y="81936"/>
                    <a:pt x="1767840" y="83424"/>
                  </a:cubicBezTo>
                  <a:cubicBezTo>
                    <a:pt x="1782296" y="89849"/>
                    <a:pt x="1801855" y="93013"/>
                    <a:pt x="1816608" y="95616"/>
                  </a:cubicBezTo>
                  <a:cubicBezTo>
                    <a:pt x="1835819" y="99006"/>
                    <a:pt x="1882902" y="103659"/>
                    <a:pt x="1892808" y="104760"/>
                  </a:cubicBezTo>
                  <a:cubicBezTo>
                    <a:pt x="1900936" y="108824"/>
                    <a:pt x="1914318" y="108331"/>
                    <a:pt x="1917192" y="116952"/>
                  </a:cubicBezTo>
                  <a:cubicBezTo>
                    <a:pt x="1919546" y="124015"/>
                    <a:pt x="1921816" y="132262"/>
                    <a:pt x="1926336" y="138288"/>
                  </a:cubicBezTo>
                  <a:cubicBezTo>
                    <a:pt x="1929784" y="142886"/>
                    <a:pt x="1934464" y="146416"/>
                    <a:pt x="1938528" y="150480"/>
                  </a:cubicBezTo>
                  <a:cubicBezTo>
                    <a:pt x="1940560" y="155560"/>
                    <a:pt x="1942331" y="160752"/>
                    <a:pt x="1944624" y="165720"/>
                  </a:cubicBezTo>
                  <a:cubicBezTo>
                    <a:pt x="1948432" y="173971"/>
                    <a:pt x="1953942" y="181483"/>
                    <a:pt x="1956816" y="190104"/>
                  </a:cubicBezTo>
                  <a:cubicBezTo>
                    <a:pt x="1958342" y="194681"/>
                    <a:pt x="1962612" y="208929"/>
                    <a:pt x="1965960" y="211440"/>
                  </a:cubicBezTo>
                  <a:cubicBezTo>
                    <a:pt x="1971101" y="215295"/>
                    <a:pt x="1978152" y="215504"/>
                    <a:pt x="1984248" y="217536"/>
                  </a:cubicBezTo>
                  <a:cubicBezTo>
                    <a:pt x="1986280" y="220584"/>
                    <a:pt x="1987754" y="224090"/>
                    <a:pt x="1990344" y="226680"/>
                  </a:cubicBezTo>
                  <a:cubicBezTo>
                    <a:pt x="1992934" y="229270"/>
                    <a:pt x="1996140" y="231288"/>
                    <a:pt x="1999488" y="232776"/>
                  </a:cubicBezTo>
                  <a:cubicBezTo>
                    <a:pt x="2027428" y="245194"/>
                    <a:pt x="2057370" y="242315"/>
                    <a:pt x="2087880" y="244968"/>
                  </a:cubicBezTo>
                  <a:cubicBezTo>
                    <a:pt x="2137162" y="261395"/>
                    <a:pt x="2075602" y="242518"/>
                    <a:pt x="2185416" y="257160"/>
                  </a:cubicBezTo>
                  <a:cubicBezTo>
                    <a:pt x="2194602" y="258385"/>
                    <a:pt x="2198893" y="265984"/>
                    <a:pt x="2206752" y="269352"/>
                  </a:cubicBezTo>
                  <a:cubicBezTo>
                    <a:pt x="2210602" y="271002"/>
                    <a:pt x="2215022" y="270929"/>
                    <a:pt x="2218944" y="272400"/>
                  </a:cubicBezTo>
                  <a:cubicBezTo>
                    <a:pt x="2258315" y="287164"/>
                    <a:pt x="2190429" y="268319"/>
                    <a:pt x="2255520" y="284592"/>
                  </a:cubicBezTo>
                  <a:cubicBezTo>
                    <a:pt x="2316480" y="280528"/>
                    <a:pt x="2377807" y="280218"/>
                    <a:pt x="2438400" y="272400"/>
                  </a:cubicBezTo>
                  <a:lnTo>
                    <a:pt x="2532888" y="260208"/>
                  </a:lnTo>
                  <a:cubicBezTo>
                    <a:pt x="2569464" y="261224"/>
                    <a:pt x="2606123" y="260586"/>
                    <a:pt x="2642616" y="263256"/>
                  </a:cubicBezTo>
                  <a:cubicBezTo>
                    <a:pt x="2648073" y="263655"/>
                    <a:pt x="2652856" y="267130"/>
                    <a:pt x="2657856" y="269352"/>
                  </a:cubicBezTo>
                  <a:cubicBezTo>
                    <a:pt x="2678349" y="278460"/>
                    <a:pt x="2661441" y="273296"/>
                    <a:pt x="2682240" y="278496"/>
                  </a:cubicBezTo>
                  <a:cubicBezTo>
                    <a:pt x="2685288" y="282560"/>
                    <a:pt x="2687276" y="287700"/>
                    <a:pt x="2691384" y="290688"/>
                  </a:cubicBezTo>
                  <a:cubicBezTo>
                    <a:pt x="2698733" y="296033"/>
                    <a:pt x="2715768" y="302880"/>
                    <a:pt x="2715768" y="302880"/>
                  </a:cubicBezTo>
                  <a:cubicBezTo>
                    <a:pt x="2721243" y="319305"/>
                    <a:pt x="2714978" y="308637"/>
                    <a:pt x="2737104" y="318120"/>
                  </a:cubicBezTo>
                  <a:cubicBezTo>
                    <a:pt x="2745457" y="321700"/>
                    <a:pt x="2752617" y="328341"/>
                    <a:pt x="2761488" y="330312"/>
                  </a:cubicBezTo>
                  <a:cubicBezTo>
                    <a:pt x="2792056" y="337105"/>
                    <a:pt x="2780034" y="333446"/>
                    <a:pt x="2798064" y="339456"/>
                  </a:cubicBezTo>
                  <a:cubicBezTo>
                    <a:pt x="2796329" y="347265"/>
                    <a:pt x="2790014" y="386153"/>
                    <a:pt x="2779776" y="391272"/>
                  </a:cubicBezTo>
                  <a:cubicBezTo>
                    <a:pt x="2764710" y="398805"/>
                    <a:pt x="2771895" y="395931"/>
                    <a:pt x="2758440" y="400416"/>
                  </a:cubicBezTo>
                  <a:cubicBezTo>
                    <a:pt x="2754376" y="408544"/>
                    <a:pt x="2744963" y="415804"/>
                    <a:pt x="2746248" y="424800"/>
                  </a:cubicBezTo>
                  <a:cubicBezTo>
                    <a:pt x="2747264" y="431912"/>
                    <a:pt x="2747406" y="439205"/>
                    <a:pt x="2749296" y="446136"/>
                  </a:cubicBezTo>
                  <a:cubicBezTo>
                    <a:pt x="2751081" y="452680"/>
                    <a:pt x="2757668" y="461742"/>
                    <a:pt x="2761488" y="467472"/>
                  </a:cubicBezTo>
                  <a:cubicBezTo>
                    <a:pt x="2762504" y="471536"/>
                    <a:pt x="2763211" y="475690"/>
                    <a:pt x="2764536" y="479664"/>
                  </a:cubicBezTo>
                  <a:cubicBezTo>
                    <a:pt x="2766266" y="484855"/>
                    <a:pt x="2770632" y="489433"/>
                    <a:pt x="2770632" y="494904"/>
                  </a:cubicBezTo>
                  <a:cubicBezTo>
                    <a:pt x="2770632" y="510066"/>
                    <a:pt x="2756161" y="509587"/>
                    <a:pt x="2746248" y="513192"/>
                  </a:cubicBezTo>
                  <a:cubicBezTo>
                    <a:pt x="2719921" y="522765"/>
                    <a:pt x="2741649" y="517958"/>
                    <a:pt x="2706624" y="522336"/>
                  </a:cubicBezTo>
                  <a:cubicBezTo>
                    <a:pt x="2688059" y="527640"/>
                    <a:pt x="2669456" y="532759"/>
                    <a:pt x="2651760" y="540624"/>
                  </a:cubicBezTo>
                  <a:cubicBezTo>
                    <a:pt x="2647608" y="542469"/>
                    <a:pt x="2643513" y="544466"/>
                    <a:pt x="2639568" y="546720"/>
                  </a:cubicBezTo>
                  <a:cubicBezTo>
                    <a:pt x="2636387" y="548537"/>
                    <a:pt x="2633791" y="551373"/>
                    <a:pt x="2630424" y="552816"/>
                  </a:cubicBezTo>
                  <a:cubicBezTo>
                    <a:pt x="2626574" y="554466"/>
                    <a:pt x="2622154" y="554393"/>
                    <a:pt x="2618232" y="555864"/>
                  </a:cubicBezTo>
                  <a:cubicBezTo>
                    <a:pt x="2613978" y="557459"/>
                    <a:pt x="2610104" y="559928"/>
                    <a:pt x="2606040" y="561960"/>
                  </a:cubicBezTo>
                  <a:cubicBezTo>
                    <a:pt x="2602939" y="566095"/>
                    <a:pt x="2593771" y="577849"/>
                    <a:pt x="2590800" y="583296"/>
                  </a:cubicBezTo>
                  <a:cubicBezTo>
                    <a:pt x="2586448" y="591274"/>
                    <a:pt x="2582672" y="599552"/>
                    <a:pt x="2578608" y="607680"/>
                  </a:cubicBezTo>
                  <a:cubicBezTo>
                    <a:pt x="2576576" y="611744"/>
                    <a:pt x="2573949" y="615561"/>
                    <a:pt x="2572512" y="619872"/>
                  </a:cubicBezTo>
                  <a:cubicBezTo>
                    <a:pt x="2569481" y="628964"/>
                    <a:pt x="2562724" y="650674"/>
                    <a:pt x="2557272" y="653400"/>
                  </a:cubicBezTo>
                  <a:lnTo>
                    <a:pt x="2545080" y="659496"/>
                  </a:lnTo>
                  <a:cubicBezTo>
                    <a:pt x="2543048" y="662544"/>
                    <a:pt x="2541113" y="665659"/>
                    <a:pt x="2538984" y="668640"/>
                  </a:cubicBezTo>
                  <a:cubicBezTo>
                    <a:pt x="2536031" y="672774"/>
                    <a:pt x="2532793" y="676698"/>
                    <a:pt x="2529840" y="680832"/>
                  </a:cubicBezTo>
                  <a:cubicBezTo>
                    <a:pt x="2500857" y="721408"/>
                    <a:pt x="2548001" y="688665"/>
                    <a:pt x="2410968" y="696072"/>
                  </a:cubicBezTo>
                  <a:cubicBezTo>
                    <a:pt x="2401161" y="702610"/>
                    <a:pt x="2401233" y="703108"/>
                    <a:pt x="2389632" y="708264"/>
                  </a:cubicBezTo>
                  <a:cubicBezTo>
                    <a:pt x="2384632" y="710486"/>
                    <a:pt x="2379718" y="713107"/>
                    <a:pt x="2374392" y="714360"/>
                  </a:cubicBezTo>
                  <a:cubicBezTo>
                    <a:pt x="2328051" y="725264"/>
                    <a:pt x="2286879" y="722000"/>
                    <a:pt x="2237232" y="723504"/>
                  </a:cubicBezTo>
                  <a:cubicBezTo>
                    <a:pt x="2219960" y="725536"/>
                    <a:pt x="2202500" y="726346"/>
                    <a:pt x="2185416" y="729600"/>
                  </a:cubicBezTo>
                  <a:cubicBezTo>
                    <a:pt x="2180953" y="730450"/>
                    <a:pt x="2176133" y="732205"/>
                    <a:pt x="2173224" y="735696"/>
                  </a:cubicBezTo>
                  <a:cubicBezTo>
                    <a:pt x="2142312" y="772790"/>
                    <a:pt x="2205823" y="721153"/>
                    <a:pt x="2157984" y="757032"/>
                  </a:cubicBezTo>
                  <a:cubicBezTo>
                    <a:pt x="2155952" y="761096"/>
                    <a:pt x="2155523" y="766498"/>
                    <a:pt x="2151888" y="769224"/>
                  </a:cubicBezTo>
                  <a:cubicBezTo>
                    <a:pt x="2146747" y="773079"/>
                    <a:pt x="2139639" y="773124"/>
                    <a:pt x="2133600" y="775320"/>
                  </a:cubicBezTo>
                  <a:cubicBezTo>
                    <a:pt x="2128458" y="777190"/>
                    <a:pt x="2123360" y="779194"/>
                    <a:pt x="2118360" y="781416"/>
                  </a:cubicBezTo>
                  <a:cubicBezTo>
                    <a:pt x="2106985" y="786471"/>
                    <a:pt x="2101195" y="791611"/>
                    <a:pt x="2087880" y="793608"/>
                  </a:cubicBezTo>
                  <a:cubicBezTo>
                    <a:pt x="2073778" y="795723"/>
                    <a:pt x="2059402" y="795282"/>
                    <a:pt x="2045208" y="796656"/>
                  </a:cubicBezTo>
                  <a:cubicBezTo>
                    <a:pt x="2027898" y="798331"/>
                    <a:pt x="2010664" y="800720"/>
                    <a:pt x="1993392" y="802752"/>
                  </a:cubicBezTo>
                  <a:cubicBezTo>
                    <a:pt x="1963928" y="800720"/>
                    <a:pt x="1934153" y="801384"/>
                    <a:pt x="1905000" y="796656"/>
                  </a:cubicBezTo>
                  <a:cubicBezTo>
                    <a:pt x="1896030" y="795201"/>
                    <a:pt x="1880616" y="784464"/>
                    <a:pt x="1880616" y="784464"/>
                  </a:cubicBezTo>
                  <a:cubicBezTo>
                    <a:pt x="1793804" y="794110"/>
                    <a:pt x="1823007" y="781265"/>
                    <a:pt x="1786128" y="799704"/>
                  </a:cubicBezTo>
                  <a:cubicBezTo>
                    <a:pt x="1779016" y="798688"/>
                    <a:pt x="1771497" y="799235"/>
                    <a:pt x="1764792" y="796656"/>
                  </a:cubicBezTo>
                  <a:cubicBezTo>
                    <a:pt x="1736037" y="785597"/>
                    <a:pt x="1755226" y="787586"/>
                    <a:pt x="1737360" y="772272"/>
                  </a:cubicBezTo>
                  <a:cubicBezTo>
                    <a:pt x="1733910" y="769315"/>
                    <a:pt x="1729232" y="768208"/>
                    <a:pt x="1725168" y="766176"/>
                  </a:cubicBezTo>
                  <a:cubicBezTo>
                    <a:pt x="1723136" y="763128"/>
                    <a:pt x="1721886" y="759377"/>
                    <a:pt x="1719072" y="757032"/>
                  </a:cubicBezTo>
                  <a:cubicBezTo>
                    <a:pt x="1715581" y="754123"/>
                    <a:pt x="1711422" y="751074"/>
                    <a:pt x="1706880" y="750936"/>
                  </a:cubicBezTo>
                  <a:lnTo>
                    <a:pt x="1618488" y="753984"/>
                  </a:lnTo>
                  <a:cubicBezTo>
                    <a:pt x="1598409" y="767370"/>
                    <a:pt x="1617887" y="756485"/>
                    <a:pt x="1575816" y="763128"/>
                  </a:cubicBezTo>
                  <a:cubicBezTo>
                    <a:pt x="1567540" y="764435"/>
                    <a:pt x="1559587" y="767305"/>
                    <a:pt x="1551432" y="769224"/>
                  </a:cubicBezTo>
                  <a:cubicBezTo>
                    <a:pt x="1481140" y="785763"/>
                    <a:pt x="1575793" y="763133"/>
                    <a:pt x="1484376" y="781416"/>
                  </a:cubicBezTo>
                  <a:cubicBezTo>
                    <a:pt x="1477123" y="782867"/>
                    <a:pt x="1470411" y="786898"/>
                    <a:pt x="1463040" y="787512"/>
                  </a:cubicBezTo>
                  <a:cubicBezTo>
                    <a:pt x="1421479" y="790975"/>
                    <a:pt x="1379728" y="791576"/>
                    <a:pt x="1338072" y="793608"/>
                  </a:cubicBezTo>
                  <a:cubicBezTo>
                    <a:pt x="1317676" y="797687"/>
                    <a:pt x="1298525" y="801860"/>
                    <a:pt x="1277112" y="802752"/>
                  </a:cubicBezTo>
                  <a:cubicBezTo>
                    <a:pt x="1265128" y="803251"/>
                    <a:pt x="1247104" y="799189"/>
                    <a:pt x="1234440" y="796656"/>
                  </a:cubicBezTo>
                  <a:cubicBezTo>
                    <a:pt x="1226312" y="792592"/>
                    <a:pt x="1217617" y="789505"/>
                    <a:pt x="1210056" y="784464"/>
                  </a:cubicBezTo>
                  <a:cubicBezTo>
                    <a:pt x="1207008" y="782432"/>
                    <a:pt x="1204260" y="779856"/>
                    <a:pt x="1200912" y="778368"/>
                  </a:cubicBezTo>
                  <a:cubicBezTo>
                    <a:pt x="1195040" y="775758"/>
                    <a:pt x="1188663" y="774468"/>
                    <a:pt x="1182624" y="772272"/>
                  </a:cubicBezTo>
                  <a:cubicBezTo>
                    <a:pt x="1177482" y="770402"/>
                    <a:pt x="1172464" y="768208"/>
                    <a:pt x="1167384" y="766176"/>
                  </a:cubicBezTo>
                  <a:cubicBezTo>
                    <a:pt x="1165352" y="763128"/>
                    <a:pt x="1164892" y="757687"/>
                    <a:pt x="1161288" y="757032"/>
                  </a:cubicBezTo>
                  <a:cubicBezTo>
                    <a:pt x="1151126" y="755184"/>
                    <a:pt x="1133023" y="760288"/>
                    <a:pt x="1121664" y="763128"/>
                  </a:cubicBezTo>
                  <a:cubicBezTo>
                    <a:pt x="1118616" y="765160"/>
                    <a:pt x="1115963" y="767972"/>
                    <a:pt x="1112520" y="769224"/>
                  </a:cubicBezTo>
                  <a:cubicBezTo>
                    <a:pt x="1091422" y="776896"/>
                    <a:pt x="1058946" y="778969"/>
                    <a:pt x="1039368" y="781416"/>
                  </a:cubicBezTo>
                  <a:cubicBezTo>
                    <a:pt x="1026806" y="780020"/>
                    <a:pt x="1014356" y="780577"/>
                    <a:pt x="1002792" y="775320"/>
                  </a:cubicBezTo>
                  <a:cubicBezTo>
                    <a:pt x="994519" y="771560"/>
                    <a:pt x="978408" y="763128"/>
                    <a:pt x="978408" y="763128"/>
                  </a:cubicBezTo>
                  <a:cubicBezTo>
                    <a:pt x="975360" y="759064"/>
                    <a:pt x="972856" y="754528"/>
                    <a:pt x="969264" y="750936"/>
                  </a:cubicBezTo>
                  <a:cubicBezTo>
                    <a:pt x="961351" y="743023"/>
                    <a:pt x="954538" y="740525"/>
                    <a:pt x="944880" y="735696"/>
                  </a:cubicBezTo>
                  <a:cubicBezTo>
                    <a:pt x="942848" y="731632"/>
                    <a:pt x="941693" y="726995"/>
                    <a:pt x="938784" y="723504"/>
                  </a:cubicBezTo>
                  <a:cubicBezTo>
                    <a:pt x="936439" y="720690"/>
                    <a:pt x="933302" y="717513"/>
                    <a:pt x="929640" y="717408"/>
                  </a:cubicBezTo>
                  <a:lnTo>
                    <a:pt x="832104" y="720456"/>
                  </a:lnTo>
                  <a:cubicBezTo>
                    <a:pt x="778357" y="732400"/>
                    <a:pt x="806278" y="728598"/>
                    <a:pt x="716280" y="723504"/>
                  </a:cubicBezTo>
                  <a:cubicBezTo>
                    <a:pt x="691851" y="722121"/>
                    <a:pt x="667417" y="720370"/>
                    <a:pt x="643128" y="717408"/>
                  </a:cubicBezTo>
                  <a:cubicBezTo>
                    <a:pt x="625718" y="715285"/>
                    <a:pt x="591312" y="708264"/>
                    <a:pt x="591312" y="708264"/>
                  </a:cubicBezTo>
                  <a:cubicBezTo>
                    <a:pt x="581152" y="704200"/>
                    <a:pt x="571448" y="698726"/>
                    <a:pt x="560832" y="696072"/>
                  </a:cubicBezTo>
                  <a:cubicBezTo>
                    <a:pt x="552704" y="694040"/>
                    <a:pt x="544531" y="692180"/>
                    <a:pt x="536448" y="689976"/>
                  </a:cubicBezTo>
                  <a:cubicBezTo>
                    <a:pt x="533348" y="689131"/>
                    <a:pt x="530454" y="687558"/>
                    <a:pt x="527304" y="686928"/>
                  </a:cubicBezTo>
                  <a:cubicBezTo>
                    <a:pt x="515184" y="684504"/>
                    <a:pt x="502920" y="682864"/>
                    <a:pt x="490728" y="680832"/>
                  </a:cubicBezTo>
                  <a:cubicBezTo>
                    <a:pt x="485648" y="678800"/>
                    <a:pt x="480679" y="676466"/>
                    <a:pt x="475488" y="674736"/>
                  </a:cubicBezTo>
                  <a:cubicBezTo>
                    <a:pt x="431408" y="660043"/>
                    <a:pt x="434418" y="669298"/>
                    <a:pt x="362712" y="671688"/>
                  </a:cubicBezTo>
                  <a:cubicBezTo>
                    <a:pt x="357632" y="673720"/>
                    <a:pt x="352751" y="676344"/>
                    <a:pt x="347472" y="677784"/>
                  </a:cubicBezTo>
                  <a:cubicBezTo>
                    <a:pt x="341510" y="679410"/>
                    <a:pt x="335296" y="679915"/>
                    <a:pt x="329184" y="680832"/>
                  </a:cubicBezTo>
                  <a:lnTo>
                    <a:pt x="286512" y="686928"/>
                  </a:lnTo>
                  <a:lnTo>
                    <a:pt x="252984" y="683880"/>
                  </a:lnTo>
                  <a:cubicBezTo>
                    <a:pt x="239783" y="682780"/>
                    <a:pt x="225068" y="687030"/>
                    <a:pt x="213360" y="680832"/>
                  </a:cubicBezTo>
                  <a:cubicBezTo>
                    <a:pt x="205329" y="676580"/>
                    <a:pt x="208729" y="661489"/>
                    <a:pt x="201168" y="656448"/>
                  </a:cubicBezTo>
                  <a:cubicBezTo>
                    <a:pt x="182637" y="644094"/>
                    <a:pt x="202326" y="655739"/>
                    <a:pt x="179832" y="647304"/>
                  </a:cubicBezTo>
                  <a:cubicBezTo>
                    <a:pt x="175578" y="645709"/>
                    <a:pt x="171910" y="642761"/>
                    <a:pt x="167640" y="641208"/>
                  </a:cubicBezTo>
                  <a:cubicBezTo>
                    <a:pt x="146152" y="633394"/>
                    <a:pt x="130674" y="632707"/>
                    <a:pt x="106680" y="629016"/>
                  </a:cubicBezTo>
                  <a:cubicBezTo>
                    <a:pt x="57744" y="609442"/>
                    <a:pt x="128417" y="636451"/>
                    <a:pt x="73152" y="619872"/>
                  </a:cubicBezTo>
                  <a:cubicBezTo>
                    <a:pt x="68800" y="618566"/>
                    <a:pt x="65112" y="615621"/>
                    <a:pt x="60960" y="613776"/>
                  </a:cubicBezTo>
                  <a:cubicBezTo>
                    <a:pt x="55960" y="611554"/>
                    <a:pt x="50800" y="609712"/>
                    <a:pt x="45720" y="607680"/>
                  </a:cubicBezTo>
                  <a:cubicBezTo>
                    <a:pt x="43329" y="602899"/>
                    <a:pt x="37836" y="590652"/>
                    <a:pt x="33528" y="586344"/>
                  </a:cubicBezTo>
                  <a:cubicBezTo>
                    <a:pt x="30938" y="583754"/>
                    <a:pt x="27432" y="582280"/>
                    <a:pt x="24384" y="580248"/>
                  </a:cubicBezTo>
                  <a:cubicBezTo>
                    <a:pt x="10319" y="552117"/>
                    <a:pt x="21008" y="558068"/>
                    <a:pt x="0" y="552816"/>
                  </a:cubicBezTo>
                  <a:cubicBezTo>
                    <a:pt x="1016" y="532496"/>
                    <a:pt x="524" y="512044"/>
                    <a:pt x="3048" y="491856"/>
                  </a:cubicBezTo>
                  <a:cubicBezTo>
                    <a:pt x="3612" y="487347"/>
                    <a:pt x="5509" y="482390"/>
                    <a:pt x="9144" y="479664"/>
                  </a:cubicBezTo>
                  <a:cubicBezTo>
                    <a:pt x="14285" y="475809"/>
                    <a:pt x="21393" y="475764"/>
                    <a:pt x="27432" y="473568"/>
                  </a:cubicBezTo>
                  <a:cubicBezTo>
                    <a:pt x="32574" y="471698"/>
                    <a:pt x="37592" y="469504"/>
                    <a:pt x="42672" y="467472"/>
                  </a:cubicBezTo>
                  <a:cubicBezTo>
                    <a:pt x="44704" y="464424"/>
                    <a:pt x="46178" y="460918"/>
                    <a:pt x="48768" y="458328"/>
                  </a:cubicBezTo>
                  <a:cubicBezTo>
                    <a:pt x="53076" y="454020"/>
                    <a:pt x="65323" y="448527"/>
                    <a:pt x="70104" y="446136"/>
                  </a:cubicBezTo>
                  <a:cubicBezTo>
                    <a:pt x="72136" y="441056"/>
                    <a:pt x="75013" y="436237"/>
                    <a:pt x="76200" y="430896"/>
                  </a:cubicBezTo>
                  <a:cubicBezTo>
                    <a:pt x="79099" y="417851"/>
                    <a:pt x="75692" y="405496"/>
                    <a:pt x="76200" y="3973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</a:pPr>
              <a:r>
                <a:rPr lang="en-GB" altLang="de-DE" b="1"/>
                <a:t>Why</a:t>
              </a:r>
            </a:p>
            <a:p>
              <a:pPr algn="ctr" eaLnBrk="1" hangingPunct="1">
                <a:lnSpc>
                  <a:spcPts val="1800"/>
                </a:lnSpc>
              </a:pPr>
              <a:r>
                <a:rPr lang="en-GB" altLang="de-DE" b="1"/>
                <a:t>we conduct this stupid</a:t>
              </a:r>
            </a:p>
            <a:p>
              <a:pPr algn="ctr" eaLnBrk="1" hangingPunct="1">
                <a:lnSpc>
                  <a:spcPts val="1800"/>
                </a:lnSpc>
              </a:pPr>
              <a:r>
                <a:rPr lang="en-GB" altLang="de-DE" b="1"/>
                <a:t>exchanges ???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337813" y="6643074"/>
            <a:ext cx="31470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dirty="0" smtClean="0"/>
              <a:t>Source</a:t>
            </a:r>
            <a:r>
              <a:rPr lang="en-GB" sz="700" dirty="0" smtClean="0"/>
              <a:t>: http://debeste.de/16253/Sch-leraustausch ; re-shaped by Col Gell</a:t>
            </a:r>
            <a:endParaRPr lang="en-GB" sz="700" dirty="0"/>
          </a:p>
        </p:txBody>
      </p: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7546602" y="5250754"/>
            <a:ext cx="1604055" cy="1620000"/>
            <a:chOff x="2123728" y="692696"/>
            <a:chExt cx="5112568" cy="5163356"/>
          </a:xfrm>
        </p:grpSpPr>
        <p:sp>
          <p:nvSpPr>
            <p:cNvPr id="16" name="Rechteck 15"/>
            <p:cNvSpPr/>
            <p:nvPr/>
          </p:nvSpPr>
          <p:spPr>
            <a:xfrm>
              <a:off x="4680012" y="3212976"/>
              <a:ext cx="190821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3728" y="692696"/>
              <a:ext cx="5112568" cy="5163356"/>
            </a:xfrm>
            <a:prstGeom prst="rect">
              <a:avLst/>
            </a:prstGeom>
          </p:spPr>
        </p:pic>
      </p:grpSp>
      <p:sp>
        <p:nvSpPr>
          <p:cNvPr id="2" name="Rechteck 1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63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0" y="1700760"/>
            <a:ext cx="1255713" cy="5157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32512" y="2087583"/>
            <a:ext cx="61208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Selection of Leaders</a:t>
            </a:r>
          </a:p>
          <a:p>
            <a:pPr marL="252000" indent="-252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Education of Leaders</a:t>
            </a:r>
          </a:p>
          <a:p>
            <a:pPr marL="252000" indent="-252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International Avenue of Approach (Military Erasmus / EMILYO)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722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sp>
        <p:nvSpPr>
          <p:cNvPr id="13" name="Text Box 94"/>
          <p:cNvSpPr txBox="1">
            <a:spLocks noChangeArrowheads="1"/>
          </p:cNvSpPr>
          <p:nvPr/>
        </p:nvSpPr>
        <p:spPr bwMode="auto">
          <a:xfrm>
            <a:off x="1694548" y="5841660"/>
            <a:ext cx="7197725" cy="539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altLang="de-DE" sz="2200" b="1" dirty="0" smtClean="0"/>
              <a:t>Comparison of international activities</a:t>
            </a:r>
            <a:endParaRPr lang="en-GB" altLang="de-DE" sz="2200" b="1" dirty="0"/>
          </a:p>
        </p:txBody>
      </p: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1597368" y="2116483"/>
            <a:ext cx="7386637" cy="844550"/>
            <a:chOff x="997" y="1201"/>
            <a:chExt cx="4653" cy="532"/>
          </a:xfrm>
        </p:grpSpPr>
        <p:sp>
          <p:nvSpPr>
            <p:cNvPr id="16" name="AutoShape 105"/>
            <p:cNvSpPr>
              <a:spLocks noChangeArrowheads="1"/>
            </p:cNvSpPr>
            <p:nvPr/>
          </p:nvSpPr>
          <p:spPr bwMode="auto">
            <a:xfrm>
              <a:off x="1441" y="1201"/>
              <a:ext cx="3765" cy="40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7" name="Group 104"/>
            <p:cNvGrpSpPr>
              <a:grpSpLocks/>
            </p:cNvGrpSpPr>
            <p:nvPr/>
          </p:nvGrpSpPr>
          <p:grpSpPr bwMode="auto">
            <a:xfrm>
              <a:off x="997" y="1346"/>
              <a:ext cx="4653" cy="387"/>
              <a:chOff x="1006" y="1619"/>
              <a:chExt cx="4653" cy="387"/>
            </a:xfrm>
          </p:grpSpPr>
          <p:sp>
            <p:nvSpPr>
              <p:cNvPr id="19" name="Text Box 100"/>
              <p:cNvSpPr txBox="1">
                <a:spLocks noChangeArrowheads="1"/>
              </p:cNvSpPr>
              <p:nvPr/>
            </p:nvSpPr>
            <p:spPr bwMode="auto">
              <a:xfrm>
                <a:off x="1259" y="1847"/>
                <a:ext cx="4081" cy="1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altLang="de-DE" b="1" dirty="0"/>
              </a:p>
            </p:txBody>
          </p:sp>
          <p:sp>
            <p:nvSpPr>
              <p:cNvPr id="20" name="Text Box 103"/>
              <p:cNvSpPr txBox="1">
                <a:spLocks noChangeArrowheads="1"/>
              </p:cNvSpPr>
              <p:nvPr/>
            </p:nvSpPr>
            <p:spPr bwMode="auto">
              <a:xfrm rot="840000">
                <a:off x="3279" y="1630"/>
                <a:ext cx="2380" cy="1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altLang="de-DE" b="1" dirty="0"/>
              </a:p>
            </p:txBody>
          </p:sp>
          <p:sp>
            <p:nvSpPr>
              <p:cNvPr id="21" name="Text Box 101"/>
              <p:cNvSpPr txBox="1">
                <a:spLocks noChangeArrowheads="1"/>
              </p:cNvSpPr>
              <p:nvPr/>
            </p:nvSpPr>
            <p:spPr bwMode="auto">
              <a:xfrm rot="-810108">
                <a:off x="1006" y="1619"/>
                <a:ext cx="2380" cy="1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altLang="de-DE" b="1" dirty="0"/>
              </a:p>
            </p:txBody>
          </p:sp>
        </p:grpSp>
        <p:sp>
          <p:nvSpPr>
            <p:cNvPr id="18" name="AutoShape 106"/>
            <p:cNvSpPr>
              <a:spLocks noChangeArrowheads="1"/>
            </p:cNvSpPr>
            <p:nvPr/>
          </p:nvSpPr>
          <p:spPr bwMode="auto">
            <a:xfrm>
              <a:off x="2371" y="1307"/>
              <a:ext cx="1905" cy="227"/>
            </a:xfrm>
            <a:prstGeom prst="ribbon2">
              <a:avLst>
                <a:gd name="adj1" fmla="val 12500"/>
                <a:gd name="adj2" fmla="val 67667"/>
              </a:avLst>
            </a:prstGeom>
            <a:gradFill rotWithShape="1">
              <a:gsLst>
                <a:gs pos="50000">
                  <a:schemeClr val="bg1"/>
                </a:gs>
                <a:gs pos="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de-DE" sz="2200" b="1" dirty="0" smtClean="0">
                  <a:solidFill>
                    <a:srgbClr val="003399"/>
                  </a:solidFill>
                </a:rPr>
                <a:t>Conclusions</a:t>
              </a:r>
              <a:endParaRPr lang="en-GB" altLang="de-DE" sz="22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2" name="Group 118"/>
          <p:cNvGrpSpPr>
            <a:grpSpLocks/>
          </p:cNvGrpSpPr>
          <p:nvPr/>
        </p:nvGrpSpPr>
        <p:grpSpPr bwMode="auto">
          <a:xfrm>
            <a:off x="2044405" y="2963865"/>
            <a:ext cx="1801813" cy="2870200"/>
            <a:chOff x="1360" y="1762"/>
            <a:chExt cx="1135" cy="1808"/>
          </a:xfrm>
        </p:grpSpPr>
        <p:sp>
          <p:nvSpPr>
            <p:cNvPr id="23" name="Text Box 71"/>
            <p:cNvSpPr txBox="1">
              <a:spLocks noChangeArrowheads="1"/>
            </p:cNvSpPr>
            <p:nvPr/>
          </p:nvSpPr>
          <p:spPr bwMode="auto">
            <a:xfrm>
              <a:off x="1474" y="1872"/>
              <a:ext cx="907" cy="1587"/>
            </a:xfrm>
            <a:prstGeom prst="rect">
              <a:avLst/>
            </a:prstGeom>
            <a:gradFill rotWithShape="1">
              <a:gsLst>
                <a:gs pos="0">
                  <a:srgbClr val="003399"/>
                </a:gs>
                <a:gs pos="50000">
                  <a:schemeClr val="bg1"/>
                </a:gs>
                <a:gs pos="100000">
                  <a:srgbClr val="0033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t"/>
            <a:lstStyle/>
            <a:p>
              <a:pPr algn="ctr"/>
              <a:endParaRPr lang="en-GB" altLang="de-DE" sz="1000" b="1" dirty="0" smtClean="0"/>
            </a:p>
            <a:p>
              <a:pPr algn="ctr"/>
              <a:r>
                <a:rPr lang="en-GB" altLang="de-DE" sz="2000" b="1" dirty="0" smtClean="0"/>
                <a:t>Evaluation</a:t>
              </a:r>
            </a:p>
            <a:p>
              <a:pPr algn="ctr"/>
              <a:r>
                <a:rPr lang="en-GB" altLang="de-DE" sz="2000" b="1" dirty="0" smtClean="0"/>
                <a:t>of</a:t>
              </a:r>
            </a:p>
            <a:p>
              <a:pPr algn="ctr"/>
              <a:r>
                <a:rPr lang="en-GB" altLang="de-DE" sz="2000" b="1" dirty="0" smtClean="0"/>
                <a:t>Grades</a:t>
              </a:r>
            </a:p>
            <a:p>
              <a:pPr algn="ctr"/>
              <a:endParaRPr lang="en-GB" altLang="de-DE" sz="2000" b="1" dirty="0" smtClean="0"/>
            </a:p>
            <a:p>
              <a:pPr algn="ctr"/>
              <a:r>
                <a:rPr lang="en-GB" altLang="de-DE" sz="1400" b="1" dirty="0" smtClean="0"/>
                <a:t>(409 students</a:t>
              </a:r>
            </a:p>
            <a:p>
              <a:pPr algn="ctr"/>
              <a:r>
                <a:rPr lang="en-GB" altLang="de-DE" sz="1400" b="1" dirty="0" smtClean="0">
                  <a:sym typeface="Wingdings" panose="05000000000000000000" pitchFamily="2" charset="2"/>
                </a:rPr>
                <a:t> </a:t>
              </a:r>
              <a:r>
                <a:rPr lang="en-GB" altLang="de-DE" sz="1400" b="1" dirty="0" smtClean="0"/>
                <a:t>Semester)</a:t>
              </a:r>
            </a:p>
            <a:p>
              <a:pPr algn="ctr"/>
              <a:endParaRPr lang="en-GB" altLang="de-DE" sz="1400" b="1" dirty="0" smtClean="0"/>
            </a:p>
            <a:p>
              <a:pPr algn="ctr"/>
              <a:r>
                <a:rPr lang="en-GB" altLang="de-DE" sz="1400" b="1" dirty="0" smtClean="0"/>
                <a:t>N = 22,371</a:t>
              </a:r>
            </a:p>
            <a:p>
              <a:pPr algn="ctr"/>
              <a:r>
                <a:rPr lang="en-GB" altLang="de-DE" sz="1400" b="1" dirty="0" err="1" smtClean="0"/>
                <a:t>N</a:t>
              </a:r>
              <a:r>
                <a:rPr lang="en-GB" altLang="de-DE" sz="1400" b="1" baseline="30000" dirty="0" err="1" smtClean="0"/>
                <a:t>used</a:t>
              </a:r>
              <a:r>
                <a:rPr lang="en-GB" altLang="de-DE" sz="1400" b="1" dirty="0" smtClean="0"/>
                <a:t> = 18,517</a:t>
              </a:r>
            </a:p>
          </p:txBody>
        </p:sp>
        <p:sp>
          <p:nvSpPr>
            <p:cNvPr id="24" name="Text Box 114"/>
            <p:cNvSpPr txBox="1">
              <a:spLocks noChangeArrowheads="1"/>
            </p:cNvSpPr>
            <p:nvPr/>
          </p:nvSpPr>
          <p:spPr bwMode="auto">
            <a:xfrm>
              <a:off x="1361" y="3457"/>
              <a:ext cx="1134" cy="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ctr"/>
              <a:endParaRPr lang="en-GB" altLang="de-DE" sz="1600" b="1" dirty="0"/>
            </a:p>
          </p:txBody>
        </p:sp>
        <p:sp>
          <p:nvSpPr>
            <p:cNvPr id="25" name="Text Box 115"/>
            <p:cNvSpPr txBox="1">
              <a:spLocks noChangeArrowheads="1"/>
            </p:cNvSpPr>
            <p:nvPr/>
          </p:nvSpPr>
          <p:spPr bwMode="auto">
            <a:xfrm>
              <a:off x="1360" y="1762"/>
              <a:ext cx="1134" cy="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ctr"/>
              <a:endParaRPr lang="en-GB" altLang="de-DE" sz="1600" b="1" dirty="0"/>
            </a:p>
          </p:txBody>
        </p:sp>
      </p:grpSp>
      <p:grpSp>
        <p:nvGrpSpPr>
          <p:cNvPr id="26" name="Group 118"/>
          <p:cNvGrpSpPr>
            <a:grpSpLocks/>
          </p:cNvGrpSpPr>
          <p:nvPr/>
        </p:nvGrpSpPr>
        <p:grpSpPr bwMode="auto">
          <a:xfrm>
            <a:off x="6732240" y="2963665"/>
            <a:ext cx="1801813" cy="2870200"/>
            <a:chOff x="1360" y="1762"/>
            <a:chExt cx="1135" cy="1808"/>
          </a:xfrm>
        </p:grpSpPr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1474" y="1872"/>
              <a:ext cx="907" cy="1587"/>
            </a:xfrm>
            <a:prstGeom prst="rect">
              <a:avLst/>
            </a:prstGeom>
            <a:gradFill rotWithShape="1">
              <a:gsLst>
                <a:gs pos="0">
                  <a:srgbClr val="003399"/>
                </a:gs>
                <a:gs pos="50000">
                  <a:schemeClr val="bg1"/>
                </a:gs>
                <a:gs pos="100000">
                  <a:srgbClr val="0033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t"/>
            <a:lstStyle/>
            <a:p>
              <a:pPr algn="ctr"/>
              <a:endParaRPr lang="en-GB" altLang="de-DE" sz="1000" b="1" dirty="0" smtClean="0"/>
            </a:p>
            <a:p>
              <a:pPr algn="ctr"/>
              <a:r>
                <a:rPr lang="en-GB" altLang="de-DE" b="1" dirty="0" smtClean="0"/>
                <a:t>Clinical</a:t>
              </a:r>
            </a:p>
            <a:p>
              <a:pPr algn="ctr"/>
              <a:r>
                <a:rPr lang="en-GB" altLang="de-DE" b="1" dirty="0" smtClean="0"/>
                <a:t>Stress</a:t>
              </a:r>
            </a:p>
            <a:p>
              <a:pPr algn="ctr"/>
              <a:r>
                <a:rPr lang="en-GB" altLang="de-DE" b="1" dirty="0" smtClean="0"/>
                <a:t>Assessment</a:t>
              </a:r>
            </a:p>
            <a:p>
              <a:pPr algn="ctr"/>
              <a:r>
                <a:rPr lang="en-GB" altLang="de-DE" b="1" dirty="0" smtClean="0"/>
                <a:t>(CSA)-Data</a:t>
              </a:r>
            </a:p>
            <a:p>
              <a:pPr algn="ctr"/>
              <a:endParaRPr lang="en-GB" altLang="de-DE" sz="1100" b="1" dirty="0" smtClean="0"/>
            </a:p>
            <a:p>
              <a:pPr algn="ctr"/>
              <a:r>
                <a:rPr lang="en-GB" altLang="de-DE" sz="1400" b="1" dirty="0" smtClean="0"/>
                <a:t>(165 [18] students</a:t>
              </a:r>
            </a:p>
            <a:p>
              <a:pPr algn="ctr"/>
              <a:r>
                <a:rPr lang="en-GB" altLang="de-DE" sz="1400" b="1" dirty="0" smtClean="0">
                  <a:sym typeface="Wingdings" panose="05000000000000000000" pitchFamily="2" charset="2"/>
                </a:rPr>
                <a:t> </a:t>
              </a:r>
              <a:r>
                <a:rPr lang="en-GB" altLang="de-DE" sz="1400" b="1" dirty="0" smtClean="0"/>
                <a:t>Semester)</a:t>
              </a:r>
            </a:p>
            <a:p>
              <a:pPr algn="ctr"/>
              <a:endParaRPr lang="en-GB" altLang="de-DE" sz="1200" b="1" dirty="0" smtClean="0"/>
            </a:p>
            <a:p>
              <a:pPr algn="ctr"/>
              <a:r>
                <a:rPr lang="en-GB" altLang="de-DE" sz="1400" b="1" dirty="0" smtClean="0"/>
                <a:t>N = 216</a:t>
              </a:r>
              <a:endParaRPr lang="en-GB" altLang="de-DE" sz="1400" b="1" dirty="0"/>
            </a:p>
          </p:txBody>
        </p:sp>
        <p:sp>
          <p:nvSpPr>
            <p:cNvPr id="28" name="Text Box 114"/>
            <p:cNvSpPr txBox="1">
              <a:spLocks noChangeArrowheads="1"/>
            </p:cNvSpPr>
            <p:nvPr/>
          </p:nvSpPr>
          <p:spPr bwMode="auto">
            <a:xfrm>
              <a:off x="1361" y="3457"/>
              <a:ext cx="1134" cy="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ctr"/>
              <a:endParaRPr lang="en-GB" altLang="de-DE" sz="1600" b="1" dirty="0"/>
            </a:p>
          </p:txBody>
        </p:sp>
        <p:sp>
          <p:nvSpPr>
            <p:cNvPr id="29" name="Text Box 115"/>
            <p:cNvSpPr txBox="1">
              <a:spLocks noChangeArrowheads="1"/>
            </p:cNvSpPr>
            <p:nvPr/>
          </p:nvSpPr>
          <p:spPr bwMode="auto">
            <a:xfrm>
              <a:off x="1360" y="1762"/>
              <a:ext cx="1134" cy="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ctr"/>
              <a:endParaRPr lang="en-GB" altLang="de-DE" sz="1600" b="1" dirty="0"/>
            </a:p>
          </p:txBody>
        </p:sp>
      </p:grpSp>
      <p:grpSp>
        <p:nvGrpSpPr>
          <p:cNvPr id="30" name="Group 118"/>
          <p:cNvGrpSpPr>
            <a:grpSpLocks/>
          </p:cNvGrpSpPr>
          <p:nvPr/>
        </p:nvGrpSpPr>
        <p:grpSpPr bwMode="auto">
          <a:xfrm>
            <a:off x="4391144" y="2963665"/>
            <a:ext cx="1801813" cy="2870200"/>
            <a:chOff x="1360" y="1762"/>
            <a:chExt cx="1135" cy="1808"/>
          </a:xfrm>
        </p:grpSpPr>
        <p:sp>
          <p:nvSpPr>
            <p:cNvPr id="31" name="Text Box 71"/>
            <p:cNvSpPr txBox="1">
              <a:spLocks noChangeArrowheads="1"/>
            </p:cNvSpPr>
            <p:nvPr/>
          </p:nvSpPr>
          <p:spPr bwMode="auto">
            <a:xfrm>
              <a:off x="1474" y="1872"/>
              <a:ext cx="907" cy="1587"/>
            </a:xfrm>
            <a:prstGeom prst="rect">
              <a:avLst/>
            </a:prstGeom>
            <a:gradFill rotWithShape="1">
              <a:gsLst>
                <a:gs pos="0">
                  <a:srgbClr val="003399"/>
                </a:gs>
                <a:gs pos="50000">
                  <a:schemeClr val="bg1"/>
                </a:gs>
                <a:gs pos="100000">
                  <a:srgbClr val="0033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t"/>
            <a:lstStyle/>
            <a:p>
              <a:pPr algn="ctr"/>
              <a:endParaRPr lang="en-GB" altLang="de-DE" sz="1000" b="1" dirty="0" smtClean="0"/>
            </a:p>
            <a:p>
              <a:pPr algn="ctr"/>
              <a:r>
                <a:rPr lang="en-GB" altLang="de-DE" sz="2000" b="1" dirty="0" smtClean="0"/>
                <a:t>Analysis</a:t>
              </a:r>
            </a:p>
            <a:p>
              <a:pPr algn="ctr"/>
              <a:r>
                <a:rPr lang="en-GB" altLang="de-DE" sz="2000" b="1" dirty="0" smtClean="0"/>
                <a:t>of external</a:t>
              </a:r>
            </a:p>
            <a:p>
              <a:pPr algn="ctr"/>
              <a:r>
                <a:rPr lang="en-GB" altLang="de-DE" sz="2000" b="1" dirty="0" smtClean="0"/>
                <a:t>Evaluation</a:t>
              </a:r>
            </a:p>
            <a:p>
              <a:pPr algn="ctr"/>
              <a:endParaRPr lang="en-GB" altLang="de-DE" sz="2400" b="1" dirty="0" smtClean="0"/>
            </a:p>
            <a:p>
              <a:pPr algn="ctr"/>
              <a:r>
                <a:rPr lang="en-GB" altLang="de-DE" sz="1400" b="1" dirty="0" smtClean="0"/>
                <a:t>(361 students</a:t>
              </a:r>
            </a:p>
            <a:p>
              <a:pPr algn="ctr"/>
              <a:r>
                <a:rPr lang="en-GB" altLang="de-DE" sz="1400" b="1" dirty="0" smtClean="0">
                  <a:sym typeface="Wingdings" panose="05000000000000000000" pitchFamily="2" charset="2"/>
                </a:rPr>
                <a:t> </a:t>
              </a:r>
              <a:r>
                <a:rPr lang="en-GB" altLang="de-DE" sz="1400" b="1" dirty="0" smtClean="0"/>
                <a:t>Weeks)</a:t>
              </a:r>
            </a:p>
            <a:p>
              <a:pPr algn="ctr"/>
              <a:endParaRPr lang="en-GB" altLang="de-DE" sz="1400" b="1" dirty="0" smtClean="0"/>
            </a:p>
            <a:p>
              <a:pPr algn="ctr"/>
              <a:endParaRPr lang="en-GB" altLang="de-DE" sz="1050" b="1" dirty="0" smtClean="0"/>
            </a:p>
            <a:p>
              <a:pPr algn="ctr"/>
              <a:r>
                <a:rPr lang="en-GB" altLang="de-DE" sz="1400" b="1" dirty="0" smtClean="0"/>
                <a:t>N = 23,104</a:t>
              </a:r>
              <a:endParaRPr lang="en-GB" altLang="de-DE" sz="2000" b="1" dirty="0"/>
            </a:p>
          </p:txBody>
        </p:sp>
        <p:sp>
          <p:nvSpPr>
            <p:cNvPr id="32" name="Text Box 114"/>
            <p:cNvSpPr txBox="1">
              <a:spLocks noChangeArrowheads="1"/>
            </p:cNvSpPr>
            <p:nvPr/>
          </p:nvSpPr>
          <p:spPr bwMode="auto">
            <a:xfrm>
              <a:off x="1361" y="3457"/>
              <a:ext cx="1134" cy="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ctr"/>
              <a:endParaRPr lang="en-GB" altLang="de-DE" sz="1600" b="1" dirty="0"/>
            </a:p>
          </p:txBody>
        </p:sp>
        <p:sp>
          <p:nvSpPr>
            <p:cNvPr id="33" name="Text Box 115"/>
            <p:cNvSpPr txBox="1">
              <a:spLocks noChangeArrowheads="1"/>
            </p:cNvSpPr>
            <p:nvPr/>
          </p:nvSpPr>
          <p:spPr bwMode="auto">
            <a:xfrm>
              <a:off x="1360" y="1762"/>
              <a:ext cx="1134" cy="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ctr"/>
              <a:endParaRPr lang="en-GB" altLang="de-DE" sz="1600" b="1" dirty="0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2815586" y="1511106"/>
            <a:ext cx="493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Research project for Habilitation</a:t>
            </a:r>
          </a:p>
        </p:txBody>
      </p:sp>
      <p:grpSp>
        <p:nvGrpSpPr>
          <p:cNvPr id="35" name="Gruppieren 34"/>
          <p:cNvGrpSpPr>
            <a:grpSpLocks noChangeAspect="1"/>
          </p:cNvGrpSpPr>
          <p:nvPr/>
        </p:nvGrpSpPr>
        <p:grpSpPr>
          <a:xfrm>
            <a:off x="7546602" y="5250754"/>
            <a:ext cx="1604055" cy="1620000"/>
            <a:chOff x="2123728" y="692696"/>
            <a:chExt cx="5112568" cy="5163356"/>
          </a:xfrm>
        </p:grpSpPr>
        <p:sp>
          <p:nvSpPr>
            <p:cNvPr id="36" name="Rechteck 35"/>
            <p:cNvSpPr/>
            <p:nvPr/>
          </p:nvSpPr>
          <p:spPr>
            <a:xfrm>
              <a:off x="4680012" y="3212976"/>
              <a:ext cx="190821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3728" y="692696"/>
              <a:ext cx="5112568" cy="5163356"/>
            </a:xfrm>
            <a:prstGeom prst="rect">
              <a:avLst/>
            </a:prstGeom>
          </p:spPr>
        </p:pic>
      </p:grpSp>
      <p:sp>
        <p:nvSpPr>
          <p:cNvPr id="38" name="Rechteck 37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02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sp>
        <p:nvSpPr>
          <p:cNvPr id="38" name="Inhaltsplatzhalter 2"/>
          <p:cNvSpPr>
            <a:spLocks noGrp="1"/>
          </p:cNvSpPr>
          <p:nvPr>
            <p:ph idx="1"/>
          </p:nvPr>
        </p:nvSpPr>
        <p:spPr>
          <a:xfrm>
            <a:off x="1576388" y="1528165"/>
            <a:ext cx="7413625" cy="15407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Comparison of all grades‘ </a:t>
            </a:r>
            <a:r>
              <a:rPr lang="en-GB" sz="2400" dirty="0" smtClean="0"/>
              <a:t>means (1):</a:t>
            </a:r>
            <a:endParaRPr lang="en-GB" sz="2400" dirty="0" smtClean="0"/>
          </a:p>
          <a:p>
            <a:pPr lvl="1">
              <a:spcAft>
                <a:spcPts val="600"/>
              </a:spcAft>
            </a:pPr>
            <a:r>
              <a:rPr lang="en-GB" sz="2000" dirty="0"/>
              <a:t>B</a:t>
            </a:r>
            <a:r>
              <a:rPr lang="en-GB" sz="2000" dirty="0" smtClean="0"/>
              <a:t>efore and after mobility periods.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Important is the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difference-de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velopment </a:t>
            </a:r>
            <a:r>
              <a:rPr lang="en-GB" sz="2000" dirty="0"/>
              <a:t>between mobility and non-mobility </a:t>
            </a:r>
            <a:r>
              <a:rPr lang="en-GB" sz="2000" dirty="0" smtClean="0"/>
              <a:t>students.</a:t>
            </a:r>
            <a:endParaRPr lang="en-GB" sz="2000" dirty="0"/>
          </a:p>
        </p:txBody>
      </p:sp>
      <p:graphicFrame>
        <p:nvGraphicFramePr>
          <p:cNvPr id="39" name="Tabel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18381"/>
              </p:ext>
            </p:extLst>
          </p:nvPr>
        </p:nvGraphicFramePr>
        <p:xfrm>
          <a:off x="1581572" y="3083820"/>
          <a:ext cx="7272810" cy="31889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</a:tblGrid>
              <a:tr h="528058">
                <a:tc>
                  <a:txBody>
                    <a:bodyPr/>
                    <a:lstStyle/>
                    <a:p>
                      <a:pPr algn="ctr"/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1</a:t>
                      </a:r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bg1"/>
                          </a:solidFill>
                        </a:rPr>
                        <a:t>Semester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Mobility-Semester</a:t>
                      </a:r>
                    </a:p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(7)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Grade</a:t>
                      </a:r>
                    </a:p>
                    <a:p>
                      <a:pPr algn="ctr"/>
                      <a:r>
                        <a:rPr lang="de-AT" sz="1400" b="1" dirty="0" smtClean="0"/>
                        <a:t>5</a:t>
                      </a:r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Grade</a:t>
                      </a:r>
                    </a:p>
                    <a:p>
                      <a:pPr algn="ctr"/>
                      <a:r>
                        <a:rPr lang="de-AT" sz="1400" b="1" dirty="0" smtClean="0"/>
                        <a:t>4</a:t>
                      </a:r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Grade</a:t>
                      </a:r>
                    </a:p>
                    <a:p>
                      <a:pPr algn="ctr"/>
                      <a:r>
                        <a:rPr lang="de-AT" sz="1400" b="1" dirty="0" smtClean="0"/>
                        <a:t>3</a:t>
                      </a:r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Grade</a:t>
                      </a:r>
                    </a:p>
                    <a:p>
                      <a:pPr algn="ctr"/>
                      <a:r>
                        <a:rPr lang="de-AT" sz="1400" b="1" dirty="0" smtClean="0"/>
                        <a:t>2</a:t>
                      </a:r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Grade</a:t>
                      </a:r>
                    </a:p>
                    <a:p>
                      <a:pPr algn="ctr"/>
                      <a:r>
                        <a:rPr lang="de-AT" sz="1400" b="1" dirty="0" smtClean="0"/>
                        <a:t>1</a:t>
                      </a:r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0" name="Gruppieren 39"/>
          <p:cNvGrpSpPr>
            <a:grpSpLocks noChangeAspect="1"/>
          </p:cNvGrpSpPr>
          <p:nvPr/>
        </p:nvGrpSpPr>
        <p:grpSpPr>
          <a:xfrm>
            <a:off x="2684177" y="4948132"/>
            <a:ext cx="300302" cy="720000"/>
            <a:chOff x="9412450" y="4725144"/>
            <a:chExt cx="360362" cy="863600"/>
          </a:xfrm>
        </p:grpSpPr>
        <p:sp>
          <p:nvSpPr>
            <p:cNvPr id="41" name="AutoShape 6"/>
            <p:cNvSpPr>
              <a:spLocks noChangeAspect="1" noChangeArrowheads="1" noTextEdit="1"/>
            </p:cNvSpPr>
            <p:nvPr/>
          </p:nvSpPr>
          <p:spPr bwMode="auto">
            <a:xfrm>
              <a:off x="9412450" y="4725144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9415756" y="4728357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9546346" y="4737194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9552958" y="4775755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9541387" y="4783788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9611641" y="4775755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9447990" y="4916341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9479398" y="5202333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9464521" y="5202333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9666191" y="5290702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9425674" y="5448961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9686028" y="5454585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9476918" y="4857697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9485184" y="4896257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9581886" y="4849663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9676109" y="4899471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9423195" y="5558217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9722394" y="5559823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9565356" y="4860107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9550479" y="4792625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9597590" y="4803872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9571142" y="4754065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9593458" y="4739604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64" name="Gruppieren 63"/>
          <p:cNvGrpSpPr>
            <a:grpSpLocks noChangeAspect="1"/>
          </p:cNvGrpSpPr>
          <p:nvPr/>
        </p:nvGrpSpPr>
        <p:grpSpPr>
          <a:xfrm>
            <a:off x="2687447" y="4171433"/>
            <a:ext cx="300302" cy="720000"/>
            <a:chOff x="9403358" y="3640829"/>
            <a:chExt cx="360373" cy="863600"/>
          </a:xfrm>
        </p:grpSpPr>
        <p:sp>
          <p:nvSpPr>
            <p:cNvPr id="65" name="AutoShape 34"/>
            <p:cNvSpPr>
              <a:spLocks noChangeAspect="1" noChangeArrowheads="1" noTextEdit="1"/>
            </p:cNvSpPr>
            <p:nvPr/>
          </p:nvSpPr>
          <p:spPr bwMode="auto">
            <a:xfrm>
              <a:off x="9403358" y="3640829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9406675" y="3644042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9537254" y="3652879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9543866" y="3691440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9532295" y="3699473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9602549" y="3691440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9438898" y="3832026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9470306" y="4118018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9455429" y="4118018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9657099" y="4206387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9416582" y="4364646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9676936" y="4370270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9467826" y="3773382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auto">
            <a:xfrm>
              <a:off x="9476092" y="3811942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9572794" y="3765348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9667017" y="3815156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9414103" y="4473902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9713302" y="4475508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9556264" y="3775792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5" name="Freeform 53"/>
            <p:cNvSpPr>
              <a:spLocks/>
            </p:cNvSpPr>
            <p:nvPr/>
          </p:nvSpPr>
          <p:spPr bwMode="auto">
            <a:xfrm>
              <a:off x="9541387" y="3708310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6" name="Freeform 54"/>
            <p:cNvSpPr>
              <a:spLocks/>
            </p:cNvSpPr>
            <p:nvPr/>
          </p:nvSpPr>
          <p:spPr bwMode="auto">
            <a:xfrm>
              <a:off x="9588498" y="3719557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7" name="Freeform 55"/>
            <p:cNvSpPr>
              <a:spLocks/>
            </p:cNvSpPr>
            <p:nvPr/>
          </p:nvSpPr>
          <p:spPr bwMode="auto">
            <a:xfrm>
              <a:off x="9562050" y="3669750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9584366" y="3655289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89" name="Freihandform 88"/>
          <p:cNvSpPr/>
          <p:nvPr/>
        </p:nvSpPr>
        <p:spPr>
          <a:xfrm>
            <a:off x="8052406" y="5497626"/>
            <a:ext cx="798661" cy="538519"/>
          </a:xfrm>
          <a:custGeom>
            <a:avLst/>
            <a:gdLst>
              <a:gd name="connsiteX0" fmla="*/ 0 w 801974"/>
              <a:gd name="connsiteY0" fmla="*/ 0 h 202367"/>
              <a:gd name="connsiteX1" fmla="*/ 801974 w 801974"/>
              <a:gd name="connsiteY1" fmla="*/ 202367 h 20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974" h="202367">
                <a:moveTo>
                  <a:pt x="0" y="0"/>
                </a:moveTo>
                <a:lnTo>
                  <a:pt x="801974" y="202367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0" name="Freihandform 89"/>
          <p:cNvSpPr/>
          <p:nvPr/>
        </p:nvSpPr>
        <p:spPr>
          <a:xfrm flipV="1">
            <a:off x="8049093" y="4717517"/>
            <a:ext cx="801974" cy="762078"/>
          </a:xfrm>
          <a:custGeom>
            <a:avLst/>
            <a:gdLst>
              <a:gd name="connsiteX0" fmla="*/ 0 w 801974"/>
              <a:gd name="connsiteY0" fmla="*/ 0 h 202367"/>
              <a:gd name="connsiteX1" fmla="*/ 801974 w 801974"/>
              <a:gd name="connsiteY1" fmla="*/ 202367 h 20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974" h="202367">
                <a:moveTo>
                  <a:pt x="0" y="0"/>
                </a:moveTo>
                <a:lnTo>
                  <a:pt x="801974" y="202367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91" name="Gruppieren 90"/>
          <p:cNvGrpSpPr/>
          <p:nvPr/>
        </p:nvGrpSpPr>
        <p:grpSpPr>
          <a:xfrm>
            <a:off x="3199775" y="4558913"/>
            <a:ext cx="5651292" cy="539643"/>
            <a:chOff x="3237875" y="4616063"/>
            <a:chExt cx="5651292" cy="539643"/>
          </a:xfrm>
        </p:grpSpPr>
        <p:sp>
          <p:nvSpPr>
            <p:cNvPr id="92" name="Freihandform 91"/>
            <p:cNvSpPr/>
            <p:nvPr/>
          </p:nvSpPr>
          <p:spPr>
            <a:xfrm>
              <a:off x="3237875" y="4616063"/>
              <a:ext cx="1618938" cy="338186"/>
            </a:xfrm>
            <a:custGeom>
              <a:avLst/>
              <a:gdLst>
                <a:gd name="connsiteX0" fmla="*/ 0 w 2046157"/>
                <a:gd name="connsiteY0" fmla="*/ 338186 h 338186"/>
                <a:gd name="connsiteX1" fmla="*/ 861934 w 2046157"/>
                <a:gd name="connsiteY1" fmla="*/ 225760 h 338186"/>
                <a:gd name="connsiteX2" fmla="*/ 1409075 w 2046157"/>
                <a:gd name="connsiteY2" fmla="*/ 907 h 338186"/>
                <a:gd name="connsiteX3" fmla="*/ 1888760 w 2046157"/>
                <a:gd name="connsiteY3" fmla="*/ 150809 h 338186"/>
                <a:gd name="connsiteX4" fmla="*/ 2046157 w 2046157"/>
                <a:gd name="connsiteY4" fmla="*/ 255740 h 3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157" h="338186">
                  <a:moveTo>
                    <a:pt x="0" y="338186"/>
                  </a:moveTo>
                  <a:cubicBezTo>
                    <a:pt x="313544" y="310079"/>
                    <a:pt x="627088" y="281973"/>
                    <a:pt x="861934" y="225760"/>
                  </a:cubicBezTo>
                  <a:cubicBezTo>
                    <a:pt x="1096780" y="169547"/>
                    <a:pt x="1237937" y="13399"/>
                    <a:pt x="1409075" y="907"/>
                  </a:cubicBezTo>
                  <a:cubicBezTo>
                    <a:pt x="1580213" y="-11585"/>
                    <a:pt x="1782580" y="108337"/>
                    <a:pt x="1888760" y="150809"/>
                  </a:cubicBezTo>
                  <a:cubicBezTo>
                    <a:pt x="1994940" y="193281"/>
                    <a:pt x="2020548" y="224510"/>
                    <a:pt x="2046157" y="25574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5658787" y="4781862"/>
              <a:ext cx="1633928" cy="181997"/>
            </a:xfrm>
            <a:custGeom>
              <a:avLst/>
              <a:gdLst>
                <a:gd name="connsiteX0" fmla="*/ 0 w 1633928"/>
                <a:gd name="connsiteY0" fmla="*/ 82446 h 181997"/>
                <a:gd name="connsiteX1" fmla="*/ 801974 w 1633928"/>
                <a:gd name="connsiteY1" fmla="*/ 179882 h 181997"/>
                <a:gd name="connsiteX2" fmla="*/ 1633928 w 1633928"/>
                <a:gd name="connsiteY2" fmla="*/ 0 h 18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3928" h="181997">
                  <a:moveTo>
                    <a:pt x="0" y="82446"/>
                  </a:moveTo>
                  <a:cubicBezTo>
                    <a:pt x="264826" y="138034"/>
                    <a:pt x="529653" y="193623"/>
                    <a:pt x="801974" y="179882"/>
                  </a:cubicBezTo>
                  <a:cubicBezTo>
                    <a:pt x="1074295" y="166141"/>
                    <a:pt x="1354111" y="83070"/>
                    <a:pt x="1633928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8087193" y="4759377"/>
              <a:ext cx="801974" cy="396329"/>
            </a:xfrm>
            <a:custGeom>
              <a:avLst/>
              <a:gdLst>
                <a:gd name="connsiteX0" fmla="*/ 0 w 801974"/>
                <a:gd name="connsiteY0" fmla="*/ 0 h 202367"/>
                <a:gd name="connsiteX1" fmla="*/ 801974 w 801974"/>
                <a:gd name="connsiteY1" fmla="*/ 202367 h 20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974" h="202367">
                  <a:moveTo>
                    <a:pt x="0" y="0"/>
                  </a:moveTo>
                  <a:lnTo>
                    <a:pt x="801974" y="202367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5" name="Freihandform 94"/>
            <p:cNvSpPr/>
            <p:nvPr/>
          </p:nvSpPr>
          <p:spPr>
            <a:xfrm flipV="1">
              <a:off x="7281266" y="4774667"/>
              <a:ext cx="826068" cy="0"/>
            </a:xfrm>
            <a:custGeom>
              <a:avLst/>
              <a:gdLst>
                <a:gd name="connsiteX0" fmla="*/ 0 w 801974"/>
                <a:gd name="connsiteY0" fmla="*/ 0 h 202367"/>
                <a:gd name="connsiteX1" fmla="*/ 801974 w 801974"/>
                <a:gd name="connsiteY1" fmla="*/ 202367 h 20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974" h="202367">
                  <a:moveTo>
                    <a:pt x="0" y="0"/>
                  </a:moveTo>
                  <a:lnTo>
                    <a:pt x="801974" y="202367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6" name="Freihandform 95"/>
            <p:cNvSpPr/>
            <p:nvPr/>
          </p:nvSpPr>
          <p:spPr>
            <a:xfrm flipV="1">
              <a:off x="4832719" y="4859575"/>
              <a:ext cx="826068" cy="0"/>
            </a:xfrm>
            <a:custGeom>
              <a:avLst/>
              <a:gdLst>
                <a:gd name="connsiteX0" fmla="*/ 0 w 801974"/>
                <a:gd name="connsiteY0" fmla="*/ 0 h 202367"/>
                <a:gd name="connsiteX1" fmla="*/ 801974 w 801974"/>
                <a:gd name="connsiteY1" fmla="*/ 202367 h 20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974" h="202367">
                  <a:moveTo>
                    <a:pt x="0" y="0"/>
                  </a:moveTo>
                  <a:lnTo>
                    <a:pt x="801974" y="202367"/>
                  </a:lnTo>
                </a:path>
              </a:pathLst>
            </a:cu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3199774" y="5366969"/>
            <a:ext cx="4852632" cy="437208"/>
            <a:chOff x="3237874" y="5424119"/>
            <a:chExt cx="4852632" cy="437208"/>
          </a:xfrm>
        </p:grpSpPr>
        <p:sp>
          <p:nvSpPr>
            <p:cNvPr id="98" name="Freihandform 97"/>
            <p:cNvSpPr/>
            <p:nvPr/>
          </p:nvSpPr>
          <p:spPr>
            <a:xfrm>
              <a:off x="3237874" y="5621647"/>
              <a:ext cx="1611443" cy="239680"/>
            </a:xfrm>
            <a:custGeom>
              <a:avLst/>
              <a:gdLst>
                <a:gd name="connsiteX0" fmla="*/ 0 w 1993692"/>
                <a:gd name="connsiteY0" fmla="*/ 82111 h 239680"/>
                <a:gd name="connsiteX1" fmla="*/ 816964 w 1993692"/>
                <a:gd name="connsiteY1" fmla="*/ 7160 h 239680"/>
                <a:gd name="connsiteX2" fmla="*/ 1296649 w 1993692"/>
                <a:gd name="connsiteY2" fmla="*/ 239507 h 239680"/>
                <a:gd name="connsiteX3" fmla="*/ 1993692 w 1993692"/>
                <a:gd name="connsiteY3" fmla="*/ 37140 h 23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692" h="239680">
                  <a:moveTo>
                    <a:pt x="0" y="82111"/>
                  </a:moveTo>
                  <a:cubicBezTo>
                    <a:pt x="300428" y="31519"/>
                    <a:pt x="600856" y="-19073"/>
                    <a:pt x="816964" y="7160"/>
                  </a:cubicBezTo>
                  <a:cubicBezTo>
                    <a:pt x="1033072" y="33393"/>
                    <a:pt x="1100528" y="234510"/>
                    <a:pt x="1296649" y="239507"/>
                  </a:cubicBezTo>
                  <a:cubicBezTo>
                    <a:pt x="1492770" y="244504"/>
                    <a:pt x="1743231" y="140822"/>
                    <a:pt x="1993692" y="3714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9" name="Freihandform 98"/>
            <p:cNvSpPr/>
            <p:nvPr/>
          </p:nvSpPr>
          <p:spPr>
            <a:xfrm>
              <a:off x="5651292" y="5424119"/>
              <a:ext cx="1618938" cy="227173"/>
            </a:xfrm>
            <a:custGeom>
              <a:avLst/>
              <a:gdLst>
                <a:gd name="connsiteX0" fmla="*/ 0 w 1618938"/>
                <a:gd name="connsiteY0" fmla="*/ 227173 h 227173"/>
                <a:gd name="connsiteX1" fmla="*/ 809469 w 1618938"/>
                <a:gd name="connsiteY1" fmla="*/ 2320 h 227173"/>
                <a:gd name="connsiteX2" fmla="*/ 1618938 w 1618938"/>
                <a:gd name="connsiteY2" fmla="*/ 129737 h 22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8938" h="227173">
                  <a:moveTo>
                    <a:pt x="0" y="227173"/>
                  </a:moveTo>
                  <a:cubicBezTo>
                    <a:pt x="269823" y="122866"/>
                    <a:pt x="539646" y="18559"/>
                    <a:pt x="809469" y="2320"/>
                  </a:cubicBezTo>
                  <a:cubicBezTo>
                    <a:pt x="1079292" y="-13919"/>
                    <a:pt x="1349115" y="57909"/>
                    <a:pt x="1618938" y="129737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0" name="Freihandform 99"/>
            <p:cNvSpPr/>
            <p:nvPr/>
          </p:nvSpPr>
          <p:spPr>
            <a:xfrm flipV="1">
              <a:off x="7264438" y="5543855"/>
              <a:ext cx="826068" cy="0"/>
            </a:xfrm>
            <a:custGeom>
              <a:avLst/>
              <a:gdLst>
                <a:gd name="connsiteX0" fmla="*/ 0 w 801974"/>
                <a:gd name="connsiteY0" fmla="*/ 0 h 202367"/>
                <a:gd name="connsiteX1" fmla="*/ 801974 w 801974"/>
                <a:gd name="connsiteY1" fmla="*/ 202367 h 20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974" h="202367">
                  <a:moveTo>
                    <a:pt x="0" y="0"/>
                  </a:moveTo>
                  <a:lnTo>
                    <a:pt x="801974" y="202367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Freihandform 100"/>
            <p:cNvSpPr/>
            <p:nvPr/>
          </p:nvSpPr>
          <p:spPr>
            <a:xfrm flipV="1">
              <a:off x="4849317" y="5643790"/>
              <a:ext cx="826068" cy="0"/>
            </a:xfrm>
            <a:custGeom>
              <a:avLst/>
              <a:gdLst>
                <a:gd name="connsiteX0" fmla="*/ 0 w 801974"/>
                <a:gd name="connsiteY0" fmla="*/ 0 h 202367"/>
                <a:gd name="connsiteX1" fmla="*/ 801974 w 801974"/>
                <a:gd name="connsiteY1" fmla="*/ 202367 h 20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974" h="202367">
                  <a:moveTo>
                    <a:pt x="0" y="0"/>
                  </a:moveTo>
                  <a:lnTo>
                    <a:pt x="801974" y="202367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02" name="Textfeld 101"/>
          <p:cNvSpPr txBox="1"/>
          <p:nvPr/>
        </p:nvSpPr>
        <p:spPr>
          <a:xfrm>
            <a:off x="8528343" y="52314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?</a:t>
            </a:r>
            <a:endParaRPr lang="de-AT" sz="2400" b="1" dirty="0"/>
          </a:p>
        </p:txBody>
      </p:sp>
      <p:sp>
        <p:nvSpPr>
          <p:cNvPr id="103" name="Ellipse 102"/>
          <p:cNvSpPr/>
          <p:nvPr/>
        </p:nvSpPr>
        <p:spPr>
          <a:xfrm>
            <a:off x="7918991" y="4522587"/>
            <a:ext cx="1158728" cy="1729583"/>
          </a:xfrm>
          <a:prstGeom prst="ellipse">
            <a:avLst/>
          </a:prstGeom>
          <a:solidFill>
            <a:srgbClr val="0000FF">
              <a:alpha val="10000"/>
            </a:srgbClr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4" name="Rechteck 103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5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89" grpId="0" animBg="1"/>
      <p:bldP spid="90" grpId="0" animBg="1"/>
      <p:bldP spid="102" grpId="0"/>
      <p:bldP spid="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sp>
        <p:nvSpPr>
          <p:cNvPr id="38" name="Inhaltsplatzhalter 2"/>
          <p:cNvSpPr>
            <a:spLocks noGrp="1"/>
          </p:cNvSpPr>
          <p:nvPr>
            <p:ph idx="1"/>
          </p:nvPr>
        </p:nvSpPr>
        <p:spPr>
          <a:xfrm>
            <a:off x="1576388" y="1528165"/>
            <a:ext cx="7413625" cy="5326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Comparison of all grades‘ </a:t>
            </a:r>
            <a:r>
              <a:rPr lang="en-GB" sz="2400" dirty="0" smtClean="0"/>
              <a:t>means (2):</a:t>
            </a:r>
            <a:endParaRPr lang="en-GB" sz="2400" dirty="0" smtClean="0"/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00" y="2111508"/>
            <a:ext cx="7200000" cy="44135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echteck 104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17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8" r="18314"/>
          <a:stretch/>
        </p:blipFill>
        <p:spPr bwMode="auto">
          <a:xfrm>
            <a:off x="1405152" y="1440000"/>
            <a:ext cx="7833352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1404000" y="1440000"/>
            <a:ext cx="7747000" cy="541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585288" y="2671323"/>
            <a:ext cx="7413625" cy="2644875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Based on grades‘ development (n=18,517):</a:t>
            </a:r>
          </a:p>
          <a:p>
            <a:pPr marL="0" indent="0" algn="ctr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ym typeface="Wingdings" panose="05000000000000000000" pitchFamily="2" charset="2"/>
              </a:rPr>
              <a:t> </a:t>
            </a:r>
            <a:r>
              <a:rPr lang="en-GB" sz="2400" dirty="0" smtClean="0">
                <a:solidFill>
                  <a:srgbClr val="003399"/>
                </a:solidFill>
              </a:rPr>
              <a:t>Mobility periods (semesters)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dirty="0" smtClean="0"/>
              <a:t>cause better grades of </a:t>
            </a:r>
            <a:r>
              <a:rPr lang="en-GB" sz="2400" dirty="0" smtClean="0">
                <a:solidFill>
                  <a:srgbClr val="003399"/>
                </a:solidFill>
              </a:rPr>
              <a:t>mobility students </a:t>
            </a:r>
            <a:r>
              <a:rPr lang="en-GB" sz="2400" dirty="0" smtClean="0"/>
              <a:t>in comparison with grades of non-mobility students.</a:t>
            </a:r>
            <a:endParaRPr lang="en-GB" sz="2000" dirty="0"/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7546602" y="5268338"/>
            <a:ext cx="1604055" cy="1620000"/>
            <a:chOff x="2123728" y="692696"/>
            <a:chExt cx="5112568" cy="5163356"/>
          </a:xfrm>
        </p:grpSpPr>
        <p:sp>
          <p:nvSpPr>
            <p:cNvPr id="10" name="Rechteck 9"/>
            <p:cNvSpPr/>
            <p:nvPr/>
          </p:nvSpPr>
          <p:spPr>
            <a:xfrm>
              <a:off x="4680012" y="3212976"/>
              <a:ext cx="190821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3728" y="692696"/>
              <a:ext cx="5112568" cy="5163356"/>
            </a:xfrm>
            <a:prstGeom prst="rect">
              <a:avLst/>
            </a:prstGeom>
          </p:spPr>
        </p:pic>
      </p:grpSp>
      <p:sp>
        <p:nvSpPr>
          <p:cNvPr id="12" name="Rechteck 11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37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576388" y="1543050"/>
            <a:ext cx="7413625" cy="15407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CSA-data can identify burdens (stress).</a:t>
            </a:r>
          </a:p>
          <a:p>
            <a:r>
              <a:rPr lang="en-GB" sz="2400" dirty="0" smtClean="0"/>
              <a:t>Important: Time of blood-measurements.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11239"/>
              </p:ext>
            </p:extLst>
          </p:nvPr>
        </p:nvGraphicFramePr>
        <p:xfrm>
          <a:off x="1566332" y="3629815"/>
          <a:ext cx="7272810" cy="23092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</a:tblGrid>
              <a:tr h="528058">
                <a:tc>
                  <a:txBody>
                    <a:bodyPr/>
                    <a:lstStyle/>
                    <a:p>
                      <a:pPr algn="ctr"/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1</a:t>
                      </a:r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bg1"/>
                          </a:solidFill>
                        </a:rPr>
                        <a:t>Semester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Mobility-Semester</a:t>
                      </a:r>
                    </a:p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(7)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b="1" dirty="0" smtClean="0">
                          <a:solidFill>
                            <a:schemeClr val="tx1"/>
                          </a:solidFill>
                        </a:rPr>
                        <a:t>Semester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6551"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1825104" y="5139779"/>
            <a:ext cx="300302" cy="720000"/>
            <a:chOff x="9412450" y="4725144"/>
            <a:chExt cx="360362" cy="863600"/>
          </a:xfrm>
        </p:grpSpPr>
        <p:sp>
          <p:nvSpPr>
            <p:cNvPr id="7" name="AutoShape 6"/>
            <p:cNvSpPr>
              <a:spLocks noChangeAspect="1" noChangeArrowheads="1" noTextEdit="1"/>
            </p:cNvSpPr>
            <p:nvPr/>
          </p:nvSpPr>
          <p:spPr bwMode="auto">
            <a:xfrm>
              <a:off x="9412450" y="4725144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415756" y="4728357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546346" y="4737194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552958" y="4775755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541387" y="4783788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611641" y="4775755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447990" y="4916341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479398" y="5202333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464521" y="5202333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666191" y="5290702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425674" y="5448961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686028" y="5454585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476918" y="4857697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9485184" y="4896257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581886" y="4849663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9676109" y="4899471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9423195" y="5558217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9722394" y="5559823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565356" y="4860107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550479" y="4792625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597590" y="4803872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571142" y="4754065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593458" y="4739604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1826648" y="4276743"/>
            <a:ext cx="300302" cy="720000"/>
            <a:chOff x="9403358" y="3640829"/>
            <a:chExt cx="360373" cy="863600"/>
          </a:xfrm>
        </p:grpSpPr>
        <p:sp>
          <p:nvSpPr>
            <p:cNvPr id="31" name="AutoShape 34"/>
            <p:cNvSpPr>
              <a:spLocks noChangeAspect="1" noChangeArrowheads="1" noTextEdit="1"/>
            </p:cNvSpPr>
            <p:nvPr/>
          </p:nvSpPr>
          <p:spPr bwMode="auto">
            <a:xfrm>
              <a:off x="9403358" y="3640829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9406675" y="3644042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9537254" y="3652879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9543866" y="3691440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9532295" y="3699473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9602549" y="3691440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9438898" y="3832026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9470306" y="4118018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9455429" y="4118018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9657099" y="4206387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9416582" y="4364646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9676936" y="4370270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9467826" y="3773382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9476092" y="3811942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9572794" y="3765348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9667017" y="3815156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9414103" y="4473902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9713302" y="4475508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9556264" y="3775792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9541387" y="3708310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9588498" y="3719557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9562050" y="3669750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9584366" y="3655289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2696515" y="2545830"/>
            <a:ext cx="968052" cy="2880000"/>
            <a:chOff x="2749855" y="2484000"/>
            <a:chExt cx="968052" cy="28800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1" t="18033" r="17081" b="19823"/>
            <a:stretch/>
          </p:blipFill>
          <p:spPr bwMode="auto">
            <a:xfrm>
              <a:off x="2749855" y="2484000"/>
              <a:ext cx="968052" cy="954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57" name="Gruppieren 56"/>
            <p:cNvGrpSpPr/>
            <p:nvPr/>
          </p:nvGrpSpPr>
          <p:grpSpPr>
            <a:xfrm>
              <a:off x="2771800" y="3456000"/>
              <a:ext cx="288000" cy="1908000"/>
              <a:chOff x="2771800" y="3456000"/>
              <a:chExt cx="288000" cy="1908000"/>
            </a:xfrm>
          </p:grpSpPr>
          <p:cxnSp>
            <p:nvCxnSpPr>
              <p:cNvPr id="63" name="Gerade Verbindung mit Pfeil 62"/>
              <p:cNvCxnSpPr/>
              <p:nvPr/>
            </p:nvCxnSpPr>
            <p:spPr bwMode="auto">
              <a:xfrm>
                <a:off x="2913537" y="3456000"/>
                <a:ext cx="0" cy="190800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4" name="Gruppieren 63"/>
              <p:cNvGrpSpPr/>
              <p:nvPr/>
            </p:nvGrpSpPr>
            <p:grpSpPr>
              <a:xfrm>
                <a:off x="2771800" y="4176000"/>
                <a:ext cx="288000" cy="290117"/>
                <a:chOff x="4237646" y="1689936"/>
                <a:chExt cx="288000" cy="290117"/>
              </a:xfrm>
            </p:grpSpPr>
            <p:sp>
              <p:nvSpPr>
                <p:cNvPr id="65" name="Ellipse 64"/>
                <p:cNvSpPr>
                  <a:spLocks noChangeAspect="1"/>
                </p:cNvSpPr>
                <p:nvPr/>
              </p:nvSpPr>
              <p:spPr bwMode="auto">
                <a:xfrm>
                  <a:off x="4237646" y="1692053"/>
                  <a:ext cx="288000" cy="288000"/>
                </a:xfrm>
                <a:prstGeom prst="ellipse">
                  <a:avLst/>
                </a:prstGeom>
                <a:solidFill>
                  <a:srgbClr val="0033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Textfeld 65"/>
                <p:cNvSpPr txBox="1"/>
                <p:nvPr/>
              </p:nvSpPr>
              <p:spPr>
                <a:xfrm>
                  <a:off x="4302646" y="1689936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de-AT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?</a:t>
                  </a:r>
                  <a:endParaRPr lang="de-AT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58" name="Gruppieren 57"/>
            <p:cNvGrpSpPr/>
            <p:nvPr/>
          </p:nvGrpSpPr>
          <p:grpSpPr>
            <a:xfrm>
              <a:off x="3419904" y="3456000"/>
              <a:ext cx="288000" cy="1368000"/>
              <a:chOff x="3419904" y="3456000"/>
              <a:chExt cx="288000" cy="1368000"/>
            </a:xfrm>
          </p:grpSpPr>
          <p:cxnSp>
            <p:nvCxnSpPr>
              <p:cNvPr id="59" name="Gerade Verbindung mit Pfeil 58"/>
              <p:cNvCxnSpPr/>
              <p:nvPr/>
            </p:nvCxnSpPr>
            <p:spPr bwMode="auto">
              <a:xfrm>
                <a:off x="3561641" y="3456000"/>
                <a:ext cx="0" cy="136800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0" name="Gruppieren 59"/>
              <p:cNvGrpSpPr/>
              <p:nvPr/>
            </p:nvGrpSpPr>
            <p:grpSpPr>
              <a:xfrm>
                <a:off x="3419904" y="4176000"/>
                <a:ext cx="288000" cy="290117"/>
                <a:chOff x="4237646" y="1689936"/>
                <a:chExt cx="288000" cy="290117"/>
              </a:xfrm>
            </p:grpSpPr>
            <p:sp>
              <p:nvSpPr>
                <p:cNvPr id="61" name="Ellipse 60"/>
                <p:cNvSpPr>
                  <a:spLocks noChangeAspect="1"/>
                </p:cNvSpPr>
                <p:nvPr/>
              </p:nvSpPr>
              <p:spPr bwMode="auto">
                <a:xfrm>
                  <a:off x="4237646" y="1692053"/>
                  <a:ext cx="288000" cy="288000"/>
                </a:xfrm>
                <a:prstGeom prst="ellipse">
                  <a:avLst/>
                </a:prstGeom>
                <a:solidFill>
                  <a:srgbClr val="0033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4302646" y="1689936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de-AT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?</a:t>
                  </a:r>
                  <a:endParaRPr lang="de-AT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67" name="Gruppieren 66"/>
          <p:cNvGrpSpPr/>
          <p:nvPr/>
        </p:nvGrpSpPr>
        <p:grpSpPr>
          <a:xfrm>
            <a:off x="6325012" y="2547411"/>
            <a:ext cx="968052" cy="2880000"/>
            <a:chOff x="6378352" y="2485581"/>
            <a:chExt cx="968052" cy="2880000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1" t="18033" r="17081" b="19823"/>
            <a:stretch/>
          </p:blipFill>
          <p:spPr bwMode="auto">
            <a:xfrm>
              <a:off x="6378352" y="2485581"/>
              <a:ext cx="968052" cy="954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69" name="Gruppieren 68"/>
            <p:cNvGrpSpPr/>
            <p:nvPr/>
          </p:nvGrpSpPr>
          <p:grpSpPr>
            <a:xfrm>
              <a:off x="6489928" y="3457581"/>
              <a:ext cx="288000" cy="1908000"/>
              <a:chOff x="6074165" y="3457581"/>
              <a:chExt cx="288000" cy="1908000"/>
            </a:xfrm>
          </p:grpSpPr>
          <p:cxnSp>
            <p:nvCxnSpPr>
              <p:cNvPr id="75" name="Gerade Verbindung mit Pfeil 74"/>
              <p:cNvCxnSpPr/>
              <p:nvPr/>
            </p:nvCxnSpPr>
            <p:spPr bwMode="auto">
              <a:xfrm>
                <a:off x="6215902" y="3457581"/>
                <a:ext cx="0" cy="190800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6" name="Gruppieren 75"/>
              <p:cNvGrpSpPr/>
              <p:nvPr/>
            </p:nvGrpSpPr>
            <p:grpSpPr>
              <a:xfrm>
                <a:off x="6074165" y="4177581"/>
                <a:ext cx="288000" cy="290117"/>
                <a:chOff x="4237646" y="1689936"/>
                <a:chExt cx="288000" cy="290117"/>
              </a:xfrm>
            </p:grpSpPr>
            <p:sp>
              <p:nvSpPr>
                <p:cNvPr id="78" name="Ellipse 77"/>
                <p:cNvSpPr>
                  <a:spLocks noChangeAspect="1"/>
                </p:cNvSpPr>
                <p:nvPr/>
              </p:nvSpPr>
              <p:spPr bwMode="auto">
                <a:xfrm>
                  <a:off x="4237646" y="1692053"/>
                  <a:ext cx="288000" cy="288000"/>
                </a:xfrm>
                <a:prstGeom prst="ellipse">
                  <a:avLst/>
                </a:prstGeom>
                <a:solidFill>
                  <a:srgbClr val="0033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4302646" y="1689936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de-AT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?</a:t>
                  </a:r>
                  <a:endParaRPr lang="de-AT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70" name="Gruppieren 69"/>
            <p:cNvGrpSpPr/>
            <p:nvPr/>
          </p:nvGrpSpPr>
          <p:grpSpPr>
            <a:xfrm>
              <a:off x="6956961" y="3457581"/>
              <a:ext cx="288000" cy="1368000"/>
              <a:chOff x="6722269" y="3457581"/>
              <a:chExt cx="288000" cy="1368000"/>
            </a:xfrm>
          </p:grpSpPr>
          <p:cxnSp>
            <p:nvCxnSpPr>
              <p:cNvPr id="71" name="Gerade Verbindung mit Pfeil 70"/>
              <p:cNvCxnSpPr/>
              <p:nvPr/>
            </p:nvCxnSpPr>
            <p:spPr bwMode="auto">
              <a:xfrm>
                <a:off x="6864006" y="3457581"/>
                <a:ext cx="0" cy="136800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2" name="Gruppieren 71"/>
              <p:cNvGrpSpPr/>
              <p:nvPr/>
            </p:nvGrpSpPr>
            <p:grpSpPr>
              <a:xfrm>
                <a:off x="6722269" y="4177581"/>
                <a:ext cx="288000" cy="290117"/>
                <a:chOff x="4237646" y="1689936"/>
                <a:chExt cx="288000" cy="290117"/>
              </a:xfrm>
            </p:grpSpPr>
            <p:sp>
              <p:nvSpPr>
                <p:cNvPr id="73" name="Ellipse 72"/>
                <p:cNvSpPr>
                  <a:spLocks noChangeAspect="1"/>
                </p:cNvSpPr>
                <p:nvPr/>
              </p:nvSpPr>
              <p:spPr bwMode="auto">
                <a:xfrm>
                  <a:off x="4237646" y="1692053"/>
                  <a:ext cx="288000" cy="288000"/>
                </a:xfrm>
                <a:prstGeom prst="ellipse">
                  <a:avLst/>
                </a:prstGeom>
                <a:solidFill>
                  <a:srgbClr val="0033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Textfeld 73"/>
                <p:cNvSpPr txBox="1"/>
                <p:nvPr/>
              </p:nvSpPr>
              <p:spPr>
                <a:xfrm>
                  <a:off x="4302646" y="1689936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de-AT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?</a:t>
                  </a:r>
                  <a:endParaRPr lang="de-AT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80" name="Gruppieren 79"/>
          <p:cNvGrpSpPr/>
          <p:nvPr/>
        </p:nvGrpSpPr>
        <p:grpSpPr>
          <a:xfrm>
            <a:off x="7950716" y="2545830"/>
            <a:ext cx="968052" cy="2880000"/>
            <a:chOff x="8004056" y="2484000"/>
            <a:chExt cx="968052" cy="288000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1" t="18033" r="17081" b="19823"/>
            <a:stretch/>
          </p:blipFill>
          <p:spPr bwMode="auto">
            <a:xfrm>
              <a:off x="8004056" y="2484000"/>
              <a:ext cx="968052" cy="954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82" name="Gruppieren 81"/>
            <p:cNvGrpSpPr/>
            <p:nvPr/>
          </p:nvGrpSpPr>
          <p:grpSpPr>
            <a:xfrm>
              <a:off x="8107949" y="3456000"/>
              <a:ext cx="288000" cy="1908000"/>
              <a:chOff x="8107949" y="3456000"/>
              <a:chExt cx="288000" cy="1908000"/>
            </a:xfrm>
          </p:grpSpPr>
          <p:cxnSp>
            <p:nvCxnSpPr>
              <p:cNvPr id="88" name="Gerade Verbindung mit Pfeil 87"/>
              <p:cNvCxnSpPr/>
              <p:nvPr/>
            </p:nvCxnSpPr>
            <p:spPr bwMode="auto">
              <a:xfrm>
                <a:off x="8249686" y="3456000"/>
                <a:ext cx="0" cy="190800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89" name="Gruppieren 88"/>
              <p:cNvGrpSpPr/>
              <p:nvPr/>
            </p:nvGrpSpPr>
            <p:grpSpPr>
              <a:xfrm>
                <a:off x="8107949" y="4176000"/>
                <a:ext cx="288000" cy="290117"/>
                <a:chOff x="4237646" y="1689936"/>
                <a:chExt cx="288000" cy="290117"/>
              </a:xfrm>
            </p:grpSpPr>
            <p:sp>
              <p:nvSpPr>
                <p:cNvPr id="90" name="Ellipse 89"/>
                <p:cNvSpPr>
                  <a:spLocks noChangeAspect="1"/>
                </p:cNvSpPr>
                <p:nvPr/>
              </p:nvSpPr>
              <p:spPr bwMode="auto">
                <a:xfrm>
                  <a:off x="4237646" y="1692053"/>
                  <a:ext cx="288000" cy="288000"/>
                </a:xfrm>
                <a:prstGeom prst="ellipse">
                  <a:avLst/>
                </a:prstGeom>
                <a:solidFill>
                  <a:srgbClr val="0033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Textfeld 90"/>
                <p:cNvSpPr txBox="1"/>
                <p:nvPr/>
              </p:nvSpPr>
              <p:spPr>
                <a:xfrm>
                  <a:off x="4334706" y="1689936"/>
                  <a:ext cx="769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de-AT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!</a:t>
                  </a:r>
                  <a:endParaRPr lang="de-AT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83" name="Gruppieren 82"/>
            <p:cNvGrpSpPr/>
            <p:nvPr/>
          </p:nvGrpSpPr>
          <p:grpSpPr>
            <a:xfrm>
              <a:off x="8585339" y="3456000"/>
              <a:ext cx="288000" cy="1368000"/>
              <a:chOff x="8585339" y="3456000"/>
              <a:chExt cx="288000" cy="1368000"/>
            </a:xfrm>
          </p:grpSpPr>
          <p:cxnSp>
            <p:nvCxnSpPr>
              <p:cNvPr id="84" name="Gerade Verbindung mit Pfeil 83"/>
              <p:cNvCxnSpPr/>
              <p:nvPr/>
            </p:nvCxnSpPr>
            <p:spPr bwMode="auto">
              <a:xfrm>
                <a:off x="8727076" y="3456000"/>
                <a:ext cx="0" cy="136800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85" name="Gruppieren 84"/>
              <p:cNvGrpSpPr/>
              <p:nvPr/>
            </p:nvGrpSpPr>
            <p:grpSpPr>
              <a:xfrm>
                <a:off x="8585339" y="4176000"/>
                <a:ext cx="288000" cy="290117"/>
                <a:chOff x="4237646" y="1689936"/>
                <a:chExt cx="288000" cy="290117"/>
              </a:xfrm>
            </p:grpSpPr>
            <p:sp>
              <p:nvSpPr>
                <p:cNvPr id="86" name="Ellipse 85"/>
                <p:cNvSpPr>
                  <a:spLocks noChangeAspect="1"/>
                </p:cNvSpPr>
                <p:nvPr/>
              </p:nvSpPr>
              <p:spPr bwMode="auto">
                <a:xfrm>
                  <a:off x="4237646" y="1692053"/>
                  <a:ext cx="288000" cy="288000"/>
                </a:xfrm>
                <a:prstGeom prst="ellipse">
                  <a:avLst/>
                </a:prstGeom>
                <a:solidFill>
                  <a:srgbClr val="0033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Textfeld 86"/>
                <p:cNvSpPr txBox="1"/>
                <p:nvPr/>
              </p:nvSpPr>
              <p:spPr>
                <a:xfrm>
                  <a:off x="4334706" y="1689936"/>
                  <a:ext cx="769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de-AT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!</a:t>
                  </a:r>
                  <a:endParaRPr lang="de-AT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92" name="Textfeld 91"/>
          <p:cNvSpPr txBox="1"/>
          <p:nvPr/>
        </p:nvSpPr>
        <p:spPr>
          <a:xfrm>
            <a:off x="8160588" y="460905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5400" b="1" dirty="0" smtClean="0"/>
              <a:t>?</a:t>
            </a:r>
            <a:endParaRPr lang="de-AT" sz="5400" b="1" dirty="0"/>
          </a:p>
        </p:txBody>
      </p:sp>
      <p:sp>
        <p:nvSpPr>
          <p:cNvPr id="93" name="Ellipse 92"/>
          <p:cNvSpPr/>
          <p:nvPr/>
        </p:nvSpPr>
        <p:spPr>
          <a:xfrm rot="2438053">
            <a:off x="8045226" y="4483966"/>
            <a:ext cx="773681" cy="1154333"/>
          </a:xfrm>
          <a:prstGeom prst="ellipse">
            <a:avLst/>
          </a:prstGeom>
          <a:solidFill>
            <a:srgbClr val="0000FF">
              <a:alpha val="10000"/>
            </a:srgbClr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Rechteck 93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47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2" grpId="0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sp>
        <p:nvSpPr>
          <p:cNvPr id="146" name="Inhaltsplatzhalter 2"/>
          <p:cNvSpPr>
            <a:spLocks noGrp="1"/>
          </p:cNvSpPr>
          <p:nvPr>
            <p:ph idx="1"/>
          </p:nvPr>
        </p:nvSpPr>
        <p:spPr>
          <a:xfrm>
            <a:off x="1547813" y="1563625"/>
            <a:ext cx="7413625" cy="46064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Basal-data (group-averages):</a:t>
            </a:r>
            <a:endParaRPr lang="en-GB" sz="2000" dirty="0"/>
          </a:p>
        </p:txBody>
      </p:sp>
      <p:graphicFrame>
        <p:nvGraphicFramePr>
          <p:cNvPr id="147" name="Tabel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09791"/>
              </p:ext>
            </p:extLst>
          </p:nvPr>
        </p:nvGraphicFramePr>
        <p:xfrm>
          <a:off x="2620469" y="4733503"/>
          <a:ext cx="5341619" cy="1647825"/>
        </p:xfrm>
        <a:graphic>
          <a:graphicData uri="http://schemas.openxmlformats.org/drawingml/2006/table">
            <a:tbl>
              <a:tblPr firstRow="1" firstCol="1" bandRow="1"/>
              <a:tblGrid>
                <a:gridCol w="417393"/>
                <a:gridCol w="357675"/>
                <a:gridCol w="472029"/>
                <a:gridCol w="483465"/>
                <a:gridCol w="561607"/>
                <a:gridCol w="414852"/>
                <a:gridCol w="526030"/>
                <a:gridCol w="472029"/>
                <a:gridCol w="388170"/>
                <a:gridCol w="388170"/>
                <a:gridCol w="388170"/>
                <a:gridCol w="472029"/>
              </a:tblGrid>
              <a:tr h="329565">
                <a:tc>
                  <a:txBody>
                    <a:bodyPr/>
                    <a:lstStyle/>
                    <a:p>
                      <a:endParaRPr lang="de-AT" sz="12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pCO</a:t>
                      </a:r>
                      <a:r>
                        <a:rPr lang="en-GB" sz="1000" b="1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HCO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GB" sz="1000" b="1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BG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mg/dl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7.423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35.175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-1.475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23.188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71.213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94.300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144.425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1.115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0.504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4.528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103.125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2.909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1.798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1.656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6.546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1.872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2.456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0.242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7.492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SEM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1.029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0.636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0.585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2.315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0.662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0.868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2.649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8" name="Tabel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78274"/>
              </p:ext>
            </p:extLst>
          </p:nvPr>
        </p:nvGraphicFramePr>
        <p:xfrm>
          <a:off x="2620469" y="2097782"/>
          <a:ext cx="5346065" cy="1619250"/>
        </p:xfrm>
        <a:graphic>
          <a:graphicData uri="http://schemas.openxmlformats.org/drawingml/2006/table">
            <a:tbl>
              <a:tblPr firstRow="1" firstCol="1" bandRow="1"/>
              <a:tblGrid>
                <a:gridCol w="412750"/>
                <a:gridCol w="355600"/>
                <a:gridCol w="480060"/>
                <a:gridCol w="480060"/>
                <a:gridCol w="560070"/>
                <a:gridCol w="417830"/>
                <a:gridCol w="524510"/>
                <a:gridCol w="470535"/>
                <a:gridCol w="391160"/>
                <a:gridCol w="391160"/>
                <a:gridCol w="382270"/>
                <a:gridCol w="480060"/>
              </a:tblGrid>
              <a:tr h="323850">
                <a:tc>
                  <a:txBody>
                    <a:bodyPr/>
                    <a:lstStyle/>
                    <a:p>
                      <a:endParaRPr lang="de-AT" sz="12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pCO</a:t>
                      </a:r>
                      <a:r>
                        <a:rPr lang="en-GB" sz="1000" b="1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HCO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000" b="1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BG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value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mmHg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mmHg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%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mg/dl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7.411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34.770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-2.550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22.270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73.450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94.660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143.760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1.055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0.501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2.992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104.500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2.577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1.059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1.140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6.332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1.388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1.165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0.267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15.565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SEM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0.911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0.374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0.403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2.239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0.491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0.412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0.094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5.503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9" name="Gruppieren 148"/>
          <p:cNvGrpSpPr>
            <a:grpSpLocks noChangeAspect="1"/>
          </p:cNvGrpSpPr>
          <p:nvPr/>
        </p:nvGrpSpPr>
        <p:grpSpPr>
          <a:xfrm>
            <a:off x="2195736" y="5121759"/>
            <a:ext cx="300302" cy="720000"/>
            <a:chOff x="9412450" y="4725144"/>
            <a:chExt cx="360362" cy="863600"/>
          </a:xfrm>
        </p:grpSpPr>
        <p:sp>
          <p:nvSpPr>
            <p:cNvPr id="150" name="AutoShape 6"/>
            <p:cNvSpPr>
              <a:spLocks noChangeAspect="1" noChangeArrowheads="1" noTextEdit="1"/>
            </p:cNvSpPr>
            <p:nvPr/>
          </p:nvSpPr>
          <p:spPr bwMode="auto">
            <a:xfrm>
              <a:off x="9412450" y="4725144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1" name="Freeform 7"/>
            <p:cNvSpPr>
              <a:spLocks/>
            </p:cNvSpPr>
            <p:nvPr/>
          </p:nvSpPr>
          <p:spPr bwMode="auto">
            <a:xfrm>
              <a:off x="9415756" y="4728357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9546346" y="4737194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53" name="Freeform 9"/>
            <p:cNvSpPr>
              <a:spLocks/>
            </p:cNvSpPr>
            <p:nvPr/>
          </p:nvSpPr>
          <p:spPr bwMode="auto">
            <a:xfrm>
              <a:off x="9552958" y="4775755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9541387" y="4783788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5" name="Freeform 11"/>
            <p:cNvSpPr>
              <a:spLocks/>
            </p:cNvSpPr>
            <p:nvPr/>
          </p:nvSpPr>
          <p:spPr bwMode="auto">
            <a:xfrm>
              <a:off x="9611641" y="4775755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9447990" y="4916341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57" name="Freeform 13"/>
            <p:cNvSpPr>
              <a:spLocks/>
            </p:cNvSpPr>
            <p:nvPr/>
          </p:nvSpPr>
          <p:spPr bwMode="auto">
            <a:xfrm>
              <a:off x="9479398" y="5202333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58" name="Freeform 14"/>
            <p:cNvSpPr>
              <a:spLocks/>
            </p:cNvSpPr>
            <p:nvPr/>
          </p:nvSpPr>
          <p:spPr bwMode="auto">
            <a:xfrm>
              <a:off x="9464521" y="5202333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59" name="Freeform 15"/>
            <p:cNvSpPr>
              <a:spLocks/>
            </p:cNvSpPr>
            <p:nvPr/>
          </p:nvSpPr>
          <p:spPr bwMode="auto">
            <a:xfrm>
              <a:off x="9666191" y="5290702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0" name="Freeform 16"/>
            <p:cNvSpPr>
              <a:spLocks/>
            </p:cNvSpPr>
            <p:nvPr/>
          </p:nvSpPr>
          <p:spPr bwMode="auto">
            <a:xfrm>
              <a:off x="9425674" y="5448961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1" name="Freeform 17"/>
            <p:cNvSpPr>
              <a:spLocks/>
            </p:cNvSpPr>
            <p:nvPr/>
          </p:nvSpPr>
          <p:spPr bwMode="auto">
            <a:xfrm>
              <a:off x="9686028" y="5454585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2" name="Freeform 18"/>
            <p:cNvSpPr>
              <a:spLocks/>
            </p:cNvSpPr>
            <p:nvPr/>
          </p:nvSpPr>
          <p:spPr bwMode="auto">
            <a:xfrm>
              <a:off x="9476918" y="4857697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3" name="Freeform 19"/>
            <p:cNvSpPr>
              <a:spLocks/>
            </p:cNvSpPr>
            <p:nvPr/>
          </p:nvSpPr>
          <p:spPr bwMode="auto">
            <a:xfrm>
              <a:off x="9485184" y="4896257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4" name="Freeform 20"/>
            <p:cNvSpPr>
              <a:spLocks/>
            </p:cNvSpPr>
            <p:nvPr/>
          </p:nvSpPr>
          <p:spPr bwMode="auto">
            <a:xfrm>
              <a:off x="9581886" y="4849663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5" name="Freeform 21"/>
            <p:cNvSpPr>
              <a:spLocks/>
            </p:cNvSpPr>
            <p:nvPr/>
          </p:nvSpPr>
          <p:spPr bwMode="auto">
            <a:xfrm>
              <a:off x="9676109" y="4899471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6" name="Freeform 22"/>
            <p:cNvSpPr>
              <a:spLocks/>
            </p:cNvSpPr>
            <p:nvPr/>
          </p:nvSpPr>
          <p:spPr bwMode="auto">
            <a:xfrm>
              <a:off x="9423195" y="5558217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7" name="Freeform 23"/>
            <p:cNvSpPr>
              <a:spLocks/>
            </p:cNvSpPr>
            <p:nvPr/>
          </p:nvSpPr>
          <p:spPr bwMode="auto">
            <a:xfrm>
              <a:off x="9722394" y="5559823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8" name="Freeform 24"/>
            <p:cNvSpPr>
              <a:spLocks/>
            </p:cNvSpPr>
            <p:nvPr/>
          </p:nvSpPr>
          <p:spPr bwMode="auto">
            <a:xfrm>
              <a:off x="9565356" y="4860107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9" name="Freeform 25"/>
            <p:cNvSpPr>
              <a:spLocks/>
            </p:cNvSpPr>
            <p:nvPr/>
          </p:nvSpPr>
          <p:spPr bwMode="auto">
            <a:xfrm>
              <a:off x="9550479" y="4792625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0" name="Freeform 26"/>
            <p:cNvSpPr>
              <a:spLocks/>
            </p:cNvSpPr>
            <p:nvPr/>
          </p:nvSpPr>
          <p:spPr bwMode="auto">
            <a:xfrm>
              <a:off x="9597590" y="4803872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1" name="Freeform 27"/>
            <p:cNvSpPr>
              <a:spLocks/>
            </p:cNvSpPr>
            <p:nvPr/>
          </p:nvSpPr>
          <p:spPr bwMode="auto">
            <a:xfrm>
              <a:off x="9571142" y="4754065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2" name="Freeform 28"/>
            <p:cNvSpPr>
              <a:spLocks/>
            </p:cNvSpPr>
            <p:nvPr/>
          </p:nvSpPr>
          <p:spPr bwMode="auto">
            <a:xfrm>
              <a:off x="9593458" y="4739604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73" name="Gruppieren 172"/>
          <p:cNvGrpSpPr>
            <a:grpSpLocks noChangeAspect="1"/>
          </p:cNvGrpSpPr>
          <p:nvPr/>
        </p:nvGrpSpPr>
        <p:grpSpPr>
          <a:xfrm>
            <a:off x="2190915" y="2496236"/>
            <a:ext cx="300302" cy="720000"/>
            <a:chOff x="9403358" y="3640829"/>
            <a:chExt cx="360373" cy="863600"/>
          </a:xfrm>
        </p:grpSpPr>
        <p:sp>
          <p:nvSpPr>
            <p:cNvPr id="174" name="AutoShape 34"/>
            <p:cNvSpPr>
              <a:spLocks noChangeAspect="1" noChangeArrowheads="1" noTextEdit="1"/>
            </p:cNvSpPr>
            <p:nvPr/>
          </p:nvSpPr>
          <p:spPr bwMode="auto">
            <a:xfrm>
              <a:off x="9403358" y="3640829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5" name="Freeform 35"/>
            <p:cNvSpPr>
              <a:spLocks/>
            </p:cNvSpPr>
            <p:nvPr/>
          </p:nvSpPr>
          <p:spPr bwMode="auto">
            <a:xfrm>
              <a:off x="9406675" y="3644042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6" name="Freeform 36"/>
            <p:cNvSpPr>
              <a:spLocks/>
            </p:cNvSpPr>
            <p:nvPr/>
          </p:nvSpPr>
          <p:spPr bwMode="auto">
            <a:xfrm>
              <a:off x="9537254" y="3652879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7" name="Freeform 37"/>
            <p:cNvSpPr>
              <a:spLocks/>
            </p:cNvSpPr>
            <p:nvPr/>
          </p:nvSpPr>
          <p:spPr bwMode="auto">
            <a:xfrm>
              <a:off x="9543866" y="3691440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8" name="Freeform 38"/>
            <p:cNvSpPr>
              <a:spLocks/>
            </p:cNvSpPr>
            <p:nvPr/>
          </p:nvSpPr>
          <p:spPr bwMode="auto">
            <a:xfrm>
              <a:off x="9532295" y="3699473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9" name="Freeform 39"/>
            <p:cNvSpPr>
              <a:spLocks/>
            </p:cNvSpPr>
            <p:nvPr/>
          </p:nvSpPr>
          <p:spPr bwMode="auto">
            <a:xfrm>
              <a:off x="9602549" y="3691440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80" name="Freeform 40"/>
            <p:cNvSpPr>
              <a:spLocks/>
            </p:cNvSpPr>
            <p:nvPr/>
          </p:nvSpPr>
          <p:spPr bwMode="auto">
            <a:xfrm>
              <a:off x="9438898" y="3832026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1" name="Freeform 41"/>
            <p:cNvSpPr>
              <a:spLocks/>
            </p:cNvSpPr>
            <p:nvPr/>
          </p:nvSpPr>
          <p:spPr bwMode="auto">
            <a:xfrm>
              <a:off x="9470306" y="4118018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2" name="Freeform 42"/>
            <p:cNvSpPr>
              <a:spLocks/>
            </p:cNvSpPr>
            <p:nvPr/>
          </p:nvSpPr>
          <p:spPr bwMode="auto">
            <a:xfrm>
              <a:off x="9455429" y="4118018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3" name="Freeform 43"/>
            <p:cNvSpPr>
              <a:spLocks/>
            </p:cNvSpPr>
            <p:nvPr/>
          </p:nvSpPr>
          <p:spPr bwMode="auto">
            <a:xfrm>
              <a:off x="9657099" y="4206387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4" name="Freeform 44"/>
            <p:cNvSpPr>
              <a:spLocks/>
            </p:cNvSpPr>
            <p:nvPr/>
          </p:nvSpPr>
          <p:spPr bwMode="auto">
            <a:xfrm>
              <a:off x="9416582" y="4364646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5" name="Freeform 45"/>
            <p:cNvSpPr>
              <a:spLocks/>
            </p:cNvSpPr>
            <p:nvPr/>
          </p:nvSpPr>
          <p:spPr bwMode="auto">
            <a:xfrm>
              <a:off x="9676936" y="4370270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6" name="Freeform 46"/>
            <p:cNvSpPr>
              <a:spLocks/>
            </p:cNvSpPr>
            <p:nvPr/>
          </p:nvSpPr>
          <p:spPr bwMode="auto">
            <a:xfrm>
              <a:off x="9467826" y="3773382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7" name="Freeform 47"/>
            <p:cNvSpPr>
              <a:spLocks/>
            </p:cNvSpPr>
            <p:nvPr/>
          </p:nvSpPr>
          <p:spPr bwMode="auto">
            <a:xfrm>
              <a:off x="9476092" y="3811942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88" name="Freeform 48"/>
            <p:cNvSpPr>
              <a:spLocks/>
            </p:cNvSpPr>
            <p:nvPr/>
          </p:nvSpPr>
          <p:spPr bwMode="auto">
            <a:xfrm>
              <a:off x="9572794" y="3765348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9" name="Freeform 49"/>
            <p:cNvSpPr>
              <a:spLocks/>
            </p:cNvSpPr>
            <p:nvPr/>
          </p:nvSpPr>
          <p:spPr bwMode="auto">
            <a:xfrm>
              <a:off x="9667017" y="3815156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90" name="Freeform 50"/>
            <p:cNvSpPr>
              <a:spLocks/>
            </p:cNvSpPr>
            <p:nvPr/>
          </p:nvSpPr>
          <p:spPr bwMode="auto">
            <a:xfrm>
              <a:off x="9414103" y="4473902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91" name="Freeform 51"/>
            <p:cNvSpPr>
              <a:spLocks/>
            </p:cNvSpPr>
            <p:nvPr/>
          </p:nvSpPr>
          <p:spPr bwMode="auto">
            <a:xfrm>
              <a:off x="9713302" y="4475508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92" name="Freeform 52"/>
            <p:cNvSpPr>
              <a:spLocks/>
            </p:cNvSpPr>
            <p:nvPr/>
          </p:nvSpPr>
          <p:spPr bwMode="auto">
            <a:xfrm>
              <a:off x="9556264" y="3775792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93" name="Freeform 53"/>
            <p:cNvSpPr>
              <a:spLocks/>
            </p:cNvSpPr>
            <p:nvPr/>
          </p:nvSpPr>
          <p:spPr bwMode="auto">
            <a:xfrm>
              <a:off x="9541387" y="3708310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94" name="Freeform 54"/>
            <p:cNvSpPr>
              <a:spLocks/>
            </p:cNvSpPr>
            <p:nvPr/>
          </p:nvSpPr>
          <p:spPr bwMode="auto">
            <a:xfrm>
              <a:off x="9588498" y="3719557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95" name="Freeform 55"/>
            <p:cNvSpPr>
              <a:spLocks/>
            </p:cNvSpPr>
            <p:nvPr/>
          </p:nvSpPr>
          <p:spPr bwMode="auto">
            <a:xfrm>
              <a:off x="9562050" y="3669750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96" name="Freeform 56"/>
            <p:cNvSpPr>
              <a:spLocks/>
            </p:cNvSpPr>
            <p:nvPr/>
          </p:nvSpPr>
          <p:spPr bwMode="auto">
            <a:xfrm>
              <a:off x="9584366" y="3655289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97" name="Rechteck 196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2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sp>
        <p:nvSpPr>
          <p:cNvPr id="94" name="Inhaltsplatzhalter 2"/>
          <p:cNvSpPr>
            <a:spLocks noGrp="1"/>
          </p:cNvSpPr>
          <p:nvPr>
            <p:ph idx="1"/>
          </p:nvPr>
        </p:nvSpPr>
        <p:spPr>
          <a:xfrm>
            <a:off x="1547813" y="1563625"/>
            <a:ext cx="7413625" cy="46064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Basal-data (group-averages):</a:t>
            </a:r>
            <a:endParaRPr lang="en-GB" sz="2000" dirty="0"/>
          </a:p>
        </p:txBody>
      </p:sp>
      <p:graphicFrame>
        <p:nvGraphicFramePr>
          <p:cNvPr id="95" name="Tabel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10656"/>
              </p:ext>
            </p:extLst>
          </p:nvPr>
        </p:nvGraphicFramePr>
        <p:xfrm>
          <a:off x="2620469" y="4733503"/>
          <a:ext cx="5341619" cy="1647825"/>
        </p:xfrm>
        <a:graphic>
          <a:graphicData uri="http://schemas.openxmlformats.org/drawingml/2006/table">
            <a:tbl>
              <a:tblPr firstRow="1" firstCol="1" bandRow="1"/>
              <a:tblGrid>
                <a:gridCol w="417393"/>
                <a:gridCol w="357675"/>
                <a:gridCol w="472029"/>
                <a:gridCol w="483465"/>
                <a:gridCol w="561607"/>
                <a:gridCol w="414852"/>
                <a:gridCol w="526030"/>
                <a:gridCol w="472029"/>
                <a:gridCol w="388170"/>
                <a:gridCol w="388170"/>
                <a:gridCol w="388170"/>
                <a:gridCol w="472029"/>
              </a:tblGrid>
              <a:tr h="329565">
                <a:tc>
                  <a:txBody>
                    <a:bodyPr/>
                    <a:lstStyle/>
                    <a:p>
                      <a:endParaRPr lang="de-AT" sz="12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pCO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HCO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BG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mg/dl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7.423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35.175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-1.475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23.188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71.213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94.300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144.425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1.115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0.504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4.528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103.125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2.909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1.798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1.656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6.546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1.872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2.456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0.028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0.242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7.492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SEM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1.029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0.636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0.585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2.315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0.662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0.868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0.010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2.649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Tabel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1660"/>
              </p:ext>
            </p:extLst>
          </p:nvPr>
        </p:nvGraphicFramePr>
        <p:xfrm>
          <a:off x="2620469" y="2097782"/>
          <a:ext cx="5346065" cy="1619250"/>
        </p:xfrm>
        <a:graphic>
          <a:graphicData uri="http://schemas.openxmlformats.org/drawingml/2006/table">
            <a:tbl>
              <a:tblPr firstRow="1" firstCol="1" bandRow="1"/>
              <a:tblGrid>
                <a:gridCol w="412750"/>
                <a:gridCol w="355600"/>
                <a:gridCol w="480060"/>
                <a:gridCol w="480060"/>
                <a:gridCol w="560070"/>
                <a:gridCol w="417830"/>
                <a:gridCol w="524510"/>
                <a:gridCol w="470535"/>
                <a:gridCol w="391160"/>
                <a:gridCol w="391160"/>
                <a:gridCol w="382270"/>
                <a:gridCol w="480060"/>
              </a:tblGrid>
              <a:tr h="323850">
                <a:tc>
                  <a:txBody>
                    <a:bodyPr/>
                    <a:lstStyle/>
                    <a:p>
                      <a:endParaRPr lang="de-AT" sz="12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pCO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HCO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000" b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BG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value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mmHg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mmHg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%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mmol/l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mg/dl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7.411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34.770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-2.550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22.270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73.450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94.660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143.760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1.055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0.501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2.992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104.500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2.577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1.059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1.140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6.332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1.388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1.165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0.025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0.267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15.565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SEM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0.006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0.911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0.374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0.403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2.239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0.491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0.412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0.011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0.094</a:t>
                      </a:r>
                      <a:endParaRPr lang="de-AT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5.503</a:t>
                      </a:r>
                      <a:endParaRPr lang="de-AT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1590" marR="21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97" name="Gruppieren 96"/>
          <p:cNvGrpSpPr>
            <a:grpSpLocks noChangeAspect="1"/>
          </p:cNvGrpSpPr>
          <p:nvPr/>
        </p:nvGrpSpPr>
        <p:grpSpPr>
          <a:xfrm>
            <a:off x="2195736" y="5121759"/>
            <a:ext cx="300302" cy="720000"/>
            <a:chOff x="9412450" y="4725144"/>
            <a:chExt cx="360362" cy="863600"/>
          </a:xfrm>
        </p:grpSpPr>
        <p:sp>
          <p:nvSpPr>
            <p:cNvPr id="98" name="AutoShape 6"/>
            <p:cNvSpPr>
              <a:spLocks noChangeAspect="1" noChangeArrowheads="1" noTextEdit="1"/>
            </p:cNvSpPr>
            <p:nvPr/>
          </p:nvSpPr>
          <p:spPr bwMode="auto">
            <a:xfrm>
              <a:off x="9412450" y="4725144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9415756" y="4728357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9546346" y="4737194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9552958" y="4775755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9541387" y="4783788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9611641" y="4775755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" name="Freeform 12"/>
            <p:cNvSpPr>
              <a:spLocks/>
            </p:cNvSpPr>
            <p:nvPr/>
          </p:nvSpPr>
          <p:spPr bwMode="auto">
            <a:xfrm>
              <a:off x="9447990" y="4916341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9479398" y="5202333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9464521" y="5202333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7" name="Freeform 15"/>
            <p:cNvSpPr>
              <a:spLocks/>
            </p:cNvSpPr>
            <p:nvPr/>
          </p:nvSpPr>
          <p:spPr bwMode="auto">
            <a:xfrm>
              <a:off x="9666191" y="5290702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8" name="Freeform 16"/>
            <p:cNvSpPr>
              <a:spLocks/>
            </p:cNvSpPr>
            <p:nvPr/>
          </p:nvSpPr>
          <p:spPr bwMode="auto">
            <a:xfrm>
              <a:off x="9425674" y="5448961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9686028" y="5454585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0" name="Freeform 18"/>
            <p:cNvSpPr>
              <a:spLocks/>
            </p:cNvSpPr>
            <p:nvPr/>
          </p:nvSpPr>
          <p:spPr bwMode="auto">
            <a:xfrm>
              <a:off x="9476918" y="4857697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9485184" y="4896257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9581886" y="4849663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3" name="Freeform 21"/>
            <p:cNvSpPr>
              <a:spLocks/>
            </p:cNvSpPr>
            <p:nvPr/>
          </p:nvSpPr>
          <p:spPr bwMode="auto">
            <a:xfrm>
              <a:off x="9676109" y="4899471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4" name="Freeform 22"/>
            <p:cNvSpPr>
              <a:spLocks/>
            </p:cNvSpPr>
            <p:nvPr/>
          </p:nvSpPr>
          <p:spPr bwMode="auto">
            <a:xfrm>
              <a:off x="9423195" y="5558217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9722394" y="5559823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9565356" y="4860107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9550479" y="4792625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9597590" y="4803872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9571142" y="4754065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9593458" y="4739604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21" name="Gruppieren 120"/>
          <p:cNvGrpSpPr>
            <a:grpSpLocks noChangeAspect="1"/>
          </p:cNvGrpSpPr>
          <p:nvPr/>
        </p:nvGrpSpPr>
        <p:grpSpPr>
          <a:xfrm>
            <a:off x="2190915" y="2496236"/>
            <a:ext cx="300302" cy="720000"/>
            <a:chOff x="9403358" y="3640829"/>
            <a:chExt cx="360373" cy="863600"/>
          </a:xfrm>
        </p:grpSpPr>
        <p:sp>
          <p:nvSpPr>
            <p:cNvPr id="122" name="AutoShape 34"/>
            <p:cNvSpPr>
              <a:spLocks noChangeAspect="1" noChangeArrowheads="1" noTextEdit="1"/>
            </p:cNvSpPr>
            <p:nvPr/>
          </p:nvSpPr>
          <p:spPr bwMode="auto">
            <a:xfrm>
              <a:off x="9403358" y="3640829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9406675" y="3644042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4" name="Freeform 36"/>
            <p:cNvSpPr>
              <a:spLocks/>
            </p:cNvSpPr>
            <p:nvPr/>
          </p:nvSpPr>
          <p:spPr bwMode="auto">
            <a:xfrm>
              <a:off x="9537254" y="3652879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5" name="Freeform 37"/>
            <p:cNvSpPr>
              <a:spLocks/>
            </p:cNvSpPr>
            <p:nvPr/>
          </p:nvSpPr>
          <p:spPr bwMode="auto">
            <a:xfrm>
              <a:off x="9543866" y="3691440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6" name="Freeform 38"/>
            <p:cNvSpPr>
              <a:spLocks/>
            </p:cNvSpPr>
            <p:nvPr/>
          </p:nvSpPr>
          <p:spPr bwMode="auto">
            <a:xfrm>
              <a:off x="9532295" y="3699473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7" name="Freeform 39"/>
            <p:cNvSpPr>
              <a:spLocks/>
            </p:cNvSpPr>
            <p:nvPr/>
          </p:nvSpPr>
          <p:spPr bwMode="auto">
            <a:xfrm>
              <a:off x="9602549" y="3691440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8" name="Freeform 40"/>
            <p:cNvSpPr>
              <a:spLocks/>
            </p:cNvSpPr>
            <p:nvPr/>
          </p:nvSpPr>
          <p:spPr bwMode="auto">
            <a:xfrm>
              <a:off x="9438898" y="3832026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9" name="Freeform 41"/>
            <p:cNvSpPr>
              <a:spLocks/>
            </p:cNvSpPr>
            <p:nvPr/>
          </p:nvSpPr>
          <p:spPr bwMode="auto">
            <a:xfrm>
              <a:off x="9470306" y="4118018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0" name="Freeform 42"/>
            <p:cNvSpPr>
              <a:spLocks/>
            </p:cNvSpPr>
            <p:nvPr/>
          </p:nvSpPr>
          <p:spPr bwMode="auto">
            <a:xfrm>
              <a:off x="9455429" y="4118018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1" name="Freeform 43"/>
            <p:cNvSpPr>
              <a:spLocks/>
            </p:cNvSpPr>
            <p:nvPr/>
          </p:nvSpPr>
          <p:spPr bwMode="auto">
            <a:xfrm>
              <a:off x="9657099" y="4206387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2" name="Freeform 44"/>
            <p:cNvSpPr>
              <a:spLocks/>
            </p:cNvSpPr>
            <p:nvPr/>
          </p:nvSpPr>
          <p:spPr bwMode="auto">
            <a:xfrm>
              <a:off x="9416582" y="4364646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3" name="Freeform 45"/>
            <p:cNvSpPr>
              <a:spLocks/>
            </p:cNvSpPr>
            <p:nvPr/>
          </p:nvSpPr>
          <p:spPr bwMode="auto">
            <a:xfrm>
              <a:off x="9676936" y="4370270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4" name="Freeform 46"/>
            <p:cNvSpPr>
              <a:spLocks/>
            </p:cNvSpPr>
            <p:nvPr/>
          </p:nvSpPr>
          <p:spPr bwMode="auto">
            <a:xfrm>
              <a:off x="9467826" y="3773382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5" name="Freeform 47"/>
            <p:cNvSpPr>
              <a:spLocks/>
            </p:cNvSpPr>
            <p:nvPr/>
          </p:nvSpPr>
          <p:spPr bwMode="auto">
            <a:xfrm>
              <a:off x="9476092" y="3811942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6" name="Freeform 48"/>
            <p:cNvSpPr>
              <a:spLocks/>
            </p:cNvSpPr>
            <p:nvPr/>
          </p:nvSpPr>
          <p:spPr bwMode="auto">
            <a:xfrm>
              <a:off x="9572794" y="3765348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7" name="Freeform 49"/>
            <p:cNvSpPr>
              <a:spLocks/>
            </p:cNvSpPr>
            <p:nvPr/>
          </p:nvSpPr>
          <p:spPr bwMode="auto">
            <a:xfrm>
              <a:off x="9667017" y="3815156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38" name="Freeform 50"/>
            <p:cNvSpPr>
              <a:spLocks/>
            </p:cNvSpPr>
            <p:nvPr/>
          </p:nvSpPr>
          <p:spPr bwMode="auto">
            <a:xfrm>
              <a:off x="9414103" y="4473902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9" name="Freeform 51"/>
            <p:cNvSpPr>
              <a:spLocks/>
            </p:cNvSpPr>
            <p:nvPr/>
          </p:nvSpPr>
          <p:spPr bwMode="auto">
            <a:xfrm>
              <a:off x="9713302" y="4475508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0" name="Freeform 52"/>
            <p:cNvSpPr>
              <a:spLocks/>
            </p:cNvSpPr>
            <p:nvPr/>
          </p:nvSpPr>
          <p:spPr bwMode="auto">
            <a:xfrm>
              <a:off x="9556264" y="3775792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1" name="Freeform 53"/>
            <p:cNvSpPr>
              <a:spLocks/>
            </p:cNvSpPr>
            <p:nvPr/>
          </p:nvSpPr>
          <p:spPr bwMode="auto">
            <a:xfrm>
              <a:off x="9541387" y="3708310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2" name="Freeform 54"/>
            <p:cNvSpPr>
              <a:spLocks/>
            </p:cNvSpPr>
            <p:nvPr/>
          </p:nvSpPr>
          <p:spPr bwMode="auto">
            <a:xfrm>
              <a:off x="9588498" y="3719557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3" name="Freeform 55"/>
            <p:cNvSpPr>
              <a:spLocks/>
            </p:cNvSpPr>
            <p:nvPr/>
          </p:nvSpPr>
          <p:spPr bwMode="auto">
            <a:xfrm>
              <a:off x="9562050" y="3669750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4" name="Freeform 56"/>
            <p:cNvSpPr>
              <a:spLocks/>
            </p:cNvSpPr>
            <p:nvPr/>
          </p:nvSpPr>
          <p:spPr bwMode="auto">
            <a:xfrm>
              <a:off x="9584366" y="3655289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45" name="Inhaltsplatzhalter 2"/>
          <p:cNvSpPr txBox="1">
            <a:spLocks/>
          </p:cNvSpPr>
          <p:nvPr/>
        </p:nvSpPr>
        <p:spPr bwMode="auto">
          <a:xfrm>
            <a:off x="1547664" y="3873671"/>
            <a:ext cx="7413625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Non-mobility students</a:t>
            </a:r>
            <a:r>
              <a:rPr lang="en-GB" sz="1800" kern="0" dirty="0" smtClean="0"/>
              <a:t>: </a:t>
            </a:r>
            <a:r>
              <a:rPr lang="en-GB" sz="1800" kern="0" dirty="0"/>
              <a:t>They</a:t>
            </a:r>
            <a:r>
              <a:rPr lang="en-GB" sz="1800" kern="0" dirty="0" smtClean="0"/>
              <a:t> have significant lower BE, Calcium and Potassium </a:t>
            </a:r>
            <a:r>
              <a:rPr lang="en-GB" sz="1800" kern="0" dirty="0" smtClean="0">
                <a:sym typeface="Wingdings" panose="05000000000000000000" pitchFamily="2" charset="2"/>
              </a:rPr>
              <a:t> increased basal-metabolism of </a:t>
            </a:r>
            <a:r>
              <a:rPr lang="en-GB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NM-Students</a:t>
            </a:r>
            <a:r>
              <a:rPr lang="en-GB" sz="1800" kern="0" dirty="0">
                <a:sym typeface="Wingdings" panose="05000000000000000000" pitchFamily="2" charset="2"/>
              </a:rPr>
              <a:t>.</a:t>
            </a:r>
            <a:endParaRPr lang="en-GB" sz="1800" kern="0" dirty="0"/>
          </a:p>
        </p:txBody>
      </p:sp>
      <p:sp>
        <p:nvSpPr>
          <p:cNvPr id="55" name="Rechteck 54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91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sp>
        <p:nvSpPr>
          <p:cNvPr id="56" name="Inhaltsplatzhalter 2"/>
          <p:cNvSpPr>
            <a:spLocks noGrp="1"/>
          </p:cNvSpPr>
          <p:nvPr>
            <p:ph idx="1"/>
          </p:nvPr>
        </p:nvSpPr>
        <p:spPr>
          <a:xfrm>
            <a:off x="1585913" y="1772816"/>
            <a:ext cx="7413625" cy="46064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Comparison of pH with pCO</a:t>
            </a:r>
            <a:r>
              <a:rPr lang="en-GB" baseline="-25000" dirty="0" smtClean="0"/>
              <a:t>2</a:t>
            </a:r>
            <a:r>
              <a:rPr lang="en-GB" dirty="0" smtClean="0"/>
              <a:t> and pO</a:t>
            </a:r>
            <a:r>
              <a:rPr lang="en-GB" baseline="-25000" dirty="0" smtClean="0"/>
              <a:t>2</a:t>
            </a:r>
            <a:r>
              <a:rPr lang="en-GB" dirty="0" smtClean="0"/>
              <a:t>:</a:t>
            </a:r>
            <a:endParaRPr lang="en-GB" sz="2400" dirty="0"/>
          </a:p>
        </p:txBody>
      </p:sp>
      <p:graphicFrame>
        <p:nvGraphicFramePr>
          <p:cNvPr id="57" name="Tabel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25705"/>
              </p:ext>
            </p:extLst>
          </p:nvPr>
        </p:nvGraphicFramePr>
        <p:xfrm>
          <a:off x="1887206" y="2474228"/>
          <a:ext cx="6781630" cy="3600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037"/>
                <a:gridCol w="5485593"/>
              </a:tblGrid>
              <a:tr h="1200134">
                <a:tc>
                  <a:txBody>
                    <a:bodyPr/>
                    <a:lstStyle/>
                    <a:p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0" dirty="0" smtClean="0">
                          <a:solidFill>
                            <a:schemeClr val="tx1"/>
                          </a:solidFill>
                        </a:rPr>
                        <a:t>…. need for the same pH-value a double increased exhalation </a:t>
                      </a:r>
                      <a:r>
                        <a:rPr lang="en-GB" sz="2000" b="1" kern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 mental infuriation.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0134">
                <a:tc>
                  <a:txBody>
                    <a:bodyPr/>
                    <a:lstStyle/>
                    <a:p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0" dirty="0" smtClean="0"/>
                        <a:t>…. have a 65% better saturation of O</a:t>
                      </a:r>
                      <a:r>
                        <a:rPr lang="en-GB" sz="2000" b="1" kern="0" baseline="-25000" dirty="0" smtClean="0"/>
                        <a:t>2</a:t>
                      </a:r>
                      <a:r>
                        <a:rPr lang="en-GB" sz="2000" b="1" kern="0" dirty="0" smtClean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0134">
                <a:tc>
                  <a:txBody>
                    <a:bodyPr/>
                    <a:lstStyle/>
                    <a:p>
                      <a:endParaRPr lang="de-AT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0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GB" sz="2000" b="1" kern="0" dirty="0" smtClean="0"/>
                        <a:t> profit from a better O</a:t>
                      </a:r>
                      <a:r>
                        <a:rPr lang="en-GB" sz="2000" b="1" kern="0" baseline="-25000" dirty="0" smtClean="0"/>
                        <a:t>2</a:t>
                      </a:r>
                      <a:r>
                        <a:rPr lang="en-GB" sz="2000" b="1" kern="0" dirty="0" smtClean="0"/>
                        <a:t>-supply to the heart, brain and muscles.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8" name="Gruppieren 57"/>
          <p:cNvGrpSpPr>
            <a:grpSpLocks noChangeAspect="1"/>
          </p:cNvGrpSpPr>
          <p:nvPr/>
        </p:nvGrpSpPr>
        <p:grpSpPr>
          <a:xfrm>
            <a:off x="2340000" y="2606432"/>
            <a:ext cx="405407" cy="972000"/>
            <a:chOff x="9403358" y="3640829"/>
            <a:chExt cx="360373" cy="863600"/>
          </a:xfrm>
        </p:grpSpPr>
        <p:sp>
          <p:nvSpPr>
            <p:cNvPr id="59" name="AutoShape 34"/>
            <p:cNvSpPr>
              <a:spLocks noChangeAspect="1" noChangeArrowheads="1" noTextEdit="1"/>
            </p:cNvSpPr>
            <p:nvPr/>
          </p:nvSpPr>
          <p:spPr bwMode="auto">
            <a:xfrm>
              <a:off x="9403358" y="3640829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9406675" y="3644042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9537254" y="3652879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9543866" y="3691440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9532295" y="3699473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4" name="Freeform 39"/>
            <p:cNvSpPr>
              <a:spLocks/>
            </p:cNvSpPr>
            <p:nvPr/>
          </p:nvSpPr>
          <p:spPr bwMode="auto">
            <a:xfrm>
              <a:off x="9602549" y="3691440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9438898" y="3832026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470306" y="4118018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9455429" y="4118018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9657099" y="4206387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9416582" y="4364646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9676936" y="4370270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9467826" y="3773382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9476092" y="3811942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9572794" y="3765348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9667017" y="3815156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9414103" y="4473902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9713302" y="4475508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9556264" y="3775792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9541387" y="3708310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0" name="Freeform 54"/>
            <p:cNvSpPr>
              <a:spLocks/>
            </p:cNvSpPr>
            <p:nvPr/>
          </p:nvSpPr>
          <p:spPr bwMode="auto">
            <a:xfrm>
              <a:off x="9588498" y="3719557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9562050" y="3669750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9584366" y="3655289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83" name="Gruppieren 82"/>
          <p:cNvGrpSpPr>
            <a:grpSpLocks noChangeAspect="1"/>
          </p:cNvGrpSpPr>
          <p:nvPr/>
        </p:nvGrpSpPr>
        <p:grpSpPr>
          <a:xfrm>
            <a:off x="2340000" y="3811900"/>
            <a:ext cx="405407" cy="972000"/>
            <a:chOff x="9412450" y="4725144"/>
            <a:chExt cx="360362" cy="863600"/>
          </a:xfrm>
        </p:grpSpPr>
        <p:sp>
          <p:nvSpPr>
            <p:cNvPr id="84" name="AutoShape 6"/>
            <p:cNvSpPr>
              <a:spLocks noChangeAspect="1" noChangeArrowheads="1" noTextEdit="1"/>
            </p:cNvSpPr>
            <p:nvPr/>
          </p:nvSpPr>
          <p:spPr bwMode="auto">
            <a:xfrm>
              <a:off x="9412450" y="4725144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5" name="Freeform 7"/>
            <p:cNvSpPr>
              <a:spLocks/>
            </p:cNvSpPr>
            <p:nvPr/>
          </p:nvSpPr>
          <p:spPr bwMode="auto">
            <a:xfrm>
              <a:off x="9415756" y="4728357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6" name="Freeform 8"/>
            <p:cNvSpPr>
              <a:spLocks/>
            </p:cNvSpPr>
            <p:nvPr/>
          </p:nvSpPr>
          <p:spPr bwMode="auto">
            <a:xfrm>
              <a:off x="9546346" y="4737194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9552958" y="4775755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9541387" y="4783788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9" name="Freeform 11"/>
            <p:cNvSpPr>
              <a:spLocks/>
            </p:cNvSpPr>
            <p:nvPr/>
          </p:nvSpPr>
          <p:spPr bwMode="auto">
            <a:xfrm>
              <a:off x="9611641" y="4775755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0" name="Freeform 12"/>
            <p:cNvSpPr>
              <a:spLocks/>
            </p:cNvSpPr>
            <p:nvPr/>
          </p:nvSpPr>
          <p:spPr bwMode="auto">
            <a:xfrm>
              <a:off x="9447990" y="4916341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auto">
            <a:xfrm>
              <a:off x="9479398" y="5202333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9464521" y="5202333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9666191" y="5290702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46" name="Freeform 16"/>
            <p:cNvSpPr>
              <a:spLocks/>
            </p:cNvSpPr>
            <p:nvPr/>
          </p:nvSpPr>
          <p:spPr bwMode="auto">
            <a:xfrm>
              <a:off x="9425674" y="5448961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47" name="Freeform 17"/>
            <p:cNvSpPr>
              <a:spLocks/>
            </p:cNvSpPr>
            <p:nvPr/>
          </p:nvSpPr>
          <p:spPr bwMode="auto">
            <a:xfrm>
              <a:off x="9686028" y="5454585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48" name="Freeform 18"/>
            <p:cNvSpPr>
              <a:spLocks/>
            </p:cNvSpPr>
            <p:nvPr/>
          </p:nvSpPr>
          <p:spPr bwMode="auto">
            <a:xfrm>
              <a:off x="9476918" y="4857697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49" name="Freeform 19"/>
            <p:cNvSpPr>
              <a:spLocks/>
            </p:cNvSpPr>
            <p:nvPr/>
          </p:nvSpPr>
          <p:spPr bwMode="auto">
            <a:xfrm>
              <a:off x="9485184" y="4896257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0" name="Freeform 20"/>
            <p:cNvSpPr>
              <a:spLocks/>
            </p:cNvSpPr>
            <p:nvPr/>
          </p:nvSpPr>
          <p:spPr bwMode="auto">
            <a:xfrm>
              <a:off x="9581886" y="4849663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51" name="Freeform 21"/>
            <p:cNvSpPr>
              <a:spLocks/>
            </p:cNvSpPr>
            <p:nvPr/>
          </p:nvSpPr>
          <p:spPr bwMode="auto">
            <a:xfrm>
              <a:off x="9676109" y="4899471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52" name="Freeform 22"/>
            <p:cNvSpPr>
              <a:spLocks/>
            </p:cNvSpPr>
            <p:nvPr/>
          </p:nvSpPr>
          <p:spPr bwMode="auto">
            <a:xfrm>
              <a:off x="9423195" y="5558217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3" name="Freeform 23"/>
            <p:cNvSpPr>
              <a:spLocks/>
            </p:cNvSpPr>
            <p:nvPr/>
          </p:nvSpPr>
          <p:spPr bwMode="auto">
            <a:xfrm>
              <a:off x="9722394" y="5559823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4" name="Freeform 24"/>
            <p:cNvSpPr>
              <a:spLocks/>
            </p:cNvSpPr>
            <p:nvPr/>
          </p:nvSpPr>
          <p:spPr bwMode="auto">
            <a:xfrm>
              <a:off x="9565356" y="4860107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5" name="Freeform 25"/>
            <p:cNvSpPr>
              <a:spLocks/>
            </p:cNvSpPr>
            <p:nvPr/>
          </p:nvSpPr>
          <p:spPr bwMode="auto">
            <a:xfrm>
              <a:off x="9550479" y="4792625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6" name="Freeform 26"/>
            <p:cNvSpPr>
              <a:spLocks/>
            </p:cNvSpPr>
            <p:nvPr/>
          </p:nvSpPr>
          <p:spPr bwMode="auto">
            <a:xfrm>
              <a:off x="9597590" y="4803872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7" name="Freeform 27"/>
            <p:cNvSpPr>
              <a:spLocks/>
            </p:cNvSpPr>
            <p:nvPr/>
          </p:nvSpPr>
          <p:spPr bwMode="auto">
            <a:xfrm>
              <a:off x="9571142" y="4754065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8" name="Freeform 28"/>
            <p:cNvSpPr>
              <a:spLocks/>
            </p:cNvSpPr>
            <p:nvPr/>
          </p:nvSpPr>
          <p:spPr bwMode="auto">
            <a:xfrm>
              <a:off x="9593458" y="4739604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59" name="Gruppieren 158"/>
          <p:cNvGrpSpPr>
            <a:grpSpLocks noChangeAspect="1"/>
          </p:cNvGrpSpPr>
          <p:nvPr/>
        </p:nvGrpSpPr>
        <p:grpSpPr>
          <a:xfrm>
            <a:off x="2340000" y="4997936"/>
            <a:ext cx="405407" cy="972000"/>
            <a:chOff x="9412450" y="4725144"/>
            <a:chExt cx="360362" cy="863600"/>
          </a:xfrm>
        </p:grpSpPr>
        <p:sp>
          <p:nvSpPr>
            <p:cNvPr id="160" name="AutoShape 6"/>
            <p:cNvSpPr>
              <a:spLocks noChangeAspect="1" noChangeArrowheads="1" noTextEdit="1"/>
            </p:cNvSpPr>
            <p:nvPr/>
          </p:nvSpPr>
          <p:spPr bwMode="auto">
            <a:xfrm>
              <a:off x="9412450" y="4725144"/>
              <a:ext cx="360362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1" name="Freeform 7"/>
            <p:cNvSpPr>
              <a:spLocks/>
            </p:cNvSpPr>
            <p:nvPr/>
          </p:nvSpPr>
          <p:spPr bwMode="auto">
            <a:xfrm>
              <a:off x="9415756" y="4728357"/>
              <a:ext cx="357056" cy="85235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9546346" y="4737194"/>
              <a:ext cx="46285" cy="35347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3" name="Freeform 9"/>
            <p:cNvSpPr>
              <a:spLocks/>
            </p:cNvSpPr>
            <p:nvPr/>
          </p:nvSpPr>
          <p:spPr bwMode="auto">
            <a:xfrm>
              <a:off x="9552958" y="4775755"/>
              <a:ext cx="49591" cy="7230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4" name="Freeform 10"/>
            <p:cNvSpPr>
              <a:spLocks/>
            </p:cNvSpPr>
            <p:nvPr/>
          </p:nvSpPr>
          <p:spPr bwMode="auto">
            <a:xfrm>
              <a:off x="9541387" y="4783788"/>
              <a:ext cx="4959" cy="12854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5" name="Freeform 11"/>
            <p:cNvSpPr>
              <a:spLocks/>
            </p:cNvSpPr>
            <p:nvPr/>
          </p:nvSpPr>
          <p:spPr bwMode="auto">
            <a:xfrm>
              <a:off x="9611641" y="4775755"/>
              <a:ext cx="4959" cy="9640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6" name="Freeform 12"/>
            <p:cNvSpPr>
              <a:spLocks/>
            </p:cNvSpPr>
            <p:nvPr/>
          </p:nvSpPr>
          <p:spPr bwMode="auto">
            <a:xfrm>
              <a:off x="9447990" y="4916341"/>
              <a:ext cx="46285" cy="163080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7" name="Freeform 13"/>
            <p:cNvSpPr>
              <a:spLocks/>
            </p:cNvSpPr>
            <p:nvPr/>
          </p:nvSpPr>
          <p:spPr bwMode="auto">
            <a:xfrm>
              <a:off x="9479398" y="5202333"/>
              <a:ext cx="19010" cy="57841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8" name="Freeform 14"/>
            <p:cNvSpPr>
              <a:spLocks/>
            </p:cNvSpPr>
            <p:nvPr/>
          </p:nvSpPr>
          <p:spPr bwMode="auto">
            <a:xfrm>
              <a:off x="9464521" y="5202333"/>
              <a:ext cx="62815" cy="225741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9" name="Freeform 15"/>
            <p:cNvSpPr>
              <a:spLocks/>
            </p:cNvSpPr>
            <p:nvPr/>
          </p:nvSpPr>
          <p:spPr bwMode="auto">
            <a:xfrm>
              <a:off x="9666191" y="5290702"/>
              <a:ext cx="30581" cy="117289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0" name="Freeform 16"/>
            <p:cNvSpPr>
              <a:spLocks/>
            </p:cNvSpPr>
            <p:nvPr/>
          </p:nvSpPr>
          <p:spPr bwMode="auto">
            <a:xfrm>
              <a:off x="9425674" y="5448961"/>
              <a:ext cx="61989" cy="104435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1" name="Freeform 17"/>
            <p:cNvSpPr>
              <a:spLocks/>
            </p:cNvSpPr>
            <p:nvPr/>
          </p:nvSpPr>
          <p:spPr bwMode="auto">
            <a:xfrm>
              <a:off x="9686028" y="5454585"/>
              <a:ext cx="71907" cy="102025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2" name="Freeform 18"/>
            <p:cNvSpPr>
              <a:spLocks/>
            </p:cNvSpPr>
            <p:nvPr/>
          </p:nvSpPr>
          <p:spPr bwMode="auto">
            <a:xfrm>
              <a:off x="9476918" y="4857697"/>
              <a:ext cx="99182" cy="334996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3" name="Freeform 19"/>
            <p:cNvSpPr>
              <a:spLocks/>
            </p:cNvSpPr>
            <p:nvPr/>
          </p:nvSpPr>
          <p:spPr bwMode="auto">
            <a:xfrm>
              <a:off x="9485184" y="4896257"/>
              <a:ext cx="19010" cy="38561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4" name="Freeform 20"/>
            <p:cNvSpPr>
              <a:spLocks/>
            </p:cNvSpPr>
            <p:nvPr/>
          </p:nvSpPr>
          <p:spPr bwMode="auto">
            <a:xfrm>
              <a:off x="9581886" y="4849663"/>
              <a:ext cx="105794" cy="73908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5" name="Freeform 21"/>
            <p:cNvSpPr>
              <a:spLocks/>
            </p:cNvSpPr>
            <p:nvPr/>
          </p:nvSpPr>
          <p:spPr bwMode="auto">
            <a:xfrm>
              <a:off x="9676109" y="4899471"/>
              <a:ext cx="49591" cy="179950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6" name="Freeform 22"/>
            <p:cNvSpPr>
              <a:spLocks/>
            </p:cNvSpPr>
            <p:nvPr/>
          </p:nvSpPr>
          <p:spPr bwMode="auto">
            <a:xfrm>
              <a:off x="9423195" y="5558217"/>
              <a:ext cx="27275" cy="7230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7" name="Freeform 23"/>
            <p:cNvSpPr>
              <a:spLocks/>
            </p:cNvSpPr>
            <p:nvPr/>
          </p:nvSpPr>
          <p:spPr bwMode="auto">
            <a:xfrm>
              <a:off x="9722394" y="5559823"/>
              <a:ext cx="39673" cy="9640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8" name="Freeform 24"/>
            <p:cNvSpPr>
              <a:spLocks/>
            </p:cNvSpPr>
            <p:nvPr/>
          </p:nvSpPr>
          <p:spPr bwMode="auto">
            <a:xfrm>
              <a:off x="9565356" y="4860107"/>
              <a:ext cx="36367" cy="23297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9" name="Freeform 25"/>
            <p:cNvSpPr>
              <a:spLocks/>
            </p:cNvSpPr>
            <p:nvPr/>
          </p:nvSpPr>
          <p:spPr bwMode="auto">
            <a:xfrm>
              <a:off x="9550479" y="4792625"/>
              <a:ext cx="36367" cy="57038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80" name="Freeform 26"/>
            <p:cNvSpPr>
              <a:spLocks/>
            </p:cNvSpPr>
            <p:nvPr/>
          </p:nvSpPr>
          <p:spPr bwMode="auto">
            <a:xfrm>
              <a:off x="9597590" y="4803872"/>
              <a:ext cx="13224" cy="38561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81" name="Freeform 27"/>
            <p:cNvSpPr>
              <a:spLocks/>
            </p:cNvSpPr>
            <p:nvPr/>
          </p:nvSpPr>
          <p:spPr bwMode="auto">
            <a:xfrm>
              <a:off x="9571142" y="4754065"/>
              <a:ext cx="5786" cy="11247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82" name="Freeform 28"/>
            <p:cNvSpPr>
              <a:spLocks/>
            </p:cNvSpPr>
            <p:nvPr/>
          </p:nvSpPr>
          <p:spPr bwMode="auto">
            <a:xfrm>
              <a:off x="9593458" y="4739604"/>
              <a:ext cx="14877" cy="28117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83" name="Rechteck 182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27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pic>
        <p:nvPicPr>
          <p:cNvPr id="9218" name="Picture 2" descr="A:\_Gemeinsamer Ordner\Bilder\_Bilder Digitalkamera\2022 03 14 AuslSem PNA Gdynia\10.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914" y="1456680"/>
            <a:ext cx="5366348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hteck 93"/>
          <p:cNvSpPr/>
          <p:nvPr/>
        </p:nvSpPr>
        <p:spPr>
          <a:xfrm>
            <a:off x="1412815" y="1449389"/>
            <a:ext cx="7731186" cy="54432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dirty="0"/>
          </a:p>
        </p:txBody>
      </p:sp>
      <p:sp>
        <p:nvSpPr>
          <p:cNvPr id="95" name="Inhaltsplatzhalter 2"/>
          <p:cNvSpPr>
            <a:spLocks noGrp="1"/>
          </p:cNvSpPr>
          <p:nvPr>
            <p:ph idx="1"/>
          </p:nvPr>
        </p:nvSpPr>
        <p:spPr>
          <a:xfrm>
            <a:off x="1584388" y="2664821"/>
            <a:ext cx="7413625" cy="3212519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2400" dirty="0" smtClean="0"/>
              <a:t>Based on comparison of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2400" dirty="0" smtClean="0"/>
              <a:t>CSA-data group averages:</a:t>
            </a:r>
          </a:p>
          <a:p>
            <a:pPr marL="0" indent="0" algn="ctr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ym typeface="Wingdings" panose="05000000000000000000" pitchFamily="2" charset="2"/>
              </a:rPr>
              <a:t> </a:t>
            </a:r>
            <a:r>
              <a:rPr lang="en-GB" sz="2400" dirty="0" smtClean="0">
                <a:solidFill>
                  <a:srgbClr val="003399"/>
                </a:solidFill>
                <a:sym typeface="Wingdings" panose="05000000000000000000" pitchFamily="2" charset="2"/>
              </a:rPr>
              <a:t>Mobility periods (semesters) </a:t>
            </a:r>
            <a:r>
              <a:rPr lang="en-GB" sz="2400" dirty="0" smtClean="0">
                <a:sym typeface="Wingdings" panose="05000000000000000000" pitchFamily="2" charset="2"/>
              </a:rPr>
              <a:t>have on</a:t>
            </a:r>
            <a:br>
              <a:rPr lang="en-GB" sz="2400" dirty="0" smtClean="0">
                <a:sym typeface="Wingdings" panose="05000000000000000000" pitchFamily="2" charset="2"/>
              </a:rPr>
            </a:br>
            <a:r>
              <a:rPr lang="en-GB" sz="2400" dirty="0" smtClean="0">
                <a:solidFill>
                  <a:srgbClr val="003399"/>
                </a:solidFill>
                <a:sym typeface="Wingdings" panose="05000000000000000000" pitchFamily="2" charset="2"/>
              </a:rPr>
              <a:t>mobility students</a:t>
            </a:r>
            <a:r>
              <a:rPr lang="en-GB" sz="2400" dirty="0" smtClean="0">
                <a:sym typeface="Wingdings" panose="05000000000000000000" pitchFamily="2" charset="2"/>
              </a:rPr>
              <a:t> a positive effect on their basal metabolism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</a:p>
          <a:p>
            <a:pPr marL="0" indent="0" algn="ctr">
              <a:buNone/>
            </a:pPr>
            <a:r>
              <a:rPr lang="en-GB" dirty="0" smtClean="0">
                <a:sym typeface="Wingdings" panose="05000000000000000000" pitchFamily="2" charset="2"/>
              </a:rPr>
              <a:t> The selection of </a:t>
            </a:r>
            <a:r>
              <a:rPr lang="en-GB" dirty="0">
                <a:solidFill>
                  <a:srgbClr val="003399"/>
                </a:solidFill>
                <a:sym typeface="Wingdings" panose="05000000000000000000" pitchFamily="2" charset="2"/>
              </a:rPr>
              <a:t>topics is less important </a:t>
            </a:r>
            <a:r>
              <a:rPr lang="en-GB" dirty="0" smtClean="0">
                <a:sym typeface="Wingdings" panose="05000000000000000000" pitchFamily="2" charset="2"/>
              </a:rPr>
              <a:t>than the fact that they are abroad.</a:t>
            </a:r>
            <a:endParaRPr lang="en-GB" sz="2400" dirty="0"/>
          </a:p>
        </p:txBody>
      </p:sp>
      <p:grpSp>
        <p:nvGrpSpPr>
          <p:cNvPr id="96" name="Gruppieren 95"/>
          <p:cNvGrpSpPr>
            <a:grpSpLocks noChangeAspect="1"/>
          </p:cNvGrpSpPr>
          <p:nvPr/>
        </p:nvGrpSpPr>
        <p:grpSpPr>
          <a:xfrm>
            <a:off x="7546602" y="5249288"/>
            <a:ext cx="1604055" cy="1620000"/>
            <a:chOff x="2123728" y="662337"/>
            <a:chExt cx="5112568" cy="5163356"/>
          </a:xfrm>
        </p:grpSpPr>
        <p:sp>
          <p:nvSpPr>
            <p:cNvPr id="97" name="Rechteck 96"/>
            <p:cNvSpPr/>
            <p:nvPr/>
          </p:nvSpPr>
          <p:spPr>
            <a:xfrm>
              <a:off x="4680012" y="3212976"/>
              <a:ext cx="190821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8" name="Grafik 9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3728" y="662337"/>
              <a:ext cx="5112568" cy="5163356"/>
            </a:xfrm>
            <a:prstGeom prst="rect">
              <a:avLst/>
            </a:prstGeom>
          </p:spPr>
        </p:pic>
      </p:grpSp>
      <p:sp>
        <p:nvSpPr>
          <p:cNvPr id="99" name="Rechteck 98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29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764328" y="2104033"/>
            <a:ext cx="7056144" cy="930253"/>
            <a:chOff x="1440000" y="1800000"/>
            <a:chExt cx="7056144" cy="93025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440000" y="1800000"/>
              <a:ext cx="1296144" cy="930253"/>
              <a:chOff x="1537181" y="1682738"/>
              <a:chExt cx="1296144" cy="930253"/>
            </a:xfrm>
          </p:grpSpPr>
          <p:pic>
            <p:nvPicPr>
              <p:cNvPr id="21" name="Picture 3" descr="C:\Users\Harald\AppData\Local\Microsoft\Windows\INetCache\IE\NVULWLYD\book-149474_960_720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181" y="1682738"/>
                <a:ext cx="1296144" cy="930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feld 21"/>
              <p:cNvSpPr txBox="1"/>
              <p:nvPr/>
            </p:nvSpPr>
            <p:spPr>
              <a:xfrm rot="20604503">
                <a:off x="1953707" y="1757047"/>
                <a:ext cx="864339" cy="577081"/>
              </a:xfrm>
              <a:prstGeom prst="rect">
                <a:avLst/>
              </a:prstGeom>
              <a:noFill/>
              <a:scene3d>
                <a:camera prst="perspectiveContrastingRightFacing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050" b="1" dirty="0" smtClean="0"/>
                  <a:t>CSDP</a:t>
                </a:r>
              </a:p>
              <a:p>
                <a:pPr algn="ctr"/>
                <a:r>
                  <a:rPr lang="de-AT" sz="1050" b="1" dirty="0" smtClean="0"/>
                  <a:t>Evaluation</a:t>
                </a:r>
              </a:p>
              <a:p>
                <a:pPr algn="ctr"/>
                <a:r>
                  <a:rPr lang="de-AT" sz="1050" b="1" dirty="0" smtClean="0"/>
                  <a:t>Report</a:t>
                </a:r>
                <a:endParaRPr lang="de-AT" sz="1050" b="1" dirty="0"/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2880000" y="1800000"/>
              <a:ext cx="1296144" cy="930253"/>
              <a:chOff x="1537181" y="1682738"/>
              <a:chExt cx="1296144" cy="930253"/>
            </a:xfrm>
          </p:grpSpPr>
          <p:pic>
            <p:nvPicPr>
              <p:cNvPr id="19" name="Picture 3" descr="C:\Users\Harald\AppData\Local\Microsoft\Windows\INetCache\IE\NVULWLYD\book-149474_960_720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181" y="1682738"/>
                <a:ext cx="1296144" cy="930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feld 19"/>
              <p:cNvSpPr txBox="1"/>
              <p:nvPr/>
            </p:nvSpPr>
            <p:spPr>
              <a:xfrm rot="20604503">
                <a:off x="1953707" y="1757047"/>
                <a:ext cx="864339" cy="577081"/>
              </a:xfrm>
              <a:prstGeom prst="rect">
                <a:avLst/>
              </a:prstGeom>
              <a:noFill/>
              <a:scene3d>
                <a:camera prst="perspectiveContrastingRightFacing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050" b="1" dirty="0" smtClean="0"/>
                  <a:t>CSDP</a:t>
                </a:r>
              </a:p>
              <a:p>
                <a:pPr algn="ctr"/>
                <a:r>
                  <a:rPr lang="de-AT" sz="1050" b="1" dirty="0" smtClean="0"/>
                  <a:t>Evaluation</a:t>
                </a:r>
              </a:p>
              <a:p>
                <a:pPr algn="ctr"/>
                <a:r>
                  <a:rPr lang="de-AT" sz="1050" b="1" dirty="0" smtClean="0"/>
                  <a:t>Report</a:t>
                </a:r>
                <a:endParaRPr lang="de-AT" sz="1050" b="1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4320000" y="1800000"/>
              <a:ext cx="1296144" cy="930253"/>
              <a:chOff x="1537181" y="1682738"/>
              <a:chExt cx="1296144" cy="930253"/>
            </a:xfrm>
          </p:grpSpPr>
          <p:pic>
            <p:nvPicPr>
              <p:cNvPr id="17" name="Picture 3" descr="C:\Users\Harald\AppData\Local\Microsoft\Windows\INetCache\IE\NVULWLYD\book-149474_960_720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181" y="1682738"/>
                <a:ext cx="1296144" cy="930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feld 17"/>
              <p:cNvSpPr txBox="1"/>
              <p:nvPr/>
            </p:nvSpPr>
            <p:spPr>
              <a:xfrm rot="20604503">
                <a:off x="1953707" y="1757047"/>
                <a:ext cx="864339" cy="577081"/>
              </a:xfrm>
              <a:prstGeom prst="rect">
                <a:avLst/>
              </a:prstGeom>
              <a:noFill/>
              <a:scene3d>
                <a:camera prst="perspectiveContrastingRightFacing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050" b="1" dirty="0" smtClean="0"/>
                  <a:t>CSDP</a:t>
                </a:r>
              </a:p>
              <a:p>
                <a:pPr algn="ctr"/>
                <a:r>
                  <a:rPr lang="de-AT" sz="1050" b="1" dirty="0" smtClean="0"/>
                  <a:t>Evaluation</a:t>
                </a:r>
              </a:p>
              <a:p>
                <a:pPr algn="ctr"/>
                <a:r>
                  <a:rPr lang="de-AT" sz="1050" b="1" dirty="0" smtClean="0"/>
                  <a:t>Report</a:t>
                </a:r>
                <a:endParaRPr lang="de-AT" sz="1050" b="1" dirty="0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5760000" y="1800000"/>
              <a:ext cx="1296144" cy="930253"/>
              <a:chOff x="1537181" y="1682738"/>
              <a:chExt cx="1296144" cy="930253"/>
            </a:xfrm>
          </p:grpSpPr>
          <p:pic>
            <p:nvPicPr>
              <p:cNvPr id="15" name="Picture 3" descr="C:\Users\Harald\AppData\Local\Microsoft\Windows\INetCache\IE\NVULWLYD\book-149474_960_720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181" y="1682738"/>
                <a:ext cx="1296144" cy="930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feld 15"/>
              <p:cNvSpPr txBox="1"/>
              <p:nvPr/>
            </p:nvSpPr>
            <p:spPr>
              <a:xfrm rot="20604503">
                <a:off x="1953707" y="1757047"/>
                <a:ext cx="864339" cy="577081"/>
              </a:xfrm>
              <a:prstGeom prst="rect">
                <a:avLst/>
              </a:prstGeom>
              <a:noFill/>
              <a:scene3d>
                <a:camera prst="perspectiveContrastingRightFacing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050" b="1" dirty="0" smtClean="0"/>
                  <a:t>CSDP</a:t>
                </a:r>
              </a:p>
              <a:p>
                <a:pPr algn="ctr"/>
                <a:r>
                  <a:rPr lang="de-AT" sz="1050" b="1" dirty="0" smtClean="0"/>
                  <a:t>Evaluation</a:t>
                </a:r>
              </a:p>
              <a:p>
                <a:pPr algn="ctr"/>
                <a:r>
                  <a:rPr lang="de-AT" sz="1050" b="1" dirty="0" smtClean="0"/>
                  <a:t>Report</a:t>
                </a:r>
                <a:endParaRPr lang="de-AT" sz="1050" b="1" dirty="0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7200000" y="1800000"/>
              <a:ext cx="1296144" cy="930253"/>
              <a:chOff x="1537181" y="1682738"/>
              <a:chExt cx="1296144" cy="930253"/>
            </a:xfrm>
          </p:grpSpPr>
          <p:pic>
            <p:nvPicPr>
              <p:cNvPr id="13" name="Picture 3" descr="C:\Users\Harald\AppData\Local\Microsoft\Windows\INetCache\IE\NVULWLYD\book-149474_960_720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181" y="1682738"/>
                <a:ext cx="1296144" cy="930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feld 13"/>
              <p:cNvSpPr txBox="1"/>
              <p:nvPr/>
            </p:nvSpPr>
            <p:spPr>
              <a:xfrm rot="20604503">
                <a:off x="1953707" y="1757047"/>
                <a:ext cx="864339" cy="577081"/>
              </a:xfrm>
              <a:prstGeom prst="rect">
                <a:avLst/>
              </a:prstGeom>
              <a:noFill/>
              <a:scene3d>
                <a:camera prst="perspectiveContrastingRightFacing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050" b="1" dirty="0" smtClean="0"/>
                  <a:t>CSDP</a:t>
                </a:r>
              </a:p>
              <a:p>
                <a:pPr algn="ctr"/>
                <a:r>
                  <a:rPr lang="de-AT" sz="1050" b="1" dirty="0" smtClean="0"/>
                  <a:t>Evaluation</a:t>
                </a:r>
              </a:p>
              <a:p>
                <a:pPr algn="ctr"/>
                <a:r>
                  <a:rPr lang="de-AT" sz="1050" b="1" dirty="0" smtClean="0"/>
                  <a:t>Report</a:t>
                </a:r>
                <a:endParaRPr lang="de-AT" sz="1050" b="1" dirty="0"/>
              </a:p>
            </p:txBody>
          </p:sp>
        </p:grpSp>
      </p:grpSp>
      <p:sp>
        <p:nvSpPr>
          <p:cNvPr id="23" name="Geschweifte Klammer rechts 22"/>
          <p:cNvSpPr/>
          <p:nvPr/>
        </p:nvSpPr>
        <p:spPr bwMode="auto">
          <a:xfrm rot="5400000">
            <a:off x="5020987" y="-419177"/>
            <a:ext cx="540060" cy="7303052"/>
          </a:xfrm>
          <a:prstGeom prst="rightBrace">
            <a:avLst>
              <a:gd name="adj1" fmla="val 76059"/>
              <a:gd name="adj2" fmla="val 50000"/>
            </a:avLst>
          </a:prstGeom>
          <a:noFill/>
          <a:ln w="50800" cap="flat" cmpd="sng" algn="ctr">
            <a:solidFill>
              <a:srgbClr val="666E59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feld 23"/>
          <p:cNvSpPr txBox="1"/>
          <p:nvPr/>
        </p:nvSpPr>
        <p:spPr>
          <a:xfrm>
            <a:off x="3438488" y="3624450"/>
            <a:ext cx="3711170" cy="1431161"/>
          </a:xfrm>
          <a:prstGeom prst="rect">
            <a:avLst/>
          </a:prstGeom>
          <a:gradFill>
            <a:gsLst>
              <a:gs pos="0">
                <a:srgbClr val="666E59"/>
              </a:gs>
              <a:gs pos="50000">
                <a:schemeClr val="bg1"/>
              </a:gs>
              <a:gs pos="100000">
                <a:srgbClr val="666E59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1-week modules.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361 Officer Cadets / Students.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29.6% international ones.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23,104 data.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3951595" y="5113739"/>
            <a:ext cx="2679377" cy="1629395"/>
            <a:chOff x="3951595" y="4710514"/>
            <a:chExt cx="2679377" cy="1629395"/>
          </a:xfrm>
        </p:grpSpPr>
        <p:sp>
          <p:nvSpPr>
            <p:cNvPr id="26" name="Ellipse 25"/>
            <p:cNvSpPr/>
            <p:nvPr/>
          </p:nvSpPr>
          <p:spPr bwMode="auto">
            <a:xfrm>
              <a:off x="3951595" y="5301208"/>
              <a:ext cx="2679377" cy="1038701"/>
            </a:xfrm>
            <a:prstGeom prst="ellipse">
              <a:avLst/>
            </a:prstGeom>
            <a:gradFill>
              <a:gsLst>
                <a:gs pos="0">
                  <a:srgbClr val="666E59"/>
                </a:gs>
                <a:gs pos="50000">
                  <a:schemeClr val="bg1"/>
                </a:gs>
                <a:gs pos="100000">
                  <a:srgbClr val="666E59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2400" b="1" dirty="0" smtClean="0"/>
                <a:t>What is in common?</a:t>
              </a:r>
              <a:endParaRPr lang="en-GB" sz="2400" b="1" dirty="0"/>
            </a:p>
          </p:txBody>
        </p:sp>
        <p:cxnSp>
          <p:nvCxnSpPr>
            <p:cNvPr id="27" name="Gerade Verbindung mit Pfeil 26"/>
            <p:cNvCxnSpPr/>
            <p:nvPr/>
          </p:nvCxnSpPr>
          <p:spPr bwMode="auto">
            <a:xfrm>
              <a:off x="5285716" y="4710514"/>
              <a:ext cx="0" cy="576064"/>
            </a:xfrm>
            <a:prstGeom prst="straightConnector1">
              <a:avLst/>
            </a:prstGeom>
            <a:noFill/>
            <a:ln w="76200" cap="flat" cmpd="sng" algn="ctr">
              <a:solidFill>
                <a:srgbClr val="666E5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extfeld 27"/>
          <p:cNvSpPr txBox="1"/>
          <p:nvPr/>
        </p:nvSpPr>
        <p:spPr>
          <a:xfrm>
            <a:off x="3165849" y="1511106"/>
            <a:ext cx="4237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Analyses of evaluation data</a:t>
            </a:r>
            <a:endParaRPr lang="en-US" sz="2400" b="1" dirty="0" smtClean="0"/>
          </a:p>
        </p:txBody>
      </p:sp>
      <p:sp>
        <p:nvSpPr>
          <p:cNvPr id="29" name="Rechteck 28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9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Statement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15" y="1448869"/>
            <a:ext cx="5896635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280330" y="1592552"/>
            <a:ext cx="1853002" cy="370870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2000" b="1" dirty="0" err="1" smtClean="0"/>
              <a:t>Wunderer</a:t>
            </a:r>
            <a:r>
              <a:rPr lang="en-GB" sz="2000" b="1" dirty="0" smtClean="0"/>
              <a:t>, R. / Switzerland:</a:t>
            </a:r>
          </a:p>
          <a:p>
            <a:pPr algn="ctr">
              <a:spcAft>
                <a:spcPts val="1800"/>
              </a:spcAft>
            </a:pPr>
            <a:r>
              <a:rPr lang="en-GB" sz="2000" b="1" dirty="0" smtClean="0"/>
              <a:t>“</a:t>
            </a:r>
            <a:r>
              <a:rPr lang="en-GB" sz="2000" b="1" i="1" dirty="0" smtClean="0"/>
              <a:t>Whatever you test during the selection process; if you do not have </a:t>
            </a:r>
            <a:r>
              <a:rPr lang="en-GB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aspirants</a:t>
            </a:r>
            <a:r>
              <a:rPr lang="en-GB" sz="2000" b="1" i="1" dirty="0" smtClean="0"/>
              <a:t>, you will fail</a:t>
            </a:r>
            <a:r>
              <a:rPr lang="en-GB" sz="2000" b="1" dirty="0" smtClean="0"/>
              <a:t>”</a:t>
            </a:r>
            <a:endParaRPr lang="en-GB" sz="2000" b="1" dirty="0"/>
          </a:p>
        </p:txBody>
      </p:sp>
      <p:pic>
        <p:nvPicPr>
          <p:cNvPr id="6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 smtClean="0"/>
              <a:t>(Stress) Research Project</a:t>
            </a:r>
            <a:endParaRPr lang="en-GB" sz="2400" dirty="0"/>
          </a:p>
        </p:txBody>
      </p:sp>
      <p:sp>
        <p:nvSpPr>
          <p:cNvPr id="28" name="Textfeld 27"/>
          <p:cNvSpPr txBox="1"/>
          <p:nvPr/>
        </p:nvSpPr>
        <p:spPr>
          <a:xfrm>
            <a:off x="2411639" y="1511106"/>
            <a:ext cx="574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Analyses of evaluation data </a:t>
            </a:r>
            <a:r>
              <a:rPr lang="en-US" sz="2400" b="1" dirty="0" smtClean="0">
                <a:sym typeface="Wingdings" panose="05000000000000000000" pitchFamily="2" charset="2"/>
              </a:rPr>
              <a:t></a:t>
            </a:r>
            <a:r>
              <a:rPr lang="en-US" sz="2400" b="1" dirty="0" smtClean="0"/>
              <a:t> results</a:t>
            </a:r>
            <a:endParaRPr lang="en-US" sz="2400" b="1" dirty="0" smtClean="0"/>
          </a:p>
        </p:txBody>
      </p: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1547813" y="2060810"/>
            <a:ext cx="7413625" cy="470912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200" dirty="0" smtClean="0"/>
              <a:t>Different academic levels (Ba, Ma, PhD) increase learning outcomes (interaction).</a:t>
            </a:r>
          </a:p>
          <a:p>
            <a:pPr>
              <a:spcAft>
                <a:spcPts val="1800"/>
              </a:spcAft>
            </a:pPr>
            <a:r>
              <a:rPr lang="en-GB" sz="2200" dirty="0" smtClean="0"/>
              <a:t>Increased international participation increase learning outcomes.</a:t>
            </a:r>
          </a:p>
          <a:p>
            <a:pPr>
              <a:spcAft>
                <a:spcPts val="1800"/>
              </a:spcAft>
            </a:pPr>
            <a:r>
              <a:rPr lang="en-GB" sz="2200" dirty="0" smtClean="0"/>
              <a:t>Even 5-day-modules improve English skills.</a:t>
            </a:r>
          </a:p>
          <a:p>
            <a:pPr>
              <a:spcAft>
                <a:spcPts val="1800"/>
              </a:spcAft>
            </a:pPr>
            <a:r>
              <a:rPr lang="en-GB" sz="2200" dirty="0" smtClean="0"/>
              <a:t>Increased interaction among the students increase learning outcomes (just “teacher-centred teaching” </a:t>
            </a:r>
            <a:r>
              <a:rPr lang="en-GB" sz="2200" dirty="0"/>
              <a:t>is counterproductive</a:t>
            </a:r>
            <a:r>
              <a:rPr lang="en-GB" sz="2200" dirty="0" smtClean="0"/>
              <a:t>).</a:t>
            </a:r>
          </a:p>
          <a:p>
            <a:pPr>
              <a:spcAft>
                <a:spcPts val="1800"/>
              </a:spcAft>
            </a:pPr>
            <a:r>
              <a:rPr lang="en-GB" sz="2200" dirty="0" smtClean="0">
                <a:solidFill>
                  <a:srgbClr val="003399"/>
                </a:solidFill>
              </a:rPr>
              <a:t>The most important factor is the international presence </a:t>
            </a:r>
            <a:r>
              <a:rPr lang="en-GB" sz="2200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the more international </a:t>
            </a:r>
            <a:r>
              <a:rPr lang="en-GB" sz="2200" dirty="0" smtClean="0">
                <a:solidFill>
                  <a:srgbClr val="003399"/>
                </a:solidFill>
                <a:sym typeface="Wingdings" panose="05000000000000000000" pitchFamily="2" charset="2"/>
              </a:rPr>
              <a:t>presence</a:t>
            </a:r>
            <a:br>
              <a:rPr lang="en-GB" sz="2200" dirty="0" smtClean="0">
                <a:solidFill>
                  <a:srgbClr val="003399"/>
                </a:solidFill>
                <a:sym typeface="Wingdings" panose="05000000000000000000" pitchFamily="2" charset="2"/>
              </a:rPr>
            </a:br>
            <a:r>
              <a:rPr lang="en-GB" sz="2200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</a:t>
            </a:r>
            <a:r>
              <a:rPr lang="en-GB" sz="2200" dirty="0" smtClean="0">
                <a:solidFill>
                  <a:srgbClr val="003399"/>
                </a:solidFill>
                <a:sym typeface="Wingdings" panose="05000000000000000000" pitchFamily="2" charset="2"/>
              </a:rPr>
              <a:t>the better are the learning outcomes</a:t>
            </a:r>
            <a:r>
              <a:rPr lang="en-GB" sz="2200" dirty="0" smtClean="0">
                <a:solidFill>
                  <a:srgbClr val="003399"/>
                </a:solidFill>
              </a:rPr>
              <a:t>.</a:t>
            </a:r>
            <a:endParaRPr lang="en-GB" sz="2200" dirty="0">
              <a:solidFill>
                <a:srgbClr val="003399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90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Internationalisation for Leaders</a:t>
            </a:r>
            <a:br>
              <a:rPr lang="en-GB" dirty="0" smtClean="0"/>
            </a:br>
            <a:r>
              <a:rPr lang="en-GB" sz="2400" dirty="0"/>
              <a:t>EMILYO Common </a:t>
            </a:r>
            <a:r>
              <a:rPr lang="en-GB" sz="2400" dirty="0" smtClean="0"/>
              <a:t>Modules + ~70 Int’l Semesters</a:t>
            </a:r>
            <a:endParaRPr lang="en-GB" sz="240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04389"/>
              </p:ext>
            </p:extLst>
          </p:nvPr>
        </p:nvGraphicFramePr>
        <p:xfrm>
          <a:off x="1412469" y="1456680"/>
          <a:ext cx="7749114" cy="5042520"/>
        </p:xfrm>
        <a:graphic>
          <a:graphicData uri="http://schemas.openxmlformats.org/drawingml/2006/table">
            <a:tbl>
              <a:tblPr firstRow="1" firstCol="1" bandRow="1"/>
              <a:tblGrid>
                <a:gridCol w="2817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70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7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Common Module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ECTS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Common Module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ECTS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Advanced Technologies in Borders Surveillance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1" dirty="0" smtClean="0"/>
                        <a:t>IMINT-GEOINT Analysis Course</a:t>
                      </a:r>
                      <a:endParaRPr lang="de-AT" sz="900" b="1" dirty="0"/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 smtClean="0"/>
                        <a:t>2</a:t>
                      </a:r>
                      <a:endParaRPr lang="de-AT" sz="900" b="1" dirty="0"/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for ICAO LPR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Individual Personal Development and Meta-Communication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P1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Interoperability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P2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Irregular Warfare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Basic Military English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Law of Armed Conflict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Battle Physical, Mental and Survival Training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Leadership &amp; Agility in Complex Environments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Biosafety and Bioterrorism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noProof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Leadership in Communication </a:t>
                      </a: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– </a:t>
                      </a:r>
                      <a:r>
                        <a:rPr lang="en-GB" sz="900" b="1" kern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IMLA</a:t>
                      </a:r>
                      <a:endParaRPr lang="en-GB" sz="900" b="1" kern="1200" baseline="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Budget &amp; Finance in EU Defence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Leadership, Motivation and Influence </a:t>
                      </a: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– </a:t>
                      </a:r>
                      <a:r>
                        <a:rPr lang="en-GB" sz="900" b="1" kern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IMLA</a:t>
                      </a:r>
                      <a:endParaRPr lang="en-GB" sz="900" b="1" kern="1200" baseline="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Close Quarter Battle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Maritime Leadership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Common Operating Environment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Maritime Security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Common Security and Defence Policy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Ethics (A)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Comprehensive Approach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Ethics (B)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CMO/PSO (4 Sub-Modules [A, B, C, D])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Instructor Training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Crisis Management (Military Leadership) – </a:t>
                      </a:r>
                      <a:r>
                        <a:rPr lang="en-GB" sz="900" b="1" kern="1200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IMLA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(A)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Crises Management Operations (CMO)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(B)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Cross Cultural Communication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(C)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CSDP-Olympiad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Strategy and Security in the Baltic Sea Region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Cultural Awareness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Senior Cadets’ Seminar on Leadership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1.5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Cyber Security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Small Unit Tactics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Defence and Security Economics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Social Engineering Protection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Digital Leadership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Space Applications for Security and Defence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Electronic Warfare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Stress Management </a:t>
                      </a: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– </a:t>
                      </a:r>
                      <a:r>
                        <a:rPr lang="en-GB" sz="900" b="1" kern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IMLA</a:t>
                      </a:r>
                      <a:endParaRPr lang="en-GB" sz="900" b="1" kern="1200" baseline="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Aircraft Maintenance SET P1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Troop Leading Procedures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Aircraft Maintenance SET P2</a:t>
                      </a: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Technologies in Cyber Security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English for Aircraft Maintenance SET P3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Unmanned</a:t>
                      </a: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Aerial Systems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Aviation Security Personnel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Winter Warfare Basic Module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Fighting In Built Up Area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1" dirty="0" smtClean="0"/>
                        <a:t>(NCN/Intern) Aerospace Technology (PL / MUT)</a:t>
                      </a:r>
                      <a:endParaRPr lang="de-AT" sz="900" b="1" dirty="0"/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 smtClean="0"/>
                        <a:t>(8)</a:t>
                      </a:r>
                      <a:endParaRPr lang="de-AT" sz="900" b="1" dirty="0"/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Gender Perspectives in Security and Defence</a:t>
                      </a:r>
                      <a:endParaRPr lang="de-AT" sz="900" b="1" dirty="0"/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 smtClean="0"/>
                        <a:t>2</a:t>
                      </a:r>
                      <a:endParaRPr lang="de-AT" sz="900" b="1" dirty="0"/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(NCM/Intern) Armament and Missile Technology (PL / MUT)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(8)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How to meet the Media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 </a:t>
                      </a: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Total: </a:t>
                      </a:r>
                      <a:r>
                        <a:rPr lang="en-GB" sz="12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55</a:t>
                      </a:r>
                      <a:endParaRPr lang="en-GB" sz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E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146.5</a:t>
                      </a:r>
                      <a:endParaRPr lang="en-GB" sz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 rot="20367049">
            <a:off x="1645314" y="2768095"/>
            <a:ext cx="7241470" cy="2446824"/>
          </a:xfrm>
          <a:prstGeom prst="rect">
            <a:avLst/>
          </a:prstGeom>
          <a:gradFill>
            <a:gsLst>
              <a:gs pos="0">
                <a:srgbClr val="FFFF00"/>
              </a:gs>
              <a:gs pos="98000">
                <a:srgbClr val="FFFF00"/>
              </a:gs>
              <a:gs pos="70000">
                <a:schemeClr val="bg1"/>
              </a:gs>
              <a:gs pos="3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HR/VP Federica Mogherini 2018:</a:t>
            </a:r>
          </a:p>
          <a:p>
            <a:pPr algn="ctr">
              <a:spcAft>
                <a:spcPts val="600"/>
              </a:spcAft>
              <a:defRPr/>
            </a:pPr>
            <a:r>
              <a:rPr lang="en-GB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“</a:t>
            </a:r>
            <a:r>
              <a:rPr lang="en-US" sz="20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Today, our Common Security and Defence Policy </a:t>
            </a:r>
            <a:r>
              <a:rPr lang="en-US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already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reaps </a:t>
            </a:r>
            <a:r>
              <a:rPr lang="en-US" sz="20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the benefits of Military Erasmus on the theatres </a:t>
            </a:r>
            <a:r>
              <a:rPr lang="en-US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of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operations with </a:t>
            </a:r>
            <a:r>
              <a:rPr lang="en-US" sz="20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young leaders trained to work together. </a:t>
            </a:r>
            <a:endParaRPr lang="en-US" sz="2000" b="1" i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Tomorrow</a:t>
            </a:r>
            <a:r>
              <a:rPr lang="en-US" sz="20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, it stands to benefit from their </a:t>
            </a:r>
            <a:r>
              <a:rPr lang="en-US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European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knowledge and </a:t>
            </a:r>
            <a:r>
              <a:rPr lang="en-US" sz="20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know-how as decision makers</a:t>
            </a:r>
            <a:r>
              <a:rPr lang="en-US" sz="20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.”</a:t>
            </a:r>
            <a:endParaRPr lang="en-GB" sz="20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800" y="3184233"/>
            <a:ext cx="1202400" cy="1260000"/>
          </a:xfrm>
          <a:prstGeom prst="rect">
            <a:avLst/>
          </a:prstGeom>
          <a:solidFill>
            <a:srgbClr val="666E59">
              <a:alpha val="14000"/>
            </a:srgbClr>
          </a:solidFill>
          <a:ln w="3175">
            <a:solidFill>
              <a:srgbClr val="666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88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Summary (1)</a:t>
            </a:r>
            <a:endParaRPr lang="en-GB" altLang="de-DE" sz="1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1" hangingPunct="1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We have to </a:t>
            </a:r>
            <a:r>
              <a:rPr lang="en-GB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increase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the number of </a:t>
            </a:r>
            <a:r>
              <a:rPr lang="en-GB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aspirants 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GB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keep </a:t>
            </a:r>
            <a:r>
              <a:rPr lang="en-GB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value 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GB" sz="2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exams.</a:t>
            </a:r>
          </a:p>
          <a:p>
            <a:pPr marL="342900" lvl="0" indent="-342900" eaLnBrk="1" hangingPunct="1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Whatever </a:t>
            </a:r>
            <a:r>
              <a:rPr lang="en-GB" sz="2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 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want to </a:t>
            </a:r>
            <a:r>
              <a:rPr lang="en-GB" sz="2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achieve, the </a:t>
            </a:r>
            <a:r>
              <a:rPr lang="en-GB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more often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 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repeat it – the </a:t>
            </a:r>
            <a:r>
              <a:rPr lang="en-GB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less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is the </a:t>
            </a:r>
            <a:r>
              <a:rPr lang="en-GB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burden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for individuals</a:t>
            </a:r>
            <a:r>
              <a:rPr lang="en-GB" sz="2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342900" lvl="0" indent="-342900" eaLnBrk="1" hangingPunct="1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 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have to </a:t>
            </a:r>
            <a:r>
              <a:rPr lang="en-GB" sz="2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assure </a:t>
            </a:r>
            <a:r>
              <a:rPr lang="en-GB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time for breaks (overcompensation)</a:t>
            </a:r>
            <a:r>
              <a:rPr lang="en-GB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342900" lvl="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4385175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Summary (2)</a:t>
            </a:r>
            <a:endParaRPr lang="en-GB" altLang="de-DE" sz="1600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3824944" y="3409339"/>
            <a:ext cx="2937698" cy="2963035"/>
            <a:chOff x="3824944" y="3409339"/>
            <a:chExt cx="2937698" cy="2963035"/>
          </a:xfrm>
        </p:grpSpPr>
        <p:sp>
          <p:nvSpPr>
            <p:cNvPr id="7" name="Textfeld 6"/>
            <p:cNvSpPr txBox="1"/>
            <p:nvPr/>
          </p:nvSpPr>
          <p:spPr>
            <a:xfrm>
              <a:off x="4059491" y="5849154"/>
              <a:ext cx="2465399" cy="52322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800" b="1" dirty="0" smtClean="0"/>
                <a:t>Based on: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944" y="3409339"/>
              <a:ext cx="2937698" cy="18186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Gerade Verbindung mit Pfeil 8"/>
            <p:cNvCxnSpPr/>
            <p:nvPr/>
          </p:nvCxnSpPr>
          <p:spPr bwMode="auto">
            <a:xfrm flipV="1">
              <a:off x="5299395" y="5271948"/>
              <a:ext cx="3143" cy="540000"/>
            </a:xfrm>
            <a:prstGeom prst="straightConnector1">
              <a:avLst/>
            </a:prstGeom>
            <a:noFill/>
            <a:ln w="762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uppieren 9"/>
          <p:cNvGrpSpPr/>
          <p:nvPr/>
        </p:nvGrpSpPr>
        <p:grpSpPr>
          <a:xfrm>
            <a:off x="2332547" y="1614170"/>
            <a:ext cx="5904656" cy="1757452"/>
            <a:chOff x="2332547" y="1614170"/>
            <a:chExt cx="5904656" cy="1757452"/>
          </a:xfrm>
        </p:grpSpPr>
        <p:sp>
          <p:nvSpPr>
            <p:cNvPr id="11" name="Textfeld 10"/>
            <p:cNvSpPr txBox="1"/>
            <p:nvPr/>
          </p:nvSpPr>
          <p:spPr>
            <a:xfrm>
              <a:off x="2332547" y="1614170"/>
              <a:ext cx="5904656" cy="11520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 smtClean="0"/>
                <a:t>Internationalisation</a:t>
              </a:r>
            </a:p>
            <a:p>
              <a:pPr algn="ctr"/>
              <a:r>
                <a:rPr lang="en-GB" sz="2800" b="1" dirty="0" smtClean="0">
                  <a:solidFill>
                    <a:srgbClr val="003399"/>
                  </a:solidFill>
                </a:rPr>
                <a:t>increases</a:t>
              </a:r>
              <a:r>
                <a:rPr lang="en-GB" sz="2800" b="1" dirty="0" smtClean="0"/>
                <a:t> </a:t>
              </a:r>
            </a:p>
            <a:p>
              <a:pPr algn="ctr"/>
              <a:r>
                <a:rPr lang="en-GB" sz="2000" b="1" dirty="0" smtClean="0"/>
                <a:t>the personal development of students!</a:t>
              </a:r>
            </a:p>
          </p:txBody>
        </p:sp>
        <p:cxnSp>
          <p:nvCxnSpPr>
            <p:cNvPr id="12" name="Gerade Verbindung mit Pfeil 11"/>
            <p:cNvCxnSpPr/>
            <p:nvPr/>
          </p:nvCxnSpPr>
          <p:spPr bwMode="auto">
            <a:xfrm flipV="1">
              <a:off x="5295333" y="2831622"/>
              <a:ext cx="0" cy="540000"/>
            </a:xfrm>
            <a:prstGeom prst="straightConnector1">
              <a:avLst/>
            </a:prstGeom>
            <a:noFill/>
            <a:ln w="762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4385175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4731562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7546602" y="5250754"/>
            <a:ext cx="1604055" cy="1620000"/>
            <a:chOff x="2123728" y="692696"/>
            <a:chExt cx="5112568" cy="5163356"/>
          </a:xfrm>
        </p:grpSpPr>
        <p:sp>
          <p:nvSpPr>
            <p:cNvPr id="14" name="Rechteck 13"/>
            <p:cNvSpPr/>
            <p:nvPr/>
          </p:nvSpPr>
          <p:spPr>
            <a:xfrm>
              <a:off x="4680012" y="3212976"/>
              <a:ext cx="190821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3728" y="692696"/>
              <a:ext cx="5112568" cy="5163356"/>
            </a:xfrm>
            <a:prstGeom prst="rect">
              <a:avLst/>
            </a:prstGeom>
          </p:spPr>
        </p:pic>
      </p:grpSp>
      <p:sp>
        <p:nvSpPr>
          <p:cNvPr id="16" name="Textfeld 15"/>
          <p:cNvSpPr txBox="1"/>
          <p:nvPr/>
        </p:nvSpPr>
        <p:spPr>
          <a:xfrm>
            <a:off x="5292100" y="1449562"/>
            <a:ext cx="3339376" cy="4247317"/>
          </a:xfrm>
          <a:prstGeom prst="rect">
            <a:avLst/>
          </a:prstGeom>
          <a:noFill/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666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</a:p>
          <a:p>
            <a:pPr algn="ctr"/>
            <a:r>
              <a:rPr lang="en-GB" sz="5400" b="1" dirty="0" smtClean="0">
                <a:solidFill>
                  <a:srgbClr val="666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en-GB" sz="5400" b="1" dirty="0" smtClean="0">
              <a:solidFill>
                <a:srgbClr val="666E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5400" b="1" dirty="0" smtClean="0">
                <a:solidFill>
                  <a:srgbClr val="666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</a:p>
          <a:p>
            <a:pPr algn="ctr"/>
            <a:r>
              <a:rPr lang="en-GB" sz="5400" b="1" dirty="0" smtClean="0">
                <a:solidFill>
                  <a:srgbClr val="666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endParaRPr lang="en-GB" sz="5400" b="1" dirty="0" smtClean="0">
              <a:solidFill>
                <a:srgbClr val="666E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5400" b="1" dirty="0" smtClean="0">
                <a:solidFill>
                  <a:srgbClr val="666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  <a:endParaRPr lang="en-GB" sz="5400" b="1" dirty="0">
              <a:solidFill>
                <a:srgbClr val="666E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"/>
          <a:stretch/>
        </p:blipFill>
        <p:spPr>
          <a:xfrm>
            <a:off x="1547580" y="2565180"/>
            <a:ext cx="2144935" cy="2160000"/>
          </a:xfrm>
          <a:prstGeom prst="rect">
            <a:avLst/>
          </a:prstGeom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38100" stA="98000" endPos="35000" dist="152400" dir="5400000" sy="-100000" algn="bl" rotWithShape="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7" y="2565180"/>
            <a:ext cx="2040114" cy="2160000"/>
          </a:xfrm>
          <a:prstGeom prst="rect">
            <a:avLst/>
          </a:prstGeom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38100" stA="98000" endPos="35000" dist="1524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68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Consequences</a:t>
            </a:r>
            <a:endParaRPr lang="en-GB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1691600" y="4895576"/>
            <a:ext cx="7201000" cy="232371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We need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smtClean="0"/>
              <a:t>aspirants!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Advertisement?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Work-life balance?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Working environment (infrastructure, exercises, ..)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Acknowledgement / </a:t>
            </a:r>
            <a:r>
              <a:rPr lang="en-GB" sz="2000" b="1" dirty="0"/>
              <a:t>s</a:t>
            </a:r>
            <a:r>
              <a:rPr lang="en-GB" sz="2000" b="1" dirty="0" smtClean="0"/>
              <a:t>alary / career / ….</a:t>
            </a:r>
          </a:p>
          <a:p>
            <a:pPr>
              <a:spcAft>
                <a:spcPts val="600"/>
              </a:spcAft>
            </a:pPr>
            <a:endParaRPr lang="en-GB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79" y="1879948"/>
            <a:ext cx="4605097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1789986" y="1458181"/>
            <a:ext cx="2079498" cy="3176183"/>
            <a:chOff x="936332" y="1458181"/>
            <a:chExt cx="2079498" cy="3176183"/>
          </a:xfrm>
        </p:grpSpPr>
        <p:sp>
          <p:nvSpPr>
            <p:cNvPr id="7" name="Textfeld 6"/>
            <p:cNvSpPr txBox="1"/>
            <p:nvPr/>
          </p:nvSpPr>
          <p:spPr>
            <a:xfrm>
              <a:off x="936332" y="1458181"/>
              <a:ext cx="2079498" cy="430887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GB" sz="1100" b="1" dirty="0" smtClean="0">
                  <a:solidFill>
                    <a:srgbClr val="FF0000"/>
                  </a:solidFill>
                </a:rPr>
                <a:t>basal leadership competence of the individual</a:t>
              </a:r>
              <a:endParaRPr lang="en-GB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V="1">
              <a:off x="1970502" y="1862364"/>
              <a:ext cx="0" cy="277200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2984854" y="4581061"/>
            <a:ext cx="5509186" cy="430887"/>
            <a:chOff x="2131200" y="4896978"/>
            <a:chExt cx="5509186" cy="430887"/>
          </a:xfrm>
        </p:grpSpPr>
        <p:cxnSp>
          <p:nvCxnSpPr>
            <p:cNvPr id="10" name="Gerade Verbindung mit Pfeil 9"/>
            <p:cNvCxnSpPr/>
            <p:nvPr/>
          </p:nvCxnSpPr>
          <p:spPr>
            <a:xfrm>
              <a:off x="2131200" y="5111473"/>
              <a:ext cx="46044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6560236" y="4896978"/>
              <a:ext cx="1080150" cy="430887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GB" sz="1100" b="1" dirty="0" smtClean="0">
                  <a:solidFill>
                    <a:srgbClr val="FF0000"/>
                  </a:solidFill>
                </a:rPr>
                <a:t>number of aspirants</a:t>
              </a:r>
              <a:endParaRPr lang="en-GB" sz="11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276840"/>
            <a:ext cx="7748273" cy="324036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909173" y="1671155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What is “</a:t>
            </a:r>
            <a:r>
              <a:rPr lang="en-US" sz="2400" b="1" i="1" dirty="0" smtClean="0"/>
              <a:t>stress</a:t>
            </a:r>
            <a:r>
              <a:rPr lang="en-US" sz="2400" b="1" dirty="0" smtClean="0"/>
              <a:t>”?</a:t>
            </a:r>
            <a:endParaRPr lang="en-US" sz="2400" b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1653353" y="3897020"/>
            <a:ext cx="4253088" cy="2739307"/>
            <a:chOff x="1653353" y="3897020"/>
            <a:chExt cx="4253088" cy="2739307"/>
          </a:xfrm>
        </p:grpSpPr>
        <p:cxnSp>
          <p:nvCxnSpPr>
            <p:cNvPr id="5" name="Gerade Verbindung mit Pfeil 4"/>
            <p:cNvCxnSpPr/>
            <p:nvPr/>
          </p:nvCxnSpPr>
          <p:spPr>
            <a:xfrm flipH="1">
              <a:off x="3779890" y="3897020"/>
              <a:ext cx="2016280" cy="1836300"/>
            </a:xfrm>
            <a:prstGeom prst="straightConnector1">
              <a:avLst/>
            </a:prstGeom>
            <a:ln w="762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1653353" y="5805330"/>
              <a:ext cx="42530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This shift can be measured;</a:t>
              </a:r>
            </a:p>
            <a:p>
              <a:pPr algn="ctr"/>
              <a:r>
                <a:rPr lang="en-US" sz="2400" b="1" dirty="0" smtClean="0"/>
                <a:t>this shift </a:t>
              </a:r>
              <a:r>
                <a:rPr lang="en-US" sz="2400" b="1" dirty="0" smtClean="0"/>
                <a:t>takes time</a:t>
              </a:r>
              <a:endParaRPr lang="en-US" sz="2400" b="1" dirty="0"/>
            </a:p>
          </p:txBody>
        </p:sp>
      </p:grpSp>
      <p:pic>
        <p:nvPicPr>
          <p:cNvPr id="1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044623" y="1671155"/>
            <a:ext cx="370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Identification of abilities</a:t>
            </a:r>
            <a:endParaRPr lang="en-US" sz="2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750085" y="1868826"/>
            <a:ext cx="2088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Analyses of the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before, during, and after burdens to identify the “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of stress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pic>
        <p:nvPicPr>
          <p:cNvPr id="8" name="Picture 2" descr="B:\_Gemeinsamer Ordner\Bilder\_Bilder Digitalkamera\2015 12 01_02 CSA Messungen UoD Brno\WP_20151202_12_00_09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t="22299" r="23360" b="3880"/>
          <a:stretch/>
        </p:blipFill>
        <p:spPr bwMode="auto">
          <a:xfrm>
            <a:off x="1562655" y="2276840"/>
            <a:ext cx="4665575" cy="29355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5505556" y="2852920"/>
            <a:ext cx="1802824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772814" y="1511106"/>
            <a:ext cx="7023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Blood measurements during selection process</a:t>
            </a:r>
            <a:endParaRPr lang="en-US" sz="2400" b="1" dirty="0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500188" y="2180742"/>
            <a:ext cx="5476875" cy="4678362"/>
            <a:chOff x="945" y="1035"/>
            <a:chExt cx="3450" cy="2947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521" y="1365"/>
              <a:ext cx="2267" cy="0"/>
            </a:xfrm>
            <a:prstGeom prst="line">
              <a:avLst/>
            </a:prstGeom>
            <a:noFill/>
            <a:ln w="38100">
              <a:solidFill>
                <a:srgbClr val="666E5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566" y="2126"/>
              <a:ext cx="2267" cy="0"/>
            </a:xfrm>
            <a:prstGeom prst="line">
              <a:avLst/>
            </a:prstGeom>
            <a:noFill/>
            <a:ln w="38100">
              <a:solidFill>
                <a:srgbClr val="666E5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1566" y="2891"/>
              <a:ext cx="2267" cy="0"/>
            </a:xfrm>
            <a:prstGeom prst="line">
              <a:avLst/>
            </a:prstGeom>
            <a:noFill/>
            <a:ln w="38100">
              <a:solidFill>
                <a:srgbClr val="666E5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1566" y="3640"/>
              <a:ext cx="2267" cy="0"/>
            </a:xfrm>
            <a:prstGeom prst="line">
              <a:avLst/>
            </a:prstGeom>
            <a:noFill/>
            <a:ln w="38100">
              <a:solidFill>
                <a:srgbClr val="666E5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945" y="1035"/>
              <a:ext cx="684" cy="2947"/>
              <a:chOff x="945" y="1035"/>
              <a:chExt cx="684" cy="2947"/>
            </a:xfrm>
          </p:grpSpPr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1288" y="1035"/>
                <a:ext cx="0" cy="2947"/>
              </a:xfrm>
              <a:prstGeom prst="line">
                <a:avLst/>
              </a:prstGeom>
              <a:noFill/>
              <a:ln w="76200">
                <a:solidFill>
                  <a:srgbClr val="666E5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AT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949" y="1248"/>
                <a:ext cx="680" cy="231"/>
              </a:xfrm>
              <a:prstGeom prst="rect">
                <a:avLst/>
              </a:prstGeom>
              <a:solidFill>
                <a:srgbClr val="666E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de-DE" altLang="de-D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min</a:t>
                </a:r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947" y="2010"/>
                <a:ext cx="680" cy="231"/>
              </a:xfrm>
              <a:prstGeom prst="rect">
                <a:avLst/>
              </a:prstGeom>
              <a:solidFill>
                <a:srgbClr val="666E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de-DE" altLang="de-D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min</a:t>
                </a:r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947" y="2774"/>
                <a:ext cx="680" cy="231"/>
              </a:xfrm>
              <a:prstGeom prst="rect">
                <a:avLst/>
              </a:prstGeom>
              <a:solidFill>
                <a:srgbClr val="666E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de-DE" altLang="de-D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min</a:t>
                </a:r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945" y="3524"/>
                <a:ext cx="680" cy="231"/>
              </a:xfrm>
              <a:prstGeom prst="rect">
                <a:avLst/>
              </a:prstGeom>
              <a:solidFill>
                <a:srgbClr val="666E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de-DE" altLang="de-D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min</a:t>
                </a:r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p:grp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3711" y="1035"/>
              <a:ext cx="684" cy="2947"/>
              <a:chOff x="945" y="1035"/>
              <a:chExt cx="684" cy="2947"/>
            </a:xfrm>
          </p:grpSpPr>
          <p:sp>
            <p:nvSpPr>
              <p:cNvPr id="17" name="Line 33"/>
              <p:cNvSpPr>
                <a:spLocks noChangeShapeType="1"/>
              </p:cNvSpPr>
              <p:nvPr/>
            </p:nvSpPr>
            <p:spPr bwMode="auto">
              <a:xfrm>
                <a:off x="1288" y="1035"/>
                <a:ext cx="0" cy="2947"/>
              </a:xfrm>
              <a:prstGeom prst="line">
                <a:avLst/>
              </a:prstGeom>
              <a:noFill/>
              <a:ln w="76200">
                <a:solidFill>
                  <a:srgbClr val="666E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8" name="Text Box 34"/>
              <p:cNvSpPr txBox="1">
                <a:spLocks noChangeArrowheads="1"/>
              </p:cNvSpPr>
              <p:nvPr/>
            </p:nvSpPr>
            <p:spPr bwMode="auto">
              <a:xfrm>
                <a:off x="949" y="1248"/>
                <a:ext cx="680" cy="231"/>
              </a:xfrm>
              <a:prstGeom prst="rect">
                <a:avLst/>
              </a:prstGeom>
              <a:solidFill>
                <a:srgbClr val="666E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</a:t>
                </a:r>
                <a:r>
                  <a:rPr lang="de-DE" altLang="de-D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</a:t>
                </a:r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19" name="Text Box 35"/>
              <p:cNvSpPr txBox="1">
                <a:spLocks noChangeArrowheads="1"/>
              </p:cNvSpPr>
              <p:nvPr/>
            </p:nvSpPr>
            <p:spPr bwMode="auto">
              <a:xfrm>
                <a:off x="947" y="2010"/>
                <a:ext cx="680" cy="231"/>
              </a:xfrm>
              <a:prstGeom prst="rect">
                <a:avLst/>
              </a:prstGeom>
              <a:solidFill>
                <a:srgbClr val="666E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</a:t>
                </a:r>
                <a:r>
                  <a:rPr lang="de-DE" altLang="de-D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</a:t>
                </a:r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0" name="Text Box 36"/>
              <p:cNvSpPr txBox="1">
                <a:spLocks noChangeArrowheads="1"/>
              </p:cNvSpPr>
              <p:nvPr/>
            </p:nvSpPr>
            <p:spPr bwMode="auto">
              <a:xfrm>
                <a:off x="947" y="2774"/>
                <a:ext cx="680" cy="231"/>
              </a:xfrm>
              <a:prstGeom prst="rect">
                <a:avLst/>
              </a:prstGeom>
              <a:solidFill>
                <a:srgbClr val="666E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</a:t>
                </a:r>
                <a:r>
                  <a:rPr lang="de-DE" altLang="de-D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</a:t>
                </a:r>
                <a:r>
                  <a:rPr lang="de-DE" altLang="de-DE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1" name="Text Box 37"/>
              <p:cNvSpPr txBox="1">
                <a:spLocks noChangeArrowheads="1"/>
              </p:cNvSpPr>
              <p:nvPr/>
            </p:nvSpPr>
            <p:spPr bwMode="auto">
              <a:xfrm>
                <a:off x="945" y="3524"/>
                <a:ext cx="680" cy="231"/>
              </a:xfrm>
              <a:prstGeom prst="rect">
                <a:avLst/>
              </a:prstGeom>
              <a:solidFill>
                <a:srgbClr val="666E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de-DE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immediately</a:t>
                </a:r>
                <a:endParaRPr lang="en-GB" alt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7078663" y="2153754"/>
            <a:ext cx="1979612" cy="4652963"/>
            <a:chOff x="4459" y="1018"/>
            <a:chExt cx="1247" cy="2931"/>
          </a:xfrm>
        </p:grpSpPr>
        <p:pic>
          <p:nvPicPr>
            <p:cNvPr id="28" name="Picture 4" descr="S1050039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" y="2016"/>
              <a:ext cx="1247" cy="936"/>
            </a:xfrm>
            <a:prstGeom prst="rect">
              <a:avLst/>
            </a:prstGeom>
            <a:noFill/>
            <a:ln w="9525">
              <a:solidFill>
                <a:srgbClr val="666E5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S1050040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" y="3013"/>
              <a:ext cx="1247" cy="936"/>
            </a:xfrm>
            <a:prstGeom prst="rect">
              <a:avLst/>
            </a:prstGeom>
            <a:noFill/>
            <a:ln w="9525">
              <a:solidFill>
                <a:srgbClr val="666E5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ild008"/>
            <p:cNvPicPr>
              <a:picLocks noChangeAspect="1" noChangeArrowheads="1"/>
            </p:cNvPicPr>
            <p:nvPr/>
          </p:nvPicPr>
          <p:blipFill>
            <a:blip r:embed="rId4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" y="1018"/>
              <a:ext cx="1247" cy="936"/>
            </a:xfrm>
            <a:prstGeom prst="rect">
              <a:avLst/>
            </a:prstGeom>
            <a:noFill/>
            <a:ln w="9525">
              <a:solidFill>
                <a:srgbClr val="666E5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44"/>
          <p:cNvGrpSpPr>
            <a:grpSpLocks/>
          </p:cNvGrpSpPr>
          <p:nvPr/>
        </p:nvGrpSpPr>
        <p:grpSpPr bwMode="auto">
          <a:xfrm>
            <a:off x="2874963" y="2160104"/>
            <a:ext cx="2741612" cy="4691063"/>
            <a:chOff x="1811" y="1022"/>
            <a:chExt cx="1727" cy="2955"/>
          </a:xfrm>
        </p:grpSpPr>
        <p:pic>
          <p:nvPicPr>
            <p:cNvPr id="32" name="Picture 7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6"/>
            <a:stretch>
              <a:fillRect/>
            </a:stretch>
          </p:blipFill>
          <p:spPr bwMode="auto">
            <a:xfrm>
              <a:off x="2256" y="1022"/>
              <a:ext cx="846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777777"/>
                    </a:outerShdw>
                  </a:effectLst>
                </a14:hiddenEffects>
              </a:ext>
            </a:extLst>
          </p:spPr>
        </p:pic>
        <p:grpSp>
          <p:nvGrpSpPr>
            <p:cNvPr id="33" name="Group 15"/>
            <p:cNvGrpSpPr>
              <a:grpSpLocks/>
            </p:cNvGrpSpPr>
            <p:nvPr/>
          </p:nvGrpSpPr>
          <p:grpSpPr bwMode="auto">
            <a:xfrm>
              <a:off x="1811" y="1785"/>
              <a:ext cx="1727" cy="680"/>
              <a:chOff x="1989" y="1789"/>
              <a:chExt cx="1727" cy="680"/>
            </a:xfrm>
          </p:grpSpPr>
          <p:pic>
            <p:nvPicPr>
              <p:cNvPr id="36" name="Picture 8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46"/>
              <a:stretch>
                <a:fillRect/>
              </a:stretch>
            </p:blipFill>
            <p:spPr bwMode="auto">
              <a:xfrm>
                <a:off x="1989" y="1789"/>
                <a:ext cx="846" cy="680"/>
              </a:xfrm>
              <a:prstGeom prst="rect">
                <a:avLst/>
              </a:prstGeom>
              <a:noFill/>
              <a:ln w="9525">
                <a:solidFill>
                  <a:srgbClr val="912D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9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655"/>
              <a:stretch>
                <a:fillRect/>
              </a:stretch>
            </p:blipFill>
            <p:spPr bwMode="auto">
              <a:xfrm>
                <a:off x="2541" y="1789"/>
                <a:ext cx="851" cy="680"/>
              </a:xfrm>
              <a:prstGeom prst="rect">
                <a:avLst/>
              </a:prstGeom>
              <a:noFill/>
              <a:ln w="9525">
                <a:solidFill>
                  <a:srgbClr val="912D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0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lum bright="-12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79" r="12648"/>
              <a:stretch>
                <a:fillRect/>
              </a:stretch>
            </p:blipFill>
            <p:spPr bwMode="auto">
              <a:xfrm>
                <a:off x="3148" y="1789"/>
                <a:ext cx="568" cy="680"/>
              </a:xfrm>
              <a:prstGeom prst="rect">
                <a:avLst/>
              </a:prstGeom>
              <a:noFill/>
              <a:ln w="9525">
                <a:solidFill>
                  <a:srgbClr val="912D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4" name="Picture 42" descr="IMG_3466"/>
            <p:cNvPicPr>
              <a:picLocks noChangeArrowheads="1"/>
            </p:cNvPicPr>
            <p:nvPr/>
          </p:nvPicPr>
          <p:blipFill>
            <a:blip r:embed="rId9" cstate="print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" y="2550"/>
              <a:ext cx="850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3" descr="DSC_0146"/>
            <p:cNvPicPr>
              <a:picLocks noChangeAspect="1" noChangeArrowheads="1"/>
            </p:cNvPicPr>
            <p:nvPr/>
          </p:nvPicPr>
          <p:blipFill>
            <a:blip r:embed="rId10" cstate="print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4" r="5536"/>
            <a:stretch>
              <a:fillRect/>
            </a:stretch>
          </p:blipFill>
          <p:spPr bwMode="auto">
            <a:xfrm>
              <a:off x="2255" y="3296"/>
              <a:ext cx="850" cy="6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6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208580" y="1511106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Outcomes (1)</a:t>
            </a:r>
            <a:endParaRPr lang="en-US" sz="2400" b="1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319780" y="2083527"/>
            <a:ext cx="3943466" cy="2929693"/>
            <a:chOff x="3319780" y="2204830"/>
            <a:chExt cx="3943466" cy="29296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780" y="2204830"/>
              <a:ext cx="3943466" cy="292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feld 38"/>
            <p:cNvSpPr txBox="1"/>
            <p:nvPr/>
          </p:nvSpPr>
          <p:spPr>
            <a:xfrm>
              <a:off x="3850185" y="2297066"/>
              <a:ext cx="265649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Comparison:</a:t>
              </a:r>
            </a:p>
            <a:p>
              <a:pPr algn="ctr"/>
              <a:r>
                <a:rPr lang="en-US" sz="1000" b="1" dirty="0">
                  <a:solidFill>
                    <a:srgbClr val="FF0000"/>
                  </a:solidFill>
                </a:rPr>
                <a:t>l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actate before / points after obstacle run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218596" y="4754490"/>
              <a:ext cx="254749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lactate in </a:t>
              </a:r>
              <a:r>
                <a:rPr lang="en-US" sz="1000" b="1" dirty="0" err="1" smtClean="0">
                  <a:solidFill>
                    <a:srgbClr val="FF0000"/>
                  </a:solidFill>
                </a:rPr>
                <a:t>millimole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 before obstacle run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 rot="16200000">
              <a:off x="2704420" y="3552427"/>
              <a:ext cx="167706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points after obstacle run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3150982" y="5430538"/>
            <a:ext cx="426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 We could predict results!</a:t>
            </a:r>
            <a:endParaRPr lang="en-US" sz="2400" b="1" dirty="0"/>
          </a:p>
        </p:txBody>
      </p:sp>
      <p:pic>
        <p:nvPicPr>
          <p:cNvPr id="4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378208" y="2060810"/>
            <a:ext cx="3600450" cy="2849562"/>
            <a:chOff x="3248" y="9175"/>
            <a:chExt cx="5669" cy="44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" y="9175"/>
              <a:ext cx="5669" cy="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5"/>
            <p:cNvSpPr>
              <a:spLocks noChangeArrowheads="1"/>
            </p:cNvSpPr>
            <p:nvPr/>
          </p:nvSpPr>
          <p:spPr bwMode="auto">
            <a:xfrm rot="-1006523">
              <a:off x="5940" y="12021"/>
              <a:ext cx="2385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1265238" y="108000"/>
            <a:ext cx="7699375" cy="1143000"/>
          </a:xfrm>
        </p:spPr>
        <p:txBody>
          <a:bodyPr/>
          <a:lstStyle/>
          <a:p>
            <a:r>
              <a:rPr lang="en-GB" dirty="0" smtClean="0"/>
              <a:t>Selection of Leaders</a:t>
            </a:r>
            <a:br>
              <a:rPr lang="en-GB" dirty="0" smtClean="0"/>
            </a:br>
            <a:r>
              <a:rPr lang="en-GB" sz="2400" dirty="0" smtClean="0"/>
              <a:t>Stress Research Project</a:t>
            </a:r>
            <a:endParaRPr lang="en-GB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208580" y="1511106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Outcomes (2)</a:t>
            </a:r>
            <a:endParaRPr lang="en-US" sz="24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3834059" y="2219196"/>
            <a:ext cx="29177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Comparison: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pH-value before / points after leadership task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230819" y="4733972"/>
            <a:ext cx="21146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pH-value before leadership task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 rot="16200000">
            <a:off x="2463634" y="3517271"/>
            <a:ext cx="184537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points after leadership task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229259" y="5430538"/>
            <a:ext cx="611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 We could identify outsiders (attitude)!</a:t>
            </a:r>
            <a:endParaRPr lang="en-US" sz="2400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607283" y="2610804"/>
            <a:ext cx="2141297" cy="1754326"/>
            <a:chOff x="6607283" y="2610804"/>
            <a:chExt cx="2141297" cy="1754326"/>
          </a:xfrm>
        </p:grpSpPr>
        <p:cxnSp>
          <p:nvCxnSpPr>
            <p:cNvPr id="6" name="Gerade Verbindung mit Pfeil 5"/>
            <p:cNvCxnSpPr/>
            <p:nvPr/>
          </p:nvCxnSpPr>
          <p:spPr>
            <a:xfrm flipV="1">
              <a:off x="6607283" y="3356990"/>
              <a:ext cx="593919" cy="4488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7020340" y="2610804"/>
              <a:ext cx="17282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ym typeface="Wingdings" panose="05000000000000000000" pitchFamily="2" charset="2"/>
                </a:rPr>
                <a:t>They already knew that they are not accepted</a:t>
              </a:r>
            </a:p>
            <a:p>
              <a:pPr algn="ctr"/>
              <a:r>
                <a:rPr lang="en-US" b="1" dirty="0" smtClean="0">
                  <a:sym typeface="Wingdings" panose="05000000000000000000" pitchFamily="2" charset="2"/>
                </a:rPr>
                <a:t> bad attitude</a:t>
              </a:r>
              <a:endParaRPr lang="en-US" b="1" dirty="0"/>
            </a:p>
          </p:txBody>
        </p:sp>
      </p:grpSp>
      <p:pic>
        <p:nvPicPr>
          <p:cNvPr id="1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2204830"/>
            <a:ext cx="12017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4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1675</Words>
  <Application>Microsoft Office PowerPoint</Application>
  <PresentationFormat>Bildschirmpräsentation (4:3)</PresentationFormat>
  <Paragraphs>659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Standarddesign</vt:lpstr>
      <vt:lpstr>PowerPoint-Präsentation</vt:lpstr>
      <vt:lpstr>Contents</vt:lpstr>
      <vt:lpstr>Selection of Leaders Statement</vt:lpstr>
      <vt:lpstr>Selection of Leaders Consequences</vt:lpstr>
      <vt:lpstr>Selection of Leaders Stress Research Project</vt:lpstr>
      <vt:lpstr>Selection of Leaders Stress Research Project</vt:lpstr>
      <vt:lpstr>Selection of Leaders Stress Research Project</vt:lpstr>
      <vt:lpstr>Selection of Leaders Stress Research Project</vt:lpstr>
      <vt:lpstr>Selection of Leaders Stress Research Project</vt:lpstr>
      <vt:lpstr>Selection of Leaders Stress Research Project</vt:lpstr>
      <vt:lpstr>Selection of Leaders Stress Research Project</vt:lpstr>
      <vt:lpstr>Selection of Leaders Stress Research Project</vt:lpstr>
      <vt:lpstr>Selection of Leaders Stress Research Project</vt:lpstr>
      <vt:lpstr>Education of Leaders Stress Research Project</vt:lpstr>
      <vt:lpstr>Education of Leaders Stress Research Project</vt:lpstr>
      <vt:lpstr>Education of Leaders Stress Research Project</vt:lpstr>
      <vt:lpstr>Education of Leaders Stress Research Project</vt:lpstr>
      <vt:lpstr>Education of Leaders Stress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(Stress) Research Project</vt:lpstr>
      <vt:lpstr>Internationalisation for Leaders EMILYO Common Modules + ~70 Int’l Semesters</vt:lpstr>
      <vt:lpstr>Summary (1)</vt:lpstr>
      <vt:lpstr>Summary (2)</vt:lpstr>
      <vt:lpstr>PowerPoint-Präsentation</vt:lpstr>
    </vt:vector>
  </TitlesOfParts>
  <Company>ECDL Trainer Schulversion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lecture</dc:title>
  <dc:creator>Harry</dc:creator>
  <cp:lastModifiedBy>Dr. Harald GELL, MSc, MSD, MBA</cp:lastModifiedBy>
  <cp:revision>674</cp:revision>
  <cp:lastPrinted>2017-02-14T07:02:11Z</cp:lastPrinted>
  <dcterms:created xsi:type="dcterms:W3CDTF">2009-07-10T17:32:08Z</dcterms:created>
  <dcterms:modified xsi:type="dcterms:W3CDTF">2022-11-06T19:26:05Z</dcterms:modified>
</cp:coreProperties>
</file>