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57" r:id="rId5"/>
    <p:sldId id="261" r:id="rId6"/>
    <p:sldId id="258"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varScale="1">
        <p:scale>
          <a:sx n="62" d="100"/>
          <a:sy n="62" d="100"/>
        </p:scale>
        <p:origin x="8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doi.org/10.1080/03637751.2012.69762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89211" y="3036988"/>
            <a:ext cx="8915399" cy="1231749"/>
          </a:xfrm>
        </p:spPr>
        <p:txBody>
          <a:bodyPr>
            <a:normAutofit/>
          </a:bodyPr>
          <a:lstStyle/>
          <a:p>
            <a:pPr algn="ctr"/>
            <a:r>
              <a:rPr lang="en-GB" sz="3600" b="1" i="1" dirty="0"/>
              <a:t>On the Cognitive Science of Communal Taboo-Breaking </a:t>
            </a:r>
            <a:r>
              <a:rPr lang="en-GB" sz="3600" b="1" i="1" dirty="0" smtClean="0"/>
              <a:t>Behaviour</a:t>
            </a:r>
            <a:endParaRPr lang="en-GB" sz="3600" dirty="0"/>
          </a:p>
        </p:txBody>
      </p:sp>
      <p:sp>
        <p:nvSpPr>
          <p:cNvPr id="3" name="Podnadpis 2"/>
          <p:cNvSpPr>
            <a:spLocks noGrp="1"/>
          </p:cNvSpPr>
          <p:nvPr>
            <p:ph type="subTitle" idx="1"/>
          </p:nvPr>
        </p:nvSpPr>
        <p:spPr>
          <a:xfrm>
            <a:off x="2589211" y="4494182"/>
            <a:ext cx="8915399" cy="727683"/>
          </a:xfrm>
        </p:spPr>
        <p:txBody>
          <a:bodyPr>
            <a:normAutofit fontScale="92500" lnSpcReduction="20000"/>
          </a:bodyPr>
          <a:lstStyle/>
          <a:p>
            <a:pPr algn="ctr"/>
            <a:r>
              <a:rPr lang="en-GB" sz="2800" b="1" i="1" dirty="0"/>
              <a:t>Implications for Leadership Training in the Military</a:t>
            </a:r>
            <a:r>
              <a:rPr lang="en-GB" sz="2800" dirty="0"/>
              <a:t/>
            </a:r>
            <a:br>
              <a:rPr lang="en-GB" sz="2800" dirty="0"/>
            </a:br>
            <a:endParaRPr lang="en-GB" sz="2800" dirty="0"/>
          </a:p>
        </p:txBody>
      </p:sp>
      <p:sp>
        <p:nvSpPr>
          <p:cNvPr id="4" name="TextovéPole 3"/>
          <p:cNvSpPr txBox="1"/>
          <p:nvPr/>
        </p:nvSpPr>
        <p:spPr>
          <a:xfrm>
            <a:off x="7265773" y="5657671"/>
            <a:ext cx="4584357" cy="1200329"/>
          </a:xfrm>
          <a:prstGeom prst="rect">
            <a:avLst/>
          </a:prstGeom>
          <a:noFill/>
        </p:spPr>
        <p:txBody>
          <a:bodyPr wrap="square" rtlCol="0">
            <a:spAutoFit/>
          </a:bodyPr>
          <a:lstStyle/>
          <a:p>
            <a:r>
              <a:rPr lang="en-GB" dirty="0" err="1" smtClean="0"/>
              <a:t>Zdenek</a:t>
            </a:r>
            <a:r>
              <a:rPr lang="en-GB" dirty="0" smtClean="0"/>
              <a:t> </a:t>
            </a:r>
            <a:r>
              <a:rPr lang="en-GB" dirty="0" err="1" smtClean="0"/>
              <a:t>Mikulka</a:t>
            </a:r>
            <a:endParaRPr lang="en-GB" dirty="0" smtClean="0"/>
          </a:p>
          <a:p>
            <a:r>
              <a:rPr lang="en-GB" dirty="0" smtClean="0"/>
              <a:t>Jakub </a:t>
            </a:r>
            <a:r>
              <a:rPr lang="en-GB" dirty="0" err="1" smtClean="0"/>
              <a:t>Striberny</a:t>
            </a:r>
            <a:endParaRPr lang="en-GB" dirty="0" smtClean="0"/>
          </a:p>
          <a:p>
            <a:r>
              <a:rPr lang="en-GB" dirty="0" smtClean="0"/>
              <a:t>David William Mac </a:t>
            </a:r>
            <a:r>
              <a:rPr lang="en-GB" dirty="0" err="1" smtClean="0"/>
              <a:t>Gillavry</a:t>
            </a:r>
            <a:endParaRPr lang="en-GB" dirty="0" smtClean="0"/>
          </a:p>
          <a:p>
            <a:endParaRPr lang="en-GB" dirty="0"/>
          </a:p>
        </p:txBody>
      </p:sp>
    </p:spTree>
    <p:extLst>
      <p:ext uri="{BB962C8B-B14F-4D97-AF65-F5344CB8AC3E}">
        <p14:creationId xmlns:p14="http://schemas.microsoft.com/office/powerpoint/2010/main" val="3203188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This theory predicts</a:t>
            </a:r>
            <a:endParaRPr lang="en-GB" dirty="0"/>
          </a:p>
        </p:txBody>
      </p:sp>
      <p:sp>
        <p:nvSpPr>
          <p:cNvPr id="3" name="Zástupný symbol pro obsah 2"/>
          <p:cNvSpPr>
            <a:spLocks noGrp="1"/>
          </p:cNvSpPr>
          <p:nvPr>
            <p:ph idx="1"/>
          </p:nvPr>
        </p:nvSpPr>
        <p:spPr/>
        <p:txBody>
          <a:bodyPr/>
          <a:lstStyle/>
          <a:p>
            <a:r>
              <a:rPr lang="en-US" dirty="0" smtClean="0"/>
              <a:t>That perpetrators know that what they are doing is wrong</a:t>
            </a:r>
          </a:p>
          <a:p>
            <a:r>
              <a:rPr lang="en-US" dirty="0" smtClean="0"/>
              <a:t>That they often feel remorse afterwards </a:t>
            </a:r>
          </a:p>
          <a:p>
            <a:r>
              <a:rPr lang="en-US" dirty="0" smtClean="0"/>
              <a:t>That communal transgression leads to bonding amongst perpetrators</a:t>
            </a:r>
          </a:p>
          <a:p>
            <a:r>
              <a:rPr lang="en-US" dirty="0" smtClean="0"/>
              <a:t>That perpetrators to not view themselves as bad people and often dissociate from the events. </a:t>
            </a:r>
          </a:p>
          <a:p>
            <a:endParaRPr lang="en-GB" dirty="0"/>
          </a:p>
        </p:txBody>
      </p:sp>
    </p:spTree>
    <p:extLst>
      <p:ext uri="{BB962C8B-B14F-4D97-AF65-F5344CB8AC3E}">
        <p14:creationId xmlns:p14="http://schemas.microsoft.com/office/powerpoint/2010/main" val="3457451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What can we do</a:t>
            </a:r>
            <a:endParaRPr lang="en-GB" dirty="0"/>
          </a:p>
        </p:txBody>
      </p:sp>
      <p:sp>
        <p:nvSpPr>
          <p:cNvPr id="3" name="Zástupný symbol pro obsah 2"/>
          <p:cNvSpPr>
            <a:spLocks noGrp="1"/>
          </p:cNvSpPr>
          <p:nvPr>
            <p:ph idx="1"/>
          </p:nvPr>
        </p:nvSpPr>
        <p:spPr/>
        <p:txBody>
          <a:bodyPr/>
          <a:lstStyle/>
          <a:p>
            <a:r>
              <a:rPr lang="en-US" dirty="0" smtClean="0"/>
              <a:t>Bystander effect</a:t>
            </a:r>
          </a:p>
          <a:p>
            <a:r>
              <a:rPr lang="en-US" dirty="0" smtClean="0"/>
              <a:t>Strong and involved leadership</a:t>
            </a:r>
          </a:p>
          <a:p>
            <a:r>
              <a:rPr lang="en-US" dirty="0" smtClean="0"/>
              <a:t>The conceptual space to question group </a:t>
            </a:r>
            <a:r>
              <a:rPr lang="en-US" dirty="0" err="1" smtClean="0"/>
              <a:t>behaviour</a:t>
            </a:r>
            <a:endParaRPr lang="en-US" dirty="0" smtClean="0"/>
          </a:p>
          <a:p>
            <a:r>
              <a:rPr lang="en-US" dirty="0" smtClean="0"/>
              <a:t>A strong focus on autonomous decision making</a:t>
            </a:r>
            <a:endParaRPr lang="en-GB" dirty="0"/>
          </a:p>
        </p:txBody>
      </p:sp>
    </p:spTree>
    <p:extLst>
      <p:ext uri="{BB962C8B-B14F-4D97-AF65-F5344CB8AC3E}">
        <p14:creationId xmlns:p14="http://schemas.microsoft.com/office/powerpoint/2010/main" val="82841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t>
            </a:r>
            <a:r>
              <a:rPr lang="en-GB" dirty="0" smtClean="0"/>
              <a:t>Extraordinary evil” as a cultural concept that is not very helpful </a:t>
            </a:r>
            <a:endParaRPr lang="en-GB" dirty="0"/>
          </a:p>
        </p:txBody>
      </p:sp>
      <p:sp>
        <p:nvSpPr>
          <p:cNvPr id="3" name="Zástupný symbol pro obsah 2"/>
          <p:cNvSpPr>
            <a:spLocks noGrp="1"/>
          </p:cNvSpPr>
          <p:nvPr>
            <p:ph idx="1"/>
          </p:nvPr>
        </p:nvSpPr>
        <p:spPr/>
        <p:txBody>
          <a:bodyPr/>
          <a:lstStyle/>
          <a:p>
            <a:endParaRPr lang="en-GB" dirty="0" smtClean="0"/>
          </a:p>
          <a:p>
            <a:r>
              <a:rPr lang="en-GB" dirty="0" smtClean="0"/>
              <a:t>Perpetrators as </a:t>
            </a:r>
            <a:r>
              <a:rPr lang="en-US" dirty="0" smtClean="0"/>
              <a:t>‘different from ourselves’</a:t>
            </a:r>
          </a:p>
          <a:p>
            <a:pPr lvl="1"/>
            <a:endParaRPr lang="en-US" dirty="0" smtClean="0"/>
          </a:p>
          <a:p>
            <a:pPr lvl="1"/>
            <a:r>
              <a:rPr lang="en-US" dirty="0" smtClean="0"/>
              <a:t>Few bad apples (in case of in-group members”</a:t>
            </a:r>
          </a:p>
          <a:p>
            <a:pPr lvl="1"/>
            <a:endParaRPr lang="en-US" dirty="0" smtClean="0"/>
          </a:p>
          <a:p>
            <a:pPr lvl="1"/>
            <a:r>
              <a:rPr lang="en-US" dirty="0" smtClean="0"/>
              <a:t>Indicative of the ‘other’ (in case of out-group members)</a:t>
            </a:r>
          </a:p>
          <a:p>
            <a:pPr lvl="1"/>
            <a:endParaRPr lang="en-US" dirty="0"/>
          </a:p>
          <a:p>
            <a:endParaRPr lang="en-US" dirty="0" smtClean="0"/>
          </a:p>
        </p:txBody>
      </p:sp>
      <p:sp>
        <p:nvSpPr>
          <p:cNvPr id="4" name="TextovéPole 3"/>
          <p:cNvSpPr txBox="1"/>
          <p:nvPr/>
        </p:nvSpPr>
        <p:spPr>
          <a:xfrm>
            <a:off x="1705232" y="6042454"/>
            <a:ext cx="9799380" cy="646331"/>
          </a:xfrm>
          <a:prstGeom prst="rect">
            <a:avLst/>
          </a:prstGeom>
          <a:noFill/>
        </p:spPr>
        <p:txBody>
          <a:bodyPr wrap="square" rtlCol="0">
            <a:spAutoFit/>
          </a:bodyPr>
          <a:lstStyle/>
          <a:p>
            <a:r>
              <a:rPr lang="en-GB"/>
              <a:t>Waller, James. “Becoming Evil: How Ordinary People Commit Genocide and Mass Killing.” </a:t>
            </a:r>
            <a:r>
              <a:rPr lang="en-GB" i="1"/>
              <a:t>Jama</a:t>
            </a:r>
            <a:r>
              <a:rPr lang="en-GB"/>
              <a:t> 300, no. 6 (2008): 737. https://doi.org/10.1001/jama.300.6.737.</a:t>
            </a:r>
            <a:endParaRPr lang="en-GB">
              <a:effectLst/>
            </a:endParaRPr>
          </a:p>
        </p:txBody>
      </p:sp>
    </p:spTree>
    <p:extLst>
      <p:ext uri="{BB962C8B-B14F-4D97-AF65-F5344CB8AC3E}">
        <p14:creationId xmlns:p14="http://schemas.microsoft.com/office/powerpoint/2010/main" val="4136978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Extraordinary cruelty as a function of the socio-political context </a:t>
            </a:r>
            <a:endParaRPr lang="en-GB" dirty="0"/>
          </a:p>
        </p:txBody>
      </p:sp>
      <p:sp>
        <p:nvSpPr>
          <p:cNvPr id="3" name="Zástupný symbol pro obsah 2"/>
          <p:cNvSpPr>
            <a:spLocks noGrp="1"/>
          </p:cNvSpPr>
          <p:nvPr>
            <p:ph idx="1"/>
          </p:nvPr>
        </p:nvSpPr>
        <p:spPr/>
        <p:txBody>
          <a:bodyPr/>
          <a:lstStyle/>
          <a:p>
            <a:r>
              <a:rPr lang="en-US" dirty="0" smtClean="0"/>
              <a:t>Ordinary people</a:t>
            </a:r>
          </a:p>
          <a:p>
            <a:r>
              <a:rPr lang="en-US" dirty="0" smtClean="0"/>
              <a:t>Ordinary means</a:t>
            </a:r>
          </a:p>
          <a:p>
            <a:r>
              <a:rPr lang="en-US" dirty="0" smtClean="0"/>
              <a:t>For ordinary reasons</a:t>
            </a:r>
          </a:p>
          <a:p>
            <a:r>
              <a:rPr lang="en-US" dirty="0" smtClean="0"/>
              <a:t>Commonly under extraordinary circumstances</a:t>
            </a:r>
            <a:endParaRPr lang="en-GB" dirty="0"/>
          </a:p>
        </p:txBody>
      </p:sp>
      <p:sp>
        <p:nvSpPr>
          <p:cNvPr id="4" name="TextovéPole 3"/>
          <p:cNvSpPr txBox="1"/>
          <p:nvPr/>
        </p:nvSpPr>
        <p:spPr>
          <a:xfrm>
            <a:off x="2203063" y="5911222"/>
            <a:ext cx="9687697" cy="642551"/>
          </a:xfrm>
          <a:prstGeom prst="rect">
            <a:avLst/>
          </a:prstGeom>
          <a:noFill/>
        </p:spPr>
        <p:txBody>
          <a:bodyPr wrap="square" rtlCol="0">
            <a:spAutoFit/>
          </a:bodyPr>
          <a:lstStyle/>
          <a:p>
            <a:r>
              <a:rPr lang="en-GB" dirty="0"/>
              <a:t>Arendt, Hannah. </a:t>
            </a:r>
            <a:r>
              <a:rPr lang="en-GB" i="1" dirty="0"/>
              <a:t>Eichmann in Jerusalem: A Report on the Banality of Evil</a:t>
            </a:r>
            <a:r>
              <a:rPr lang="en-GB" dirty="0"/>
              <a:t>. Penguin Books, 2006.</a:t>
            </a:r>
            <a:endParaRPr lang="en-GB" dirty="0">
              <a:effectLst/>
            </a:endParaRPr>
          </a:p>
        </p:txBody>
      </p:sp>
    </p:spTree>
    <p:extLst>
      <p:ext uri="{BB962C8B-B14F-4D97-AF65-F5344CB8AC3E}">
        <p14:creationId xmlns:p14="http://schemas.microsoft.com/office/powerpoint/2010/main" val="1436675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The two premises at the underlie a socio-political explanation</a:t>
            </a:r>
            <a:endParaRPr lang="en-GB" dirty="0"/>
          </a:p>
        </p:txBody>
      </p:sp>
      <p:sp>
        <p:nvSpPr>
          <p:cNvPr id="3" name="Zástupný symbol pro obsah 2"/>
          <p:cNvSpPr>
            <a:spLocks noGrp="1"/>
          </p:cNvSpPr>
          <p:nvPr>
            <p:ph idx="1"/>
          </p:nvPr>
        </p:nvSpPr>
        <p:spPr/>
        <p:txBody>
          <a:bodyPr/>
          <a:lstStyle/>
          <a:p>
            <a:pPr marL="0" indent="0">
              <a:buNone/>
            </a:pPr>
            <a:endParaRPr lang="en-GB" dirty="0" smtClean="0"/>
          </a:p>
          <a:p>
            <a:pPr lvl="1"/>
            <a:r>
              <a:rPr lang="en-GB" dirty="0" smtClean="0"/>
              <a:t>The </a:t>
            </a:r>
            <a:r>
              <a:rPr lang="en-GB" dirty="0"/>
              <a:t>ability to inflict harm </a:t>
            </a:r>
            <a:r>
              <a:rPr lang="en-GB" dirty="0" smtClean="0"/>
              <a:t>on </a:t>
            </a:r>
            <a:r>
              <a:rPr lang="en-GB" dirty="0"/>
              <a:t>others is innate to the human </a:t>
            </a:r>
            <a:r>
              <a:rPr lang="en-GB" dirty="0" smtClean="0"/>
              <a:t>condition. </a:t>
            </a:r>
          </a:p>
          <a:p>
            <a:endParaRPr lang="en-GB" dirty="0" smtClean="0"/>
          </a:p>
          <a:p>
            <a:pPr lvl="1"/>
            <a:r>
              <a:rPr lang="en-GB" dirty="0" smtClean="0"/>
              <a:t>This </a:t>
            </a:r>
            <a:r>
              <a:rPr lang="en-GB" dirty="0"/>
              <a:t>ability is only expressed under certain </a:t>
            </a:r>
            <a:r>
              <a:rPr lang="en-GB" dirty="0" smtClean="0"/>
              <a:t>conditions.</a:t>
            </a:r>
          </a:p>
          <a:p>
            <a:pPr lvl="2"/>
            <a:r>
              <a:rPr lang="en-US" dirty="0" smtClean="0"/>
              <a:t>Institutional endorsement (i.e. the local power structure actively sanctions, supports or enables perpetrators in their actions).</a:t>
            </a:r>
          </a:p>
          <a:p>
            <a:pPr lvl="2"/>
            <a:r>
              <a:rPr lang="en-US" dirty="0" smtClean="0"/>
              <a:t>In-group dynamics lead to spontaneous eruptions of extremely transgressive </a:t>
            </a:r>
            <a:r>
              <a:rPr lang="en-US" dirty="0" err="1" smtClean="0"/>
              <a:t>behaviour</a:t>
            </a:r>
            <a:endParaRPr lang="en-GB" dirty="0"/>
          </a:p>
        </p:txBody>
      </p:sp>
    </p:spTree>
    <p:extLst>
      <p:ext uri="{BB962C8B-B14F-4D97-AF65-F5344CB8AC3E}">
        <p14:creationId xmlns:p14="http://schemas.microsoft.com/office/powerpoint/2010/main" val="1013600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4" y="624110"/>
            <a:ext cx="8911687" cy="5655920"/>
          </a:xfrm>
        </p:spPr>
        <p:txBody>
          <a:bodyPr>
            <a:normAutofit/>
          </a:bodyPr>
          <a:lstStyle/>
          <a:p>
            <a:r>
              <a:rPr lang="en-GB" dirty="0" smtClean="0"/>
              <a:t>In this paper we argue that the communal act </a:t>
            </a:r>
            <a:r>
              <a:rPr lang="en-GB" dirty="0"/>
              <a:t>of inflicting harm on others constitutes a universal tendency in human social cognition and, thus, very likely, amounts to a dysfunctional expression of an otherwise adaptive trait</a:t>
            </a:r>
            <a:r>
              <a:rPr lang="en-GB" dirty="0" smtClean="0"/>
              <a:t>. This trait, we suggest, is the social cognition of transgression and secrecy dynamics.</a:t>
            </a:r>
            <a:r>
              <a:rPr lang="en-GB" dirty="0"/>
              <a:t>    </a:t>
            </a:r>
          </a:p>
        </p:txBody>
      </p:sp>
    </p:spTree>
    <p:extLst>
      <p:ext uri="{BB962C8B-B14F-4D97-AF65-F5344CB8AC3E}">
        <p14:creationId xmlns:p14="http://schemas.microsoft.com/office/powerpoint/2010/main" val="3461108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Transgression and secrecy as a social communication </a:t>
            </a:r>
            <a:endParaRPr lang="en-GB" dirty="0"/>
          </a:p>
        </p:txBody>
      </p:sp>
      <p:sp>
        <p:nvSpPr>
          <p:cNvPr id="3" name="Zástupný symbol pro obsah 2"/>
          <p:cNvSpPr>
            <a:spLocks noGrp="1"/>
          </p:cNvSpPr>
          <p:nvPr>
            <p:ph idx="1"/>
          </p:nvPr>
        </p:nvSpPr>
        <p:spPr/>
        <p:txBody>
          <a:bodyPr/>
          <a:lstStyle/>
          <a:p>
            <a:r>
              <a:rPr lang="en-US" dirty="0" smtClean="0"/>
              <a:t>The transgression of social norms leads, inevitably, to information about the individual which would, if it were to fall in the wrong hands, have negative outcomes for the transgressor. This leads to concealment.</a:t>
            </a:r>
          </a:p>
          <a:p>
            <a:pPr lvl="1"/>
            <a:r>
              <a:rPr lang="en-US" dirty="0" smtClean="0"/>
              <a:t>Few secrets are kept for very long.</a:t>
            </a:r>
          </a:p>
          <a:p>
            <a:pPr lvl="1"/>
            <a:r>
              <a:rPr lang="en-US" dirty="0" smtClean="0"/>
              <a:t>A tendency for self-concealment is associated with negative mental health outcomes. </a:t>
            </a:r>
          </a:p>
          <a:p>
            <a:pPr lvl="1"/>
            <a:r>
              <a:rPr lang="en-US" dirty="0" smtClean="0"/>
              <a:t>We tend to distrust people who over-share, under-share, or never misbehave. </a:t>
            </a:r>
          </a:p>
          <a:p>
            <a:pPr lvl="1"/>
            <a:r>
              <a:rPr lang="en-US" dirty="0" smtClean="0"/>
              <a:t>Secrecy revelations constitute a mode of communication in and of itself.</a:t>
            </a:r>
          </a:p>
        </p:txBody>
      </p:sp>
      <p:sp>
        <p:nvSpPr>
          <p:cNvPr id="4" name="TextovéPole 3"/>
          <p:cNvSpPr txBox="1"/>
          <p:nvPr/>
        </p:nvSpPr>
        <p:spPr>
          <a:xfrm>
            <a:off x="1581665" y="5257562"/>
            <a:ext cx="10231394" cy="1600438"/>
          </a:xfrm>
          <a:prstGeom prst="rect">
            <a:avLst/>
          </a:prstGeom>
          <a:noFill/>
        </p:spPr>
        <p:txBody>
          <a:bodyPr wrap="square" rtlCol="0">
            <a:spAutoFit/>
          </a:bodyPr>
          <a:lstStyle/>
          <a:p>
            <a:r>
              <a:rPr lang="en-GB" sz="1400" dirty="0" err="1"/>
              <a:t>Venetis</a:t>
            </a:r>
            <a:r>
              <a:rPr lang="en-GB" sz="1400" dirty="0"/>
              <a:t>, Maria K., Kathryn Greene, Kate </a:t>
            </a:r>
            <a:r>
              <a:rPr lang="en-GB" sz="1400" dirty="0" err="1"/>
              <a:t>Magsamen</a:t>
            </a:r>
            <a:r>
              <a:rPr lang="en-GB" sz="1400" dirty="0"/>
              <a:t>-Conrad, </a:t>
            </a:r>
            <a:r>
              <a:rPr lang="en-GB" sz="1400" dirty="0" err="1"/>
              <a:t>Smita</a:t>
            </a:r>
            <a:r>
              <a:rPr lang="en-GB" sz="1400" dirty="0"/>
              <a:t> C. Banerjee, Maria G. </a:t>
            </a:r>
            <a:r>
              <a:rPr lang="en-GB" sz="1400" dirty="0" err="1"/>
              <a:t>Checton</a:t>
            </a:r>
            <a:r>
              <a:rPr lang="en-GB" sz="1400" dirty="0"/>
              <a:t>, and </a:t>
            </a:r>
            <a:r>
              <a:rPr lang="en-GB" sz="1400" dirty="0" err="1"/>
              <a:t>Zhanna</a:t>
            </a:r>
            <a:r>
              <a:rPr lang="en-GB" sz="1400" dirty="0"/>
              <a:t> </a:t>
            </a:r>
            <a:r>
              <a:rPr lang="en-GB" sz="1400" dirty="0" err="1"/>
              <a:t>Bagdasarov</a:t>
            </a:r>
            <a:r>
              <a:rPr lang="en-GB" sz="1400" dirty="0"/>
              <a:t>. “‘You Can’t Tell Anyone but …’: Exploring the Use of Privacy Rules and Revealing </a:t>
            </a:r>
            <a:r>
              <a:rPr lang="en-GB" sz="1400" dirty="0" err="1"/>
              <a:t>Behaviors</a:t>
            </a:r>
            <a:r>
              <a:rPr lang="en-GB" sz="1400" dirty="0"/>
              <a:t>.” </a:t>
            </a:r>
            <a:r>
              <a:rPr lang="en-GB" sz="1400" i="1" dirty="0"/>
              <a:t>Communication Monographs</a:t>
            </a:r>
            <a:r>
              <a:rPr lang="en-GB" sz="1400" dirty="0"/>
              <a:t> 79, no. 3 (2012): 344–65. </a:t>
            </a:r>
            <a:r>
              <a:rPr lang="en-GB" sz="1400" dirty="0">
                <a:hlinkClick r:id="rId2"/>
              </a:rPr>
              <a:t>https://doi.org/10.1080/03637751.2012.697628</a:t>
            </a:r>
            <a:r>
              <a:rPr lang="en-GB" sz="1400" dirty="0" smtClean="0"/>
              <a:t>.</a:t>
            </a:r>
          </a:p>
          <a:p>
            <a:r>
              <a:rPr lang="en-GB" sz="1400" dirty="0" smtClean="0"/>
              <a:t>Mac </a:t>
            </a:r>
            <a:r>
              <a:rPr lang="en-GB" sz="1400" dirty="0" err="1" smtClean="0"/>
              <a:t>Gillavry</a:t>
            </a:r>
            <a:r>
              <a:rPr lang="en-GB" sz="1400" dirty="0"/>
              <a:t>, David </a:t>
            </a:r>
            <a:r>
              <a:rPr lang="en-GB" sz="1400" dirty="0" smtClean="0"/>
              <a:t>William. </a:t>
            </a:r>
            <a:r>
              <a:rPr lang="en-GB" sz="1400" dirty="0"/>
              <a:t>“Rethinking Secrecy in Religion Cognition and the Intimacy of Secrecy.” </a:t>
            </a:r>
            <a:r>
              <a:rPr lang="en-GB" sz="1400" i="1" dirty="0"/>
              <a:t>Method and Theory in the Study of Religion</a:t>
            </a:r>
            <a:r>
              <a:rPr lang="en-GB" sz="1400" dirty="0"/>
              <a:t>. Brill Academic Publishers, 2018. https://doi.org/10.1163/15700682-12341430.</a:t>
            </a:r>
          </a:p>
          <a:p>
            <a:r>
              <a:rPr lang="en-GB" sz="1400" dirty="0"/>
              <a:t>Rodriguez, </a:t>
            </a:r>
            <a:r>
              <a:rPr lang="en-GB" sz="1400" dirty="0" err="1"/>
              <a:t>Noelie</a:t>
            </a:r>
            <a:r>
              <a:rPr lang="en-GB" sz="1400" dirty="0"/>
              <a:t>, and Alan L. </a:t>
            </a:r>
            <a:r>
              <a:rPr lang="en-GB" sz="1400" dirty="0" err="1"/>
              <a:t>Ryave</a:t>
            </a:r>
            <a:r>
              <a:rPr lang="en-GB" sz="1400" dirty="0"/>
              <a:t>. “The Structural Organization and </a:t>
            </a:r>
            <a:r>
              <a:rPr lang="en-GB" sz="1400" dirty="0" err="1"/>
              <a:t>Micropolitics</a:t>
            </a:r>
            <a:r>
              <a:rPr lang="en-GB" sz="1400" dirty="0"/>
              <a:t> of Everyday Secret Telling Interactions.” </a:t>
            </a:r>
            <a:r>
              <a:rPr lang="en-GB" sz="1400" i="1" dirty="0"/>
              <a:t>Qualitative Sociology</a:t>
            </a:r>
            <a:r>
              <a:rPr lang="en-GB" sz="1400" dirty="0"/>
              <a:t> 15, no. 3 (1992): 297–318. https://doi.org/10.1007/BF00990330</a:t>
            </a:r>
            <a:r>
              <a:rPr lang="en-GB" sz="1400" dirty="0" smtClean="0"/>
              <a:t>.</a:t>
            </a:r>
            <a:endParaRPr lang="en-GB" sz="1400" dirty="0"/>
          </a:p>
        </p:txBody>
      </p:sp>
    </p:spTree>
    <p:extLst>
      <p:ext uri="{BB962C8B-B14F-4D97-AF65-F5344CB8AC3E}">
        <p14:creationId xmlns:p14="http://schemas.microsoft.com/office/powerpoint/2010/main" val="2868026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Content of concealed information</a:t>
            </a:r>
            <a:endParaRPr lang="en-GB" dirty="0"/>
          </a:p>
        </p:txBody>
      </p:sp>
      <p:sp>
        <p:nvSpPr>
          <p:cNvPr id="3" name="Zástupný symbol pro obsah 2"/>
          <p:cNvSpPr>
            <a:spLocks noGrp="1"/>
          </p:cNvSpPr>
          <p:nvPr>
            <p:ph sz="half" idx="1"/>
          </p:nvPr>
        </p:nvSpPr>
        <p:spPr/>
        <p:txBody>
          <a:bodyPr/>
          <a:lstStyle/>
          <a:p>
            <a:r>
              <a:rPr lang="en-US" dirty="0" smtClean="0"/>
              <a:t>Secrets</a:t>
            </a:r>
          </a:p>
          <a:p>
            <a:pPr lvl="1"/>
            <a:r>
              <a:rPr lang="en-US" dirty="0" smtClean="0"/>
              <a:t>Minor transgressions</a:t>
            </a:r>
          </a:p>
          <a:p>
            <a:pPr lvl="1"/>
            <a:r>
              <a:rPr lang="en-US" dirty="0" smtClean="0"/>
              <a:t>Information that provides an economic or social advantage</a:t>
            </a:r>
          </a:p>
          <a:p>
            <a:pPr lvl="1"/>
            <a:endParaRPr lang="en-GB" dirty="0"/>
          </a:p>
        </p:txBody>
      </p:sp>
      <p:sp>
        <p:nvSpPr>
          <p:cNvPr id="4" name="Zástupný symbol pro obsah 3"/>
          <p:cNvSpPr>
            <a:spLocks noGrp="1"/>
          </p:cNvSpPr>
          <p:nvPr>
            <p:ph sz="half" idx="2"/>
          </p:nvPr>
        </p:nvSpPr>
        <p:spPr/>
        <p:txBody>
          <a:bodyPr/>
          <a:lstStyle/>
          <a:p>
            <a:r>
              <a:rPr lang="en-US" dirty="0" smtClean="0"/>
              <a:t>Self-concealment</a:t>
            </a:r>
          </a:p>
          <a:p>
            <a:pPr lvl="1"/>
            <a:r>
              <a:rPr lang="en-US" dirty="0" smtClean="0"/>
              <a:t>Large, socially unforgivable transgressions</a:t>
            </a:r>
          </a:p>
          <a:p>
            <a:pPr lvl="1"/>
            <a:r>
              <a:rPr lang="en-US" dirty="0" smtClean="0"/>
              <a:t>Trauma</a:t>
            </a:r>
          </a:p>
          <a:p>
            <a:pPr lvl="1"/>
            <a:r>
              <a:rPr lang="en-US" dirty="0" smtClean="0"/>
              <a:t>Family matters</a:t>
            </a:r>
          </a:p>
          <a:p>
            <a:pPr lvl="1"/>
            <a:r>
              <a:rPr lang="en-US" dirty="0" smtClean="0"/>
              <a:t>Illness</a:t>
            </a:r>
            <a:endParaRPr lang="en-GB" dirty="0"/>
          </a:p>
        </p:txBody>
      </p:sp>
      <p:sp>
        <p:nvSpPr>
          <p:cNvPr id="5" name="TextovéPole 4"/>
          <p:cNvSpPr txBox="1"/>
          <p:nvPr/>
        </p:nvSpPr>
        <p:spPr>
          <a:xfrm>
            <a:off x="1915297" y="5745892"/>
            <a:ext cx="10181968" cy="923330"/>
          </a:xfrm>
          <a:prstGeom prst="rect">
            <a:avLst/>
          </a:prstGeom>
          <a:noFill/>
        </p:spPr>
        <p:txBody>
          <a:bodyPr wrap="square" rtlCol="0">
            <a:spAutoFit/>
          </a:bodyPr>
          <a:lstStyle/>
          <a:p>
            <a:r>
              <a:rPr lang="en-GB" dirty="0" smtClean="0"/>
              <a:t>Mac </a:t>
            </a:r>
            <a:r>
              <a:rPr lang="en-GB" dirty="0" err="1" smtClean="0"/>
              <a:t>Gillavry</a:t>
            </a:r>
            <a:r>
              <a:rPr lang="en-GB" dirty="0"/>
              <a:t>, David </a:t>
            </a:r>
            <a:r>
              <a:rPr lang="en-GB" dirty="0" smtClean="0"/>
              <a:t>William. </a:t>
            </a:r>
            <a:r>
              <a:rPr lang="en-GB" dirty="0"/>
              <a:t>“Rethinking Secrecy in Religion Cognition and the Intimacy of Secrecy.” </a:t>
            </a:r>
            <a:r>
              <a:rPr lang="en-GB" i="1" dirty="0"/>
              <a:t>Method and Theory in the Study of Religion</a:t>
            </a:r>
            <a:r>
              <a:rPr lang="en-GB" dirty="0"/>
              <a:t>. Brill Academic Publishers, 2018. https://doi.org/10.1163/15700682-12341430.</a:t>
            </a:r>
            <a:endParaRPr lang="en-GB" dirty="0">
              <a:effectLst/>
            </a:endParaRPr>
          </a:p>
        </p:txBody>
      </p:sp>
    </p:spTree>
    <p:extLst>
      <p:ext uri="{BB962C8B-B14F-4D97-AF65-F5344CB8AC3E}">
        <p14:creationId xmlns:p14="http://schemas.microsoft.com/office/powerpoint/2010/main" val="97602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Secrecy communications</a:t>
            </a:r>
            <a:endParaRPr lang="en-GB" dirty="0"/>
          </a:p>
        </p:txBody>
      </p:sp>
      <p:sp>
        <p:nvSpPr>
          <p:cNvPr id="3" name="Zástupný symbol pro obsah 2"/>
          <p:cNvSpPr>
            <a:spLocks noGrp="1"/>
          </p:cNvSpPr>
          <p:nvPr>
            <p:ph idx="1"/>
          </p:nvPr>
        </p:nvSpPr>
        <p:spPr/>
        <p:txBody>
          <a:bodyPr/>
          <a:lstStyle/>
          <a:p>
            <a:r>
              <a:rPr lang="en-US" dirty="0" smtClean="0"/>
              <a:t>The revealer makes the receiver either implicitly or explicitly aware of their intent to communicate secret information</a:t>
            </a:r>
          </a:p>
          <a:p>
            <a:r>
              <a:rPr lang="en-US" dirty="0" smtClean="0"/>
              <a:t>The receiver either accepts to receive the information or not</a:t>
            </a:r>
          </a:p>
          <a:p>
            <a:r>
              <a:rPr lang="en-US" dirty="0" smtClean="0"/>
              <a:t>If the accept, they are then expected to retain secrecy and to refrain from judging the revealer on the basis of the received information </a:t>
            </a:r>
          </a:p>
          <a:p>
            <a:endParaRPr lang="en-US" dirty="0"/>
          </a:p>
          <a:p>
            <a:r>
              <a:rPr lang="en-US" dirty="0" smtClean="0"/>
              <a:t>In consequence, both parties exchange social capital (trust and understanding) and thus enter into a ‘social contract’.</a:t>
            </a:r>
            <a:endParaRPr lang="en-GB" dirty="0"/>
          </a:p>
        </p:txBody>
      </p:sp>
    </p:spTree>
    <p:extLst>
      <p:ext uri="{BB962C8B-B14F-4D97-AF65-F5344CB8AC3E}">
        <p14:creationId xmlns:p14="http://schemas.microsoft.com/office/powerpoint/2010/main" val="2943653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Communal transgression</a:t>
            </a:r>
            <a:endParaRPr lang="en-GB" dirty="0"/>
          </a:p>
        </p:txBody>
      </p:sp>
      <p:sp>
        <p:nvSpPr>
          <p:cNvPr id="3" name="Zástupný symbol pro obsah 2"/>
          <p:cNvSpPr>
            <a:spLocks noGrp="1"/>
          </p:cNvSpPr>
          <p:nvPr>
            <p:ph idx="1"/>
          </p:nvPr>
        </p:nvSpPr>
        <p:spPr/>
        <p:txBody>
          <a:bodyPr/>
          <a:lstStyle/>
          <a:p>
            <a:r>
              <a:rPr lang="en-US" dirty="0" smtClean="0"/>
              <a:t>Secrecy is retained on behalf of all in-group members.</a:t>
            </a:r>
          </a:p>
          <a:p>
            <a:pPr lvl="1"/>
            <a:r>
              <a:rPr lang="en-US" dirty="0" smtClean="0"/>
              <a:t>Pressure to ensure secrecy for the better of the group requires all to engage to s similar extent. </a:t>
            </a:r>
          </a:p>
          <a:p>
            <a:pPr lvl="1"/>
            <a:r>
              <a:rPr lang="en-US" dirty="0" smtClean="0"/>
              <a:t>It is often hard to quantify or replicate most transgressions, which can lead to an acceleration of transgressive acts. </a:t>
            </a:r>
          </a:p>
          <a:p>
            <a:pPr marL="457200" lvl="1" indent="0">
              <a:buNone/>
            </a:pPr>
            <a:endParaRPr lang="en-GB" dirty="0"/>
          </a:p>
        </p:txBody>
      </p:sp>
    </p:spTree>
    <p:extLst>
      <p:ext uri="{BB962C8B-B14F-4D97-AF65-F5344CB8AC3E}">
        <p14:creationId xmlns:p14="http://schemas.microsoft.com/office/powerpoint/2010/main" val="3785454463"/>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652</TotalTime>
  <Words>744</Words>
  <Application>Microsoft Office PowerPoint</Application>
  <PresentationFormat>Širokoúhlá obrazovka</PresentationFormat>
  <Paragraphs>66</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Century Gothic</vt:lpstr>
      <vt:lpstr>Wingdings 3</vt:lpstr>
      <vt:lpstr>Stébla</vt:lpstr>
      <vt:lpstr>On the Cognitive Science of Communal Taboo-Breaking Behaviour</vt:lpstr>
      <vt:lpstr>“Extraordinary evil” as a cultural concept that is not very helpful </vt:lpstr>
      <vt:lpstr>Extraordinary cruelty as a function of the socio-political context </vt:lpstr>
      <vt:lpstr>The two premises at the underlie a socio-political explanation</vt:lpstr>
      <vt:lpstr>In this paper we argue that the communal act of inflicting harm on others constitutes a universal tendency in human social cognition and, thus, very likely, amounts to a dysfunctional expression of an otherwise adaptive trait. This trait, we suggest, is the social cognition of transgression and secrecy dynamics.    </vt:lpstr>
      <vt:lpstr>Transgression and secrecy as a social communication </vt:lpstr>
      <vt:lpstr>Content of concealed information</vt:lpstr>
      <vt:lpstr>Secrecy communications</vt:lpstr>
      <vt:lpstr>Communal transgression</vt:lpstr>
      <vt:lpstr>This theory predicts</vt:lpstr>
      <vt:lpstr>What can we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Cognitive Science of Communal Taboo-Breaking Behaviour</dc:title>
  <dc:creator>Mac Gillavry David William</dc:creator>
  <cp:lastModifiedBy>Mac Gillavry David William</cp:lastModifiedBy>
  <cp:revision>13</cp:revision>
  <dcterms:created xsi:type="dcterms:W3CDTF">2022-11-08T20:12:17Z</dcterms:created>
  <dcterms:modified xsi:type="dcterms:W3CDTF">2022-11-09T12:35:05Z</dcterms:modified>
</cp:coreProperties>
</file>