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1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06" y="3761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1506" y="3761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50800" dist="38100" dir="81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" name="Grafik 10" descr="Grafik 10"/>
          <p:cNvPicPr>
            <a:picLocks noChangeAspect="1"/>
          </p:cNvPicPr>
          <p:nvPr/>
        </p:nvPicPr>
        <p:blipFill>
          <a:blip r:embed="rId2">
            <a:extLst/>
          </a:blip>
          <a:srcRect l="0" t="0" r="0" b="6019"/>
          <a:stretch>
            <a:fillRect/>
          </a:stretch>
        </p:blipFill>
        <p:spPr>
          <a:xfrm>
            <a:off x="10428926" y="5141667"/>
            <a:ext cx="1763540" cy="171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8" descr="Grafik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815" y="365125"/>
            <a:ext cx="2052656" cy="67204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half" idx="1"/>
          </p:nvPr>
        </p:nvSpPr>
        <p:spPr>
          <a:xfrm>
            <a:off x="1235075" y="2000249"/>
            <a:ext cx="4391175" cy="41208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Geogrotesque Regular"/>
                <a:ea typeface="Geogrotesque Regular"/>
                <a:cs typeface="Geogrotesque Regular"/>
                <a:sym typeface="Geogrotesque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06" y="3761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1506" y="3761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50800" dist="38100" dir="81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Grafik 10" descr="Grafik 10"/>
          <p:cNvPicPr>
            <a:picLocks noChangeAspect="1"/>
          </p:cNvPicPr>
          <p:nvPr/>
        </p:nvPicPr>
        <p:blipFill>
          <a:blip r:embed="rId2">
            <a:extLst/>
          </a:blip>
          <a:srcRect l="0" t="0" r="0" b="6019"/>
          <a:stretch>
            <a:fillRect/>
          </a:stretch>
        </p:blipFill>
        <p:spPr>
          <a:xfrm>
            <a:off x="10428926" y="5141667"/>
            <a:ext cx="1763540" cy="17182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2689412" y="365125"/>
            <a:ext cx="86643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5" name="Grafik 2" descr="Grafik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815" y="365125"/>
            <a:ext cx="2052656" cy="6720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Body Level One…"/>
          <p:cNvSpPr txBox="1"/>
          <p:nvPr>
            <p:ph type="body" idx="1"/>
          </p:nvPr>
        </p:nvSpPr>
        <p:spPr>
          <a:xfrm>
            <a:off x="1235075" y="2000250"/>
            <a:ext cx="10118725" cy="3475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afik 10"/>
          <p:cNvGrpSpPr/>
          <p:nvPr/>
        </p:nvGrpSpPr>
        <p:grpSpPr>
          <a:xfrm>
            <a:off x="6635750" y="1736"/>
            <a:ext cx="5563424" cy="6850886"/>
            <a:chOff x="0" y="0"/>
            <a:chExt cx="5563422" cy="6850885"/>
          </a:xfrm>
        </p:grpSpPr>
        <p:sp>
          <p:nvSpPr>
            <p:cNvPr id="37" name="Rectangle"/>
            <p:cNvSpPr/>
            <p:nvPr/>
          </p:nvSpPr>
          <p:spPr>
            <a:xfrm>
              <a:off x="0" y="0"/>
              <a:ext cx="5563423" cy="6850886"/>
            </a:xfrm>
            <a:prstGeom prst="rect">
              <a:avLst/>
            </a:prstGeom>
            <a:solidFill>
              <a:srgbClr val="FFFFFF">
                <a:alpha val="68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8" name="image3.png" descr="image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2914" b="13069"/>
            <a:stretch>
              <a:fillRect/>
            </a:stretch>
          </p:blipFill>
          <p:spPr>
            <a:xfrm>
              <a:off x="-1" y="0"/>
              <a:ext cx="5563424" cy="685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Grafik 3" descr="Grafik 3"/>
          <p:cNvPicPr>
            <a:picLocks noChangeAspect="1"/>
          </p:cNvPicPr>
          <p:nvPr/>
        </p:nvPicPr>
        <p:blipFill>
          <a:blip r:embed="rId3">
            <a:extLst/>
          </a:blip>
          <a:srcRect l="6122" t="0" r="1478" b="0"/>
          <a:stretch>
            <a:fillRect/>
          </a:stretch>
        </p:blipFill>
        <p:spPr>
          <a:xfrm>
            <a:off x="-21515" y="3861994"/>
            <a:ext cx="12213515" cy="3001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Grafik 7" descr="Grafi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70674" y="617754"/>
            <a:ext cx="3121386" cy="144215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feld 8"/>
          <p:cNvSpPr txBox="1"/>
          <p:nvPr/>
        </p:nvSpPr>
        <p:spPr>
          <a:xfrm>
            <a:off x="6689380" y="422035"/>
            <a:ext cx="2155792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31E24"/>
                </a:solidFill>
                <a:latin typeface="GeogrotesqueStencil B Sb"/>
                <a:ea typeface="GeogrotesqueStencil B Sb"/>
                <a:cs typeface="GeogrotesqueStencil B Sb"/>
                <a:sym typeface="GeogrotesqueStencil B Sb"/>
              </a:defRPr>
            </a:lvl1pPr>
          </a:lstStyle>
          <a:p>
            <a:pPr/>
            <a:r>
              <a:t>2022</a:t>
            </a:r>
          </a:p>
        </p:txBody>
      </p:sp>
      <p:pic>
        <p:nvPicPr>
          <p:cNvPr id="43" name="Grafik 12" descr="Grafik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12489" y="3058871"/>
            <a:ext cx="4527519" cy="148232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Gerader Verbinder 14"/>
          <p:cNvSpPr/>
          <p:nvPr/>
        </p:nvSpPr>
        <p:spPr>
          <a:xfrm>
            <a:off x="6643661" y="1412350"/>
            <a:ext cx="2109279" cy="1"/>
          </a:xfrm>
          <a:prstGeom prst="line">
            <a:avLst/>
          </a:prstGeom>
          <a:ln w="38100">
            <a:solidFill>
              <a:srgbClr val="F2F2F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ecurity Force Ass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Security Force Assistance </a:t>
            </a:r>
          </a:p>
        </p:txBody>
      </p:sp>
      <p:sp>
        <p:nvSpPr>
          <p:cNvPr id="69" name="1991: US, UK to - “foster and assist with defence reform, defense planning and capacity building” (UK government repor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4884" indent="-214884" defTabSz="859536">
              <a:spcBef>
                <a:spcPts val="900"/>
              </a:spcBef>
              <a:defRPr sz="263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1991: US, UK to - “foster and assist with defence reform, defense planning and capacity building” (UK government report)</a:t>
            </a:r>
          </a:p>
          <a:p>
            <a:pPr marL="214884" indent="-214884" defTabSz="859536">
              <a:spcBef>
                <a:spcPts val="900"/>
              </a:spcBef>
              <a:defRPr sz="263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1993, the California National Guard via the US National Guard State Partnership Program, had codified a National Guard relationship with the Ukrainian military</a:t>
            </a:r>
          </a:p>
          <a:p>
            <a:pPr marL="214884" indent="-214884" defTabSz="859536">
              <a:spcBef>
                <a:spcPts val="900"/>
              </a:spcBef>
              <a:defRPr sz="263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Objectives: included helping foster more interoperable with NATO forces, helping partners become more transparent in military affairs and, perhaps most importantly, helping the nations know how a military works in a </a:t>
            </a:r>
            <a:r>
              <a:rPr>
                <a:solidFill>
                  <a:srgbClr val="FF2600"/>
                </a:solidFill>
              </a:rPr>
              <a:t>democracy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nformal SF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Informal SFA</a:t>
            </a:r>
          </a:p>
        </p:txBody>
      </p:sp>
      <p:sp>
        <p:nvSpPr>
          <p:cNvPr id="72" name="2016: AF of Lithuania and Poland formed a military unit with the Ukrainian military (the Lithuanian-Polish-Ukrainian Brigade-LITPOLUKRBRIG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5739" indent="-205739" defTabSz="822959">
              <a:spcBef>
                <a:spcPts val="900"/>
              </a:spcBef>
              <a:defRPr sz="2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2016: AF of Lithuania and Poland formed a military unit with the Ukrainian military (the Lithuanian-Polish-Ukrainian Brigade-LITPOLUKRBRIG)</a:t>
            </a:r>
          </a:p>
          <a:p>
            <a:pPr marL="252663" indent="-252663" defTabSz="822959">
              <a:spcBef>
                <a:spcPts val="900"/>
              </a:spcBef>
              <a:buSzPct val="60000"/>
              <a:buFontTx/>
              <a:buBlip>
                <a:blip r:embed="rId2"/>
              </a:buBlip>
              <a:defRPr sz="2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trilateral military unit jointly based in Lublin, Poland</a:t>
            </a:r>
          </a:p>
          <a:p>
            <a:pPr marL="252663" indent="-252663" defTabSz="822959">
              <a:spcBef>
                <a:spcPts val="900"/>
              </a:spcBef>
              <a:buSzPct val="60000"/>
              <a:buFontTx/>
              <a:buBlip>
                <a:blip r:embed="rId2"/>
              </a:buBlip>
              <a:defRPr sz="2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capable of commanding 4,500 troops for joint combined military operations</a:t>
            </a:r>
          </a:p>
          <a:p>
            <a:pPr marL="252663" indent="-252663" defTabSz="822959">
              <a:spcBef>
                <a:spcPts val="900"/>
              </a:spcBef>
              <a:buSzPct val="60000"/>
              <a:buFontTx/>
              <a:buBlip>
                <a:blip r:embed="rId2"/>
              </a:buBlip>
              <a:defRPr sz="2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“outside of the NATO umbrella” which means their unit can engage in some informal military activities with the Ukrainian military that formal NATO military units are unable to do.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rilateral military unit and trilateral political format(Poland, Romania, Turkey) vs. EU Battlegroups or EU political decision mak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Trilateral military unit and trilateral political format(Poland, Romania, Turkey) vs. EU Battlegroups or EU political decision making.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Personal relationships, develop best practices, synergy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Decision making at all levels impacted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CONCLUSIONS</a:t>
            </a:r>
            <a:r>
              <a:t> </a:t>
            </a:r>
          </a:p>
        </p:txBody>
      </p:sp>
      <p:sp>
        <p:nvSpPr>
          <p:cNvPr id="77" name="StratCom: game changer in Ukra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73736" indent="-173736" defTabSz="694944">
              <a:spcBef>
                <a:spcPts val="700"/>
              </a:spcBef>
              <a:defRPr sz="212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StratCom: game changer in Ukraine </a:t>
            </a:r>
          </a:p>
          <a:p>
            <a:pPr marL="173736" indent="-173736" defTabSz="694944">
              <a:spcBef>
                <a:spcPts val="700"/>
              </a:spcBef>
              <a:defRPr sz="212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Battle-spaces of the 21st century can be shaped by narratives and technology is a powerful force multiplier</a:t>
            </a:r>
          </a:p>
          <a:p>
            <a:pPr marL="173736" indent="-173736" defTabSz="694944">
              <a:spcBef>
                <a:spcPts val="700"/>
              </a:spcBef>
              <a:defRPr sz="212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Cognition and narratives </a:t>
            </a:r>
          </a:p>
          <a:p>
            <a:pPr marL="173736" indent="-173736" defTabSz="694944">
              <a:spcBef>
                <a:spcPts val="700"/>
              </a:spcBef>
              <a:defRPr sz="212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InfoRadar: the Romanian Armed Forces did not embark on a quest to fight every single troll or post. They created a </a:t>
            </a:r>
            <a:r>
              <a:rPr>
                <a:solidFill>
                  <a:srgbClr val="0433FF"/>
                </a:solidFill>
              </a:rPr>
              <a:t>centralized network</a:t>
            </a:r>
            <a:r>
              <a:t> where the state can respond </a:t>
            </a:r>
            <a:r>
              <a:rPr>
                <a:solidFill>
                  <a:srgbClr val="0433FF"/>
                </a:solidFill>
              </a:rPr>
              <a:t>without implementing censorship or costly influence campaigns</a:t>
            </a:r>
            <a:r>
              <a:t> but by addressing malign campaigns in a neutral, professional way, with the stated goal to reassure its citizens </a:t>
            </a:r>
          </a:p>
          <a:p>
            <a:pPr marL="173736" indent="-173736" defTabSz="694944">
              <a:spcBef>
                <a:spcPts val="700"/>
              </a:spcBef>
              <a:defRPr sz="212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Informal SFA: build strong interpersonal relationships and more best practices</a:t>
            </a:r>
          </a:p>
          <a:p>
            <a:pPr marL="173736" indent="-173736" defTabSz="694944">
              <a:spcBef>
                <a:spcPts val="700"/>
              </a:spcBef>
              <a:defRPr sz="212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Europe still depends on the US for security - not sustainable in the medium to longer term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Q&amp;A"/>
          <p:cNvSpPr txBox="1"/>
          <p:nvPr>
            <p:ph type="title"/>
          </p:nvPr>
        </p:nvSpPr>
        <p:spPr>
          <a:xfrm>
            <a:off x="1604409" y="2649340"/>
            <a:ext cx="8664389" cy="13255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Q&amp;A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trategic Communication And Security Force Assistance: Critical Components For Ukrainian Success Against Russia?…"/>
          <p:cNvSpPr txBox="1"/>
          <p:nvPr>
            <p:ph type="title"/>
          </p:nvPr>
        </p:nvSpPr>
        <p:spPr>
          <a:xfrm>
            <a:off x="1563937" y="1178532"/>
            <a:ext cx="8664389" cy="4087493"/>
          </a:xfrm>
          <a:prstGeom prst="rect">
            <a:avLst/>
          </a:prstGeom>
        </p:spPr>
        <p:txBody>
          <a:bodyPr/>
          <a:lstStyle/>
          <a:p>
            <a:pPr defTabSz="731520">
              <a:defRPr sz="3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Strategic Communication And Security Force Assistance: Critical Components For Ukrainian Success Against Russia?</a:t>
            </a:r>
          </a:p>
          <a:p>
            <a:pPr defTabSz="731520">
              <a:lnSpc>
                <a:spcPct val="100000"/>
              </a:lnSpc>
              <a:defRPr sz="3520">
                <a:latin typeface="Times New Roman"/>
                <a:ea typeface="Times New Roman"/>
                <a:cs typeface="Times New Roman"/>
                <a:sym typeface="Times New Roman"/>
              </a:defRPr>
            </a:pPr>
            <a:br/>
          </a:p>
          <a:p>
            <a:pPr defTabSz="731520">
              <a:lnSpc>
                <a:spcPct val="100000"/>
              </a:lnSpc>
              <a:defRPr sz="17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Theresan Military Academy Forum - Vienna, November, 2022</a:t>
            </a:r>
          </a:p>
          <a:p>
            <a:pPr defTabSz="731520">
              <a:lnSpc>
                <a:spcPct val="100000"/>
              </a:lnSpc>
              <a:defRPr sz="352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731520">
              <a:lnSpc>
                <a:spcPct val="100000"/>
              </a:lnSpc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Dr. Olga R. Chiriac –  Research Fellow, MEI, Washington DC</a:t>
            </a:r>
          </a:p>
          <a:p>
            <a:pPr defTabSz="731520">
              <a:lnSpc>
                <a:spcPct val="100000"/>
              </a:lnSpc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Assoc. Prof. Jahara “Franky” Matisek, PhD - Naval War College, USA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1"/>
          <p:cNvSpPr txBox="1"/>
          <p:nvPr>
            <p:ph type="title"/>
          </p:nvPr>
        </p:nvSpPr>
        <p:spPr>
          <a:xfrm>
            <a:off x="1135646" y="1607167"/>
            <a:ext cx="8664389" cy="13255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49" name="Textplatzhalter 11"/>
          <p:cNvSpPr txBox="1"/>
          <p:nvPr>
            <p:ph type="body" idx="1"/>
          </p:nvPr>
        </p:nvSpPr>
        <p:spPr>
          <a:xfrm>
            <a:off x="2619880" y="3256568"/>
            <a:ext cx="10118726" cy="347539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Key Questions/Methods(cognition, narrative warfare)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Narratives: strategic/operational and tactical levels- </a:t>
            </a:r>
            <a:r>
              <a:rPr>
                <a:solidFill>
                  <a:srgbClr val="FF2600"/>
                </a:solidFill>
              </a:rPr>
              <a:t>StratCom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2600"/>
                </a:solidFill>
              </a:rPr>
              <a:t>SFA</a:t>
            </a:r>
            <a:r>
              <a:t>:formal and informal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Conclusions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Key Questions Posed By Articl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Key Questions Posed By Article:</a:t>
            </a:r>
          </a:p>
        </p:txBody>
      </p:sp>
      <p:sp>
        <p:nvSpPr>
          <p:cNvPr id="52" name="Are strategic communication and SFA critical components for Ukrainian success against Russia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60019" indent="-160019" defTabSz="640079">
              <a:spcBef>
                <a:spcPts val="700"/>
              </a:spcBef>
              <a:defRPr sz="19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strategic communication and SFA critical components for Ukrainian success against Russia?</a:t>
            </a:r>
          </a:p>
          <a:p>
            <a:pPr marL="0" indent="0" defTabSz="640079">
              <a:spcBef>
                <a:spcPts val="700"/>
              </a:spcBef>
              <a:buSzTx/>
              <a:buFontTx/>
              <a:buNone/>
              <a:defRPr sz="196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60019" indent="-160019" defTabSz="640079">
              <a:spcBef>
                <a:spcPts val="700"/>
              </a:spcBef>
              <a:defRPr sz="19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What is the value of aligning narratives at the strategic, operational, and tactical levels?</a:t>
            </a:r>
            <a:br/>
          </a:p>
          <a:p>
            <a:pPr marL="160019" indent="-160019" defTabSz="640079">
              <a:spcBef>
                <a:spcPts val="700"/>
              </a:spcBef>
              <a:defRPr sz="19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role of non kinetic capabilities to influence audiences and/or shape battlefields  around the world- Article 5 vs Below Article 5 threshold </a:t>
            </a:r>
            <a:br/>
          </a:p>
          <a:p>
            <a:pPr marL="160019" indent="-160019" defTabSz="640079">
              <a:spcBef>
                <a:spcPts val="700"/>
              </a:spcBef>
              <a:defRPr sz="19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Which elements contributed to resolve and effectiveness? </a:t>
            </a:r>
          </a:p>
          <a:p>
            <a:pPr marL="0" indent="0" defTabSz="640079">
              <a:spcBef>
                <a:spcPts val="700"/>
              </a:spcBef>
              <a:buSzTx/>
              <a:buFontTx/>
              <a:buNone/>
              <a:defRPr sz="196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60019" indent="-160019" defTabSz="640079">
              <a:spcBef>
                <a:spcPts val="700"/>
              </a:spcBef>
              <a:defRPr sz="196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there any lessons that can be drawn from the example of the ongoing Russo-Ukrainian war?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rticle explores two major components of the transatlantic security bond:…"/>
          <p:cNvSpPr txBox="1"/>
          <p:nvPr>
            <p:ph type="body" sz="half" idx="1"/>
          </p:nvPr>
        </p:nvSpPr>
        <p:spPr>
          <a:xfrm>
            <a:off x="1163694" y="2372075"/>
            <a:ext cx="8928658" cy="286389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Article explores</a:t>
            </a:r>
            <a:r>
              <a:rPr>
                <a:solidFill>
                  <a:schemeClr val="accent2"/>
                </a:solidFill>
              </a:rPr>
              <a:t> two major components </a:t>
            </a:r>
            <a:r>
              <a:t>of the transatlantic security bond: </a:t>
            </a:r>
          </a:p>
          <a:p>
            <a:pPr marL="374315" indent="-374315">
              <a:buFontTx/>
              <a:buAutoNum type="arabicPeriod" startAt="1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instrumentality of strategic communication (StratCom)</a:t>
            </a:r>
          </a:p>
          <a:p>
            <a:pPr marL="374315" indent="-374315">
              <a:buFontTx/>
              <a:buAutoNum type="arabicPeriod" startAt="1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security force assistance (SFA).</a:t>
            </a:r>
          </a:p>
          <a:p>
            <a:pPr marL="374315" indent="-374315">
              <a:buFontTx/>
              <a:buAutoNum type="arabicPeriod" startAt="1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80736" indent="-280736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Causality between the two : </a:t>
            </a:r>
            <a:r>
              <a:rPr b="1">
                <a:solidFill>
                  <a:schemeClr val="accent6"/>
                </a:solidFill>
              </a:rPr>
              <a:t>DECISION MAKING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ecision making"/>
          <p:cNvSpPr txBox="1"/>
          <p:nvPr>
            <p:ph type="title"/>
          </p:nvPr>
        </p:nvSpPr>
        <p:spPr>
          <a:xfrm>
            <a:off x="2660859" y="379401"/>
            <a:ext cx="8664389" cy="13255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Decision making</a:t>
            </a:r>
          </a:p>
        </p:txBody>
      </p:sp>
      <p:sp>
        <p:nvSpPr>
          <p:cNvPr id="57" name="a high-level cognitive process based on cognitive processes such as perception, attention, and memor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high-level cognitive process based on cognitive processes such as perception, attention, and memory.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decision making occurs at all level: strategic, operational and tactical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Framework in which SFA and strategic communication occur are heavily emerged in socio-cultural elements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Narratives: the Strategic Level"/>
          <p:cNvSpPr txBox="1"/>
          <p:nvPr>
            <p:ph type="title"/>
          </p:nvPr>
        </p:nvSpPr>
        <p:spPr>
          <a:xfrm>
            <a:off x="1497730" y="1235982"/>
            <a:ext cx="8664390" cy="132556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Narratives: the Strategic Level </a:t>
            </a:r>
          </a:p>
        </p:txBody>
      </p:sp>
      <p:sp>
        <p:nvSpPr>
          <p:cNvPr id="60" name="Strategic aims of the Russian Federation in Ukraine - Draft treaties - Essentially, a renegotiation of European security architecture to pre 1997 security arrangements - Warsaw Pact &amp; USSR…"/>
          <p:cNvSpPr txBox="1"/>
          <p:nvPr>
            <p:ph type="body" idx="1"/>
          </p:nvPr>
        </p:nvSpPr>
        <p:spPr>
          <a:xfrm>
            <a:off x="649745" y="3113804"/>
            <a:ext cx="10360360" cy="412085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Strategic aims of the Russian Federation in Ukraine - Draft treaties - Essentially, a renegotiation of European security architecture to pre 1997 security arrangements - Warsaw Pact &amp; USSR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West: divided response pre February 2022, relatively cohesive attitude post invasion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WHY?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trategic Level - Structural Narratives: WH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Strategic Level - Structural Narratives: WHY?</a:t>
            </a:r>
          </a:p>
        </p:txBody>
      </p:sp>
      <p:sp>
        <p:nvSpPr>
          <p:cNvPr id="63" name="Narratives and human cognition: DECISION MA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78307" indent="-178307" defTabSz="713231">
              <a:spcBef>
                <a:spcPts val="700"/>
              </a:spcBef>
              <a:defRPr sz="21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Narratives and human cognition: DECISION MAKING</a:t>
            </a:r>
          </a:p>
          <a:p>
            <a:pPr marL="218974" indent="-218974" defTabSz="713231">
              <a:spcBef>
                <a:spcPts val="700"/>
              </a:spcBef>
              <a:buSzPct val="60000"/>
              <a:buFontTx/>
              <a:buBlip>
                <a:blip r:embed="rId2"/>
              </a:buBlip>
              <a:defRPr sz="21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“betrayal of the West” - Afghanistan </a:t>
            </a:r>
          </a:p>
          <a:p>
            <a:pPr marL="218974" indent="-218974" defTabSz="713231">
              <a:spcBef>
                <a:spcPts val="700"/>
              </a:spcBef>
              <a:buSzPct val="60000"/>
              <a:buFontTx/>
              <a:buBlip>
                <a:blip r:embed="rId2"/>
              </a:buBlip>
              <a:defRPr sz="2184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NATO expansion eastward vs. Historical realities of repression and dominance from Moscow</a:t>
            </a:r>
            <a:r>
              <a:rPr b="1">
                <a:solidFill>
                  <a:schemeClr val="accent6">
                    <a:lumOff val="-9568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/>
          </a:p>
          <a:p>
            <a:pPr marL="178307" indent="-178307" defTabSz="713231">
              <a:spcBef>
                <a:spcPts val="700"/>
              </a:spcBef>
              <a:defRPr sz="21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Romania: membership in NATO: Romanian revolution in 1989, Ribbentrop Molotov Pact, Fantana Alba Massacre </a:t>
            </a:r>
          </a:p>
          <a:p>
            <a:pPr marL="178307" indent="-178307" defTabSz="713231">
              <a:spcBef>
                <a:spcPts val="700"/>
              </a:spcBef>
              <a:defRPr sz="21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Prague protests in </a:t>
            </a:r>
            <a:r>
              <a:rPr u="sng"/>
              <a:t>September 2022</a:t>
            </a:r>
            <a:r>
              <a:t>: “against a Western oriented government” and in favor of “military neutrality” and “maintaining gas imports from Russia” for Central and Eastern European countries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trategic Communication- Tactical Lev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Strategic Communication- Tactical Level </a:t>
            </a:r>
          </a:p>
        </p:txBody>
      </p:sp>
      <p:sp>
        <p:nvSpPr>
          <p:cNvPr id="66" name="Information Age: social media and intern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5739" indent="-205739" defTabSz="822959">
              <a:spcBef>
                <a:spcPts val="900"/>
              </a:spcBef>
              <a:defRPr sz="2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Information Age: social media and internet </a:t>
            </a:r>
          </a:p>
          <a:p>
            <a:pPr marL="252663" indent="-252663" defTabSz="822959">
              <a:spcBef>
                <a:spcPts val="900"/>
              </a:spcBef>
              <a:buSzPct val="60000"/>
              <a:buFontTx/>
              <a:buBlip>
                <a:blip r:embed="rId2"/>
              </a:buBlip>
              <a:defRPr sz="2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Ukrainian forces have been dropping surrender leaflets with a QR code on Russian forces with the message of “ Your ticket to a peaceful life. Show this card to a Ukrainian soldier - it will save your life and help you get back home.” </a:t>
            </a:r>
          </a:p>
          <a:p>
            <a:pPr marL="252663" indent="-252663" defTabSz="822959">
              <a:spcBef>
                <a:spcPts val="900"/>
              </a:spcBef>
              <a:buSzPct val="60000"/>
              <a:buFontTx/>
              <a:buBlip>
                <a:blip r:embed="rId2"/>
              </a:buBlip>
              <a:defRPr sz="2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Geotagging Russian positions</a:t>
            </a:r>
          </a:p>
          <a:p>
            <a:pPr marL="252663" indent="-252663" defTabSz="822959">
              <a:spcBef>
                <a:spcPts val="900"/>
              </a:spcBef>
              <a:buSzPct val="60000"/>
              <a:buFontTx/>
              <a:buBlip>
                <a:blip r:embed="rId2"/>
              </a:buBlip>
              <a:defRPr sz="25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Moskva: Ria Novosti reported 14 April 2022 “The cruiser Moskva sank while being towed during a storm,” while the Ukrainian side reported the UAF destroyed the Moskva.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