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232" y="60"/>
      </p:cViewPr>
      <p:guideLst>
        <p:guide orient="horz" pos="822"/>
        <p:guide pos="41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A929A-BDA2-4734-A32F-AB7B6C069CE9}" type="datetimeFigureOut">
              <a:rPr lang="et-EE" smtClean="0"/>
              <a:t>08.11.2022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09E2-ADA3-45FB-BC72-980F11ED8BA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894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B8F9-FB6F-4C68-9C74-45E52ABFA2D6}" type="slidenum">
              <a:rPr lang="et-EE" altLang="et-EE" smtClean="0"/>
              <a:pPr>
                <a:defRPr/>
              </a:pPr>
              <a:t>2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09574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“leader development is in need of a jumpstart” US Army Major Todd </a:t>
            </a:r>
            <a:r>
              <a:rPr lang="en-US" dirty="0" err="1" smtClean="0"/>
              <a:t>Hertling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B8F9-FB6F-4C68-9C74-45E52ABFA2D6}" type="slidenum">
              <a:rPr lang="et-EE" altLang="et-EE" smtClean="0"/>
              <a:pPr>
                <a:defRPr/>
              </a:pPr>
              <a:t>3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36685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Personal identity – How well I know myself? What do I know</a:t>
            </a:r>
            <a:r>
              <a:rPr lang="en-GB" baseline="0" noProof="0" dirty="0" smtClean="0"/>
              <a:t> about myself or what I don’t know yet? How can I find it out? </a:t>
            </a:r>
          </a:p>
          <a:p>
            <a:r>
              <a:rPr lang="en-GB" baseline="0" noProof="0" dirty="0" smtClean="0"/>
              <a:t>Professional role – perceived from the environment, from others’ perceptions (a serviceman, an officer, a military leader – films, books, media news, stories from the past </a:t>
            </a:r>
            <a:r>
              <a:rPr lang="en-GB" baseline="0" noProof="0" dirty="0" err="1" smtClean="0"/>
              <a:t>etc</a:t>
            </a:r>
            <a:r>
              <a:rPr lang="en-GB" baseline="0" noProof="0" dirty="0" smtClean="0"/>
              <a:t>) + official documents, top leader statements, real life experience with leaders (both posit and </a:t>
            </a:r>
            <a:r>
              <a:rPr lang="en-GB" baseline="0" noProof="0" dirty="0" err="1" smtClean="0"/>
              <a:t>neg</a:t>
            </a:r>
            <a:r>
              <a:rPr lang="en-GB" baseline="0" noProof="0" dirty="0" smtClean="0"/>
              <a:t>), presentation of the role in the learning context by the teaching staff!!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B8F9-FB6F-4C68-9C74-45E52ABFA2D6}" type="slidenum">
              <a:rPr lang="et-EE" altLang="et-EE" smtClean="0"/>
              <a:pPr>
                <a:defRPr/>
              </a:pPr>
              <a:t>4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17474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Personal identity </a:t>
            </a:r>
            <a:r>
              <a:rPr lang="et-EE" noProof="0" dirty="0" smtClean="0"/>
              <a:t>and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roles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related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to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family</a:t>
            </a:r>
            <a:r>
              <a:rPr lang="et-EE" baseline="0" noProof="0" dirty="0" smtClean="0"/>
              <a:t> and </a:t>
            </a:r>
            <a:r>
              <a:rPr lang="et-EE" baseline="0" noProof="0" dirty="0" err="1" smtClean="0"/>
              <a:t>close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relationships</a:t>
            </a:r>
            <a:r>
              <a:rPr lang="et-EE" baseline="0" noProof="0" dirty="0" smtClean="0"/>
              <a:t> – of </a:t>
            </a:r>
            <a:r>
              <a:rPr lang="et-EE" baseline="0" noProof="0" dirty="0" err="1" smtClean="0"/>
              <a:t>high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importance</a:t>
            </a:r>
            <a:r>
              <a:rPr lang="et-EE" baseline="0" noProof="0" dirty="0" smtClean="0"/>
              <a:t>, and </a:t>
            </a:r>
            <a:r>
              <a:rPr lang="et-EE" baseline="0" noProof="0" dirty="0" err="1" smtClean="0"/>
              <a:t>only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then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the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professional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role</a:t>
            </a:r>
            <a:r>
              <a:rPr lang="et-EE" baseline="0" noProof="0" dirty="0" smtClean="0"/>
              <a:t>.</a:t>
            </a:r>
          </a:p>
          <a:p>
            <a:r>
              <a:rPr lang="et-EE" baseline="0" noProof="0" dirty="0" smtClean="0"/>
              <a:t>NB! </a:t>
            </a:r>
            <a:r>
              <a:rPr lang="et-EE" baseline="0" noProof="0" dirty="0" err="1" smtClean="0"/>
              <a:t>Junior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officers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with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about</a:t>
            </a:r>
            <a:r>
              <a:rPr lang="et-EE" baseline="0" noProof="0" dirty="0" smtClean="0"/>
              <a:t> 10-15 </a:t>
            </a:r>
            <a:r>
              <a:rPr lang="et-EE" baseline="0" noProof="0" dirty="0" err="1" smtClean="0"/>
              <a:t>years</a:t>
            </a:r>
            <a:r>
              <a:rPr lang="et-EE" baseline="0" noProof="0" dirty="0" smtClean="0"/>
              <a:t> of </a:t>
            </a:r>
            <a:r>
              <a:rPr lang="et-EE" baseline="0" noProof="0" dirty="0" err="1" smtClean="0"/>
              <a:t>military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experience</a:t>
            </a:r>
            <a:r>
              <a:rPr lang="et-EE" baseline="0" noProof="0" dirty="0" smtClean="0"/>
              <a:t>.  </a:t>
            </a:r>
            <a:r>
              <a:rPr lang="et-EE" baseline="0" noProof="0" dirty="0" err="1" smtClean="0"/>
              <a:t>Is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it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different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with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the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cadets</a:t>
            </a:r>
            <a:r>
              <a:rPr lang="et-EE" baseline="0" noProof="0" dirty="0" smtClean="0"/>
              <a:t>? </a:t>
            </a:r>
          </a:p>
          <a:p>
            <a:r>
              <a:rPr lang="et-EE" baseline="0" noProof="0" dirty="0" err="1" smtClean="0"/>
              <a:t>Why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it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should</a:t>
            </a:r>
            <a:r>
              <a:rPr lang="et-EE" baseline="0" noProof="0" dirty="0" smtClean="0"/>
              <a:t> </a:t>
            </a:r>
            <a:r>
              <a:rPr lang="en-GB" baseline="0" noProof="0" dirty="0" smtClean="0"/>
              <a:t>be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considered</a:t>
            </a:r>
            <a:r>
              <a:rPr lang="et-EE" baseline="0" noProof="0" dirty="0" smtClean="0"/>
              <a:t> and </a:t>
            </a:r>
            <a:r>
              <a:rPr lang="et-EE" baseline="0" noProof="0" dirty="0" err="1" smtClean="0"/>
              <a:t>acknowledged</a:t>
            </a:r>
            <a:r>
              <a:rPr lang="et-EE" baseline="0" noProof="0" dirty="0" smtClean="0"/>
              <a:t> – </a:t>
            </a:r>
            <a:r>
              <a:rPr lang="et-EE" baseline="0" noProof="0" dirty="0" err="1" smtClean="0"/>
              <a:t>to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avoid</a:t>
            </a:r>
            <a:r>
              <a:rPr lang="et-EE" baseline="0" noProof="0" dirty="0" smtClean="0"/>
              <a:t> </a:t>
            </a:r>
            <a:r>
              <a:rPr lang="et-EE" b="1" baseline="0" noProof="0" dirty="0" err="1" smtClean="0"/>
              <a:t>role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conflicts</a:t>
            </a:r>
            <a:r>
              <a:rPr lang="et-EE" baseline="0" noProof="0" dirty="0" smtClean="0"/>
              <a:t>! </a:t>
            </a:r>
            <a:r>
              <a:rPr lang="et-EE" b="1" baseline="0" noProof="0" dirty="0" smtClean="0"/>
              <a:t>– </a:t>
            </a:r>
            <a:r>
              <a:rPr lang="et-EE" b="1" baseline="0" noProof="0" dirty="0" err="1" smtClean="0"/>
              <a:t>also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for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the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organization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to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accept</a:t>
            </a:r>
            <a:r>
              <a:rPr lang="et-EE" b="1" baseline="0" noProof="0" dirty="0" smtClean="0"/>
              <a:t> and </a:t>
            </a:r>
            <a:r>
              <a:rPr lang="et-EE" b="1" baseline="0" noProof="0" dirty="0" err="1" smtClean="0"/>
              <a:t>adapt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when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possible</a:t>
            </a:r>
            <a:r>
              <a:rPr lang="et-EE" b="1" baseline="0" noProof="0" dirty="0" smtClean="0"/>
              <a:t> (?) </a:t>
            </a:r>
            <a:r>
              <a:rPr lang="et-EE" b="1" baseline="0" noProof="0" dirty="0" err="1" smtClean="0"/>
              <a:t>as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well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as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design</a:t>
            </a:r>
            <a:r>
              <a:rPr lang="et-EE" b="1" baseline="0" noProof="0" dirty="0" smtClean="0"/>
              <a:t>/manage </a:t>
            </a:r>
            <a:r>
              <a:rPr lang="et-EE" b="1" baseline="0" noProof="0" dirty="0" err="1" smtClean="0"/>
              <a:t>support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systems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to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help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to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maintain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role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fulfilment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as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best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as</a:t>
            </a:r>
            <a:r>
              <a:rPr lang="et-EE" b="1" baseline="0" noProof="0" dirty="0" smtClean="0"/>
              <a:t> </a:t>
            </a:r>
            <a:r>
              <a:rPr lang="et-EE" b="1" baseline="0" noProof="0" dirty="0" err="1" smtClean="0"/>
              <a:t>possible</a:t>
            </a:r>
            <a:r>
              <a:rPr lang="et-EE" b="1" baseline="0" noProof="0" dirty="0" smtClean="0"/>
              <a:t>…(?)</a:t>
            </a:r>
            <a:endParaRPr lang="en-GB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B8F9-FB6F-4C68-9C74-45E52ABFA2D6}" type="slidenum">
              <a:rPr lang="et-EE" altLang="et-EE" smtClean="0"/>
              <a:pPr>
                <a:defRPr/>
              </a:pPr>
              <a:t>5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1364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</a:t>
            </a:r>
            <a:r>
              <a:rPr lang="en-GB" baseline="0" noProof="0" dirty="0" smtClean="0"/>
              <a:t> model was created as part of a research Project (leader development in the EDF) – in use as an assessment tool, basis for the self-analyses</a:t>
            </a:r>
            <a:r>
              <a:rPr lang="et-EE" baseline="0" noProof="0" dirty="0" smtClean="0"/>
              <a:t> and </a:t>
            </a:r>
            <a:r>
              <a:rPr lang="en-GB" baseline="0" noProof="0" dirty="0" smtClean="0"/>
              <a:t>feedback – to improve cadets’ intrapersonal competency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B8F9-FB6F-4C68-9C74-45E52ABFA2D6}" type="slidenum">
              <a:rPr lang="et-EE" altLang="et-EE" smtClean="0"/>
              <a:pPr>
                <a:defRPr/>
              </a:pPr>
              <a:t>6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52988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B8F9-FB6F-4C68-9C74-45E52ABFA2D6}" type="slidenum">
              <a:rPr lang="et-EE" altLang="et-EE" smtClean="0"/>
              <a:pPr>
                <a:defRPr/>
              </a:pPr>
              <a:t>7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743154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noProof="0" dirty="0" err="1" smtClean="0"/>
              <a:t>What</a:t>
            </a:r>
            <a:r>
              <a:rPr lang="et-EE" noProof="0" dirty="0" smtClean="0"/>
              <a:t> </a:t>
            </a:r>
            <a:r>
              <a:rPr lang="et-EE" noProof="0" dirty="0" err="1" smtClean="0"/>
              <a:t>is</a:t>
            </a:r>
            <a:r>
              <a:rPr lang="et-EE" noProof="0" dirty="0" smtClean="0"/>
              <a:t> </a:t>
            </a:r>
            <a:r>
              <a:rPr lang="et-EE" noProof="0" dirty="0" err="1" smtClean="0"/>
              <a:t>it</a:t>
            </a:r>
            <a:r>
              <a:rPr lang="et-EE" noProof="0" dirty="0" smtClean="0"/>
              <a:t> </a:t>
            </a:r>
            <a:r>
              <a:rPr lang="et-EE" noProof="0" dirty="0" err="1" smtClean="0"/>
              <a:t>that</a:t>
            </a:r>
            <a:r>
              <a:rPr lang="et-EE" noProof="0" dirty="0" smtClean="0"/>
              <a:t> </a:t>
            </a:r>
            <a:r>
              <a:rPr lang="et-EE" noProof="0" dirty="0" err="1" smtClean="0"/>
              <a:t>we</a:t>
            </a:r>
            <a:r>
              <a:rPr lang="et-EE" noProof="0" dirty="0" smtClean="0"/>
              <a:t> </a:t>
            </a:r>
            <a:r>
              <a:rPr lang="et-EE" noProof="0" dirty="0" err="1" smtClean="0"/>
              <a:t>do</a:t>
            </a:r>
            <a:r>
              <a:rPr lang="et-EE" noProof="0" dirty="0" smtClean="0"/>
              <a:t> </a:t>
            </a:r>
            <a:r>
              <a:rPr lang="et-EE" noProof="0" dirty="0" err="1" smtClean="0"/>
              <a:t>well</a:t>
            </a:r>
            <a:r>
              <a:rPr lang="et-EE" noProof="0" dirty="0" smtClean="0"/>
              <a:t> in </a:t>
            </a:r>
            <a:r>
              <a:rPr lang="et-EE" noProof="0" dirty="0" err="1" smtClean="0"/>
              <a:t>our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learning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process</a:t>
            </a:r>
            <a:r>
              <a:rPr lang="et-EE" baseline="0" noProof="0" dirty="0" smtClean="0"/>
              <a:t>? – </a:t>
            </a:r>
            <a:r>
              <a:rPr lang="et-EE" baseline="0" noProof="0" dirty="0" err="1" smtClean="0"/>
              <a:t>knowledge</a:t>
            </a:r>
            <a:r>
              <a:rPr lang="et-EE" baseline="0" noProof="0" dirty="0" smtClean="0"/>
              <a:t>! </a:t>
            </a:r>
            <a:r>
              <a:rPr lang="et-EE" baseline="0" noProof="0" dirty="0" err="1" smtClean="0"/>
              <a:t>Some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experience</a:t>
            </a:r>
            <a:r>
              <a:rPr lang="et-EE" baseline="0" noProof="0" dirty="0" smtClean="0"/>
              <a:t> and </a:t>
            </a:r>
            <a:r>
              <a:rPr lang="et-EE" baseline="0" noProof="0" dirty="0" err="1" smtClean="0"/>
              <a:t>some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feedback</a:t>
            </a:r>
            <a:r>
              <a:rPr lang="et-EE" baseline="0" noProof="0" dirty="0" smtClean="0"/>
              <a:t>. </a:t>
            </a:r>
          </a:p>
          <a:p>
            <a:r>
              <a:rPr lang="et-EE" baseline="0" noProof="0" dirty="0" err="1" smtClean="0"/>
              <a:t>Not</a:t>
            </a:r>
            <a:r>
              <a:rPr lang="et-EE" baseline="0" noProof="0" dirty="0" smtClean="0"/>
              <a:t> so </a:t>
            </a:r>
            <a:r>
              <a:rPr lang="et-EE" baseline="0" noProof="0" dirty="0" err="1" smtClean="0"/>
              <a:t>good</a:t>
            </a:r>
            <a:r>
              <a:rPr lang="et-EE" baseline="0" noProof="0" dirty="0" smtClean="0"/>
              <a:t> at – </a:t>
            </a:r>
            <a:r>
              <a:rPr lang="et-EE" baseline="0" noProof="0" dirty="0" err="1" smtClean="0"/>
              <a:t>multifaceted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feedback</a:t>
            </a:r>
            <a:r>
              <a:rPr lang="et-EE" baseline="0" noProof="0" dirty="0" smtClean="0"/>
              <a:t> (360 </a:t>
            </a:r>
            <a:r>
              <a:rPr lang="et-EE" baseline="0" noProof="0" dirty="0" err="1" smtClean="0"/>
              <a:t>degrees</a:t>
            </a:r>
            <a:r>
              <a:rPr lang="et-EE" baseline="0" noProof="0" dirty="0" smtClean="0"/>
              <a:t>), peer-</a:t>
            </a:r>
            <a:r>
              <a:rPr lang="et-EE" baseline="0" noProof="0" dirty="0" err="1" smtClean="0"/>
              <a:t>assessments</a:t>
            </a:r>
            <a:r>
              <a:rPr lang="et-EE" baseline="0" noProof="0" dirty="0" smtClean="0"/>
              <a:t>, </a:t>
            </a:r>
            <a:r>
              <a:rPr lang="et-EE" baseline="0" noProof="0" dirty="0" err="1" smtClean="0"/>
              <a:t>reflection</a:t>
            </a:r>
            <a:r>
              <a:rPr lang="et-EE" baseline="0" noProof="0" dirty="0" smtClean="0"/>
              <a:t>, </a:t>
            </a:r>
            <a:r>
              <a:rPr lang="et-EE" baseline="0" noProof="0" dirty="0" err="1" smtClean="0"/>
              <a:t>analysis</a:t>
            </a:r>
            <a:r>
              <a:rPr lang="et-EE" baseline="0" noProof="0" dirty="0" smtClean="0"/>
              <a:t>, </a:t>
            </a:r>
            <a:r>
              <a:rPr lang="et-EE" baseline="0" noProof="0" dirty="0" err="1" smtClean="0"/>
              <a:t>conclusions</a:t>
            </a:r>
            <a:r>
              <a:rPr lang="et-EE" baseline="0" noProof="0" dirty="0" smtClean="0"/>
              <a:t>… - need </a:t>
            </a:r>
            <a:r>
              <a:rPr lang="et-EE" baseline="0" noProof="0" dirty="0" err="1" smtClean="0"/>
              <a:t>more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depth</a:t>
            </a:r>
            <a:r>
              <a:rPr lang="et-EE" baseline="0" noProof="0" dirty="0" smtClean="0"/>
              <a:t>, </a:t>
            </a:r>
            <a:r>
              <a:rPr lang="et-EE" baseline="0" noProof="0" dirty="0" err="1" smtClean="0"/>
              <a:t>instructions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how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to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conduct</a:t>
            </a:r>
            <a:r>
              <a:rPr lang="et-EE" baseline="0" noProof="0" dirty="0" smtClean="0"/>
              <a:t> </a:t>
            </a:r>
            <a:r>
              <a:rPr lang="et-EE" baseline="0" noProof="0" dirty="0" err="1" smtClean="0"/>
              <a:t>etc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B8F9-FB6F-4C68-9C74-45E52ABFA2D6}" type="slidenum">
              <a:rPr lang="et-EE" altLang="et-EE" smtClean="0"/>
              <a:pPr>
                <a:defRPr/>
              </a:pPr>
              <a:t>8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537513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Editing</a:t>
            </a:r>
            <a:r>
              <a:rPr lang="et-EE" dirty="0" smtClean="0"/>
              <a:t> </a:t>
            </a:r>
            <a:r>
              <a:rPr lang="et-EE" dirty="0" err="1" smtClean="0"/>
              <a:t>needed</a:t>
            </a:r>
            <a:r>
              <a:rPr lang="et-EE" dirty="0" smtClean="0"/>
              <a:t>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B8F9-FB6F-4C68-9C74-45E52ABFA2D6}" type="slidenum">
              <a:rPr lang="et-EE" altLang="et-EE" smtClean="0"/>
              <a:pPr>
                <a:defRPr/>
              </a:pPr>
              <a:t>9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797676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4B8F9-FB6F-4C68-9C74-45E52ABFA2D6}" type="slidenum">
              <a:rPr lang="et-EE" altLang="et-EE" smtClean="0"/>
              <a:pPr>
                <a:defRPr/>
              </a:pPr>
              <a:t>10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70303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9412" y="365125"/>
            <a:ext cx="8664388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5" y="365125"/>
            <a:ext cx="2052656" cy="672047"/>
          </a:xfrm>
          <a:prstGeom prst="rect">
            <a:avLst/>
          </a:prstGeom>
        </p:spPr>
      </p:pic>
      <p:sp>
        <p:nvSpPr>
          <p:cNvPr id="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35075" y="2000250"/>
            <a:ext cx="10118725" cy="3475392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  <a:lvl2pPr>
              <a:defRPr>
                <a:latin typeface="Geogrotesque Regular" pitchFamily="50" charset="0"/>
              </a:defRPr>
            </a:lvl2pPr>
            <a:lvl3pPr>
              <a:defRPr>
                <a:latin typeface="Geogrotesque Regular" pitchFamily="50" charset="0"/>
              </a:defRPr>
            </a:lvl3pPr>
            <a:lvl4pPr>
              <a:defRPr>
                <a:latin typeface="Geogrotesque Regular" pitchFamily="50" charset="0"/>
              </a:defRPr>
            </a:lvl4pPr>
            <a:lvl5pPr>
              <a:defRPr>
                <a:latin typeface="Geogrotesque Regular" pitchFamily="50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769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7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Medium" pitchFamily="50" charset="0"/>
              </a:defRPr>
            </a:lvl1pPr>
          </a:lstStyle>
          <a:p>
            <a:fld id="{2AB1273F-3364-48A1-AAE6-2D3710893C80}" type="datetimeFigureOut">
              <a:rPr lang="de-AT" smtClean="0"/>
              <a:pPr/>
              <a:t>08.11.2022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</a:lstStyle>
          <a:p>
            <a:fld id="{3B67D0D9-AF97-48A5-955C-23DB8776C78F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5" y="365125"/>
            <a:ext cx="2052656" cy="672047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689412" y="365125"/>
            <a:ext cx="8664388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35076" y="2000249"/>
            <a:ext cx="4391174" cy="4120851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  <a:lvl2pPr>
              <a:defRPr>
                <a:latin typeface="Geogrotesque Regular" pitchFamily="50" charset="0"/>
              </a:defRPr>
            </a:lvl2pPr>
            <a:lvl3pPr>
              <a:defRPr>
                <a:latin typeface="Geogrotesque Regular" pitchFamily="50" charset="0"/>
              </a:defRPr>
            </a:lvl3pPr>
            <a:lvl4pPr>
              <a:defRPr>
                <a:latin typeface="Geogrotesque Regular" pitchFamily="50" charset="0"/>
              </a:defRPr>
            </a:lvl4pPr>
            <a:lvl5pPr>
              <a:defRPr>
                <a:latin typeface="Geogrotesque Regular" pitchFamily="50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194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11748"/>
            <a:ext cx="12192000" cy="2181125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1" y="6492875"/>
            <a:ext cx="10410091" cy="3651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DB6B-482C-4E26-98AD-DCCFD4A94712}" type="datetime1">
              <a:rPr lang="et-EE" smtClean="0"/>
              <a:t>08.11.2022</a:t>
            </a:fld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‹#›</a:t>
            </a:fld>
            <a:endParaRPr lang="et-E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052947" y="189814"/>
          <a:ext cx="6086107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4" imgW="1917452" imgH="1247616" progId="CorelDraw.Graphic.16">
                  <p:embed/>
                </p:oleObj>
              </mc:Choice>
              <mc:Fallback>
                <p:oleObj name="CorelDRAW" r:id="rId4" imgW="1917452" imgH="1247616" progId="CorelDraw.Graphic.16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2947" y="189814"/>
                        <a:ext cx="6086107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0" y="6492875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97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C57B-D026-42C9-B164-270B9997D0A4}" type="datetime1">
              <a:rPr lang="et-EE" smtClean="0"/>
              <a:t>08.11.2022</a:t>
            </a:fld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‹#›</a:t>
            </a:fld>
            <a:endParaRPr lang="et-E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164932" y="6577237"/>
          <a:ext cx="1862137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DRAW" r:id="rId3" imgW="1861933" imgH="181872" progId="CorelDraw.Graphic.16">
                  <p:embed/>
                </p:oleObj>
              </mc:Choice>
              <mc:Fallback>
                <p:oleObj name="CorelDRAW" r:id="rId3" imgW="1861933" imgH="181872" progId="CorelDraw.Graphic.16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4932" y="6577237"/>
                        <a:ext cx="1862137" cy="18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1445920" y="5525752"/>
          <a:ext cx="6651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orelDRAW" r:id="rId5" imgW="664498" imgH="880416" progId="CorelDraw.Graphic.16">
                  <p:embed/>
                </p:oleObj>
              </mc:Choice>
              <mc:Fallback>
                <p:oleObj name="CorelDRAW" r:id="rId5" imgW="664498" imgH="880416" progId="CorelDraw.Graphic.16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5920" y="5525752"/>
                        <a:ext cx="665163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0" y="6492875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80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849854 w 12192000"/>
              <a:gd name="connsiteY0" fmla="*/ 1699709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49854 w 12192000"/>
              <a:gd name="connsiteY4" fmla="*/ 1699709 h 6858000"/>
              <a:gd name="connsiteX0" fmla="*/ 849854 w 12192000"/>
              <a:gd name="connsiteY0" fmla="*/ 11941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49854 w 12192000"/>
              <a:gd name="connsiteY4" fmla="*/ 1194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849854" y="119410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849854" y="11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>
          <a:xfrm>
            <a:off x="10428926" y="5141667"/>
            <a:ext cx="1763539" cy="17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1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grotesque Medium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Ulle.Saalik@mil.e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Jaanus.Otsing@mil.e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" b="13070"/>
          <a:stretch/>
        </p:blipFill>
        <p:spPr>
          <a:xfrm>
            <a:off x="6635751" y="1736"/>
            <a:ext cx="5563422" cy="6850886"/>
          </a:xfrm>
          <a:prstGeom prst="rect">
            <a:avLst/>
          </a:prstGeom>
          <a:solidFill>
            <a:schemeClr val="bg1">
              <a:alpha val="68000"/>
            </a:schemeClr>
          </a:solidFill>
          <a:effectLst>
            <a:softEdge rad="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1478"/>
          <a:stretch/>
        </p:blipFill>
        <p:spPr>
          <a:xfrm>
            <a:off x="-21515" y="3861995"/>
            <a:ext cx="12213515" cy="3001413"/>
          </a:xfrm>
          <a:prstGeom prst="rect">
            <a:avLst/>
          </a:prstGeom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74" y="617754"/>
            <a:ext cx="3121385" cy="144215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643661" y="422035"/>
            <a:ext cx="224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200" dirty="0" smtClean="0">
                <a:solidFill>
                  <a:srgbClr val="E31E24"/>
                </a:solidFill>
                <a:latin typeface="GeogrotesqueStencil B Sb" pitchFamily="50" charset="0"/>
              </a:rPr>
              <a:t>2022</a:t>
            </a:r>
            <a:endParaRPr lang="de-AT" sz="7200" dirty="0">
              <a:solidFill>
                <a:srgbClr val="E31E24"/>
              </a:solidFill>
              <a:latin typeface="GeogrotesqueStencil B Sb" pitchFamily="50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90" y="3058871"/>
            <a:ext cx="4527517" cy="148232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cxnSp>
        <p:nvCxnSpPr>
          <p:cNvPr id="15" name="Gerader Verbinder 14"/>
          <p:cNvCxnSpPr/>
          <p:nvPr/>
        </p:nvCxnSpPr>
        <p:spPr>
          <a:xfrm>
            <a:off x="6643661" y="1412350"/>
            <a:ext cx="210927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9713B06-3407-4353-B58A-7F0062A2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700808"/>
            <a:ext cx="10369550" cy="141605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b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A2E056D6-EF29-4440-9584-5A7E035D41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15</a:t>
            </a:r>
            <a:endParaRPr lang="et-EE" dirty="0"/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7176120" y="4149080"/>
            <a:ext cx="446449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grotesque Rg" panose="02000000000000000000" pitchFamily="50" charset="-7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grotesque Rg" panose="02000000000000000000" pitchFamily="50" charset="-7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grotesque Rg" panose="02000000000000000000" pitchFamily="50" charset="-7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grotesque Rg" panose="02000000000000000000" pitchFamily="50" charset="-7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grotesque Rg" panose="02000000000000000000" pitchFamily="50" charset="-7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t-EE" sz="3200" dirty="0" smtClean="0">
                <a:hlinkClick r:id="rId3"/>
              </a:rPr>
              <a:t>Ulle.Saalik@mil.ee</a:t>
            </a:r>
            <a:r>
              <a:rPr lang="et-EE" sz="3200" dirty="0" smtClean="0"/>
              <a:t> </a:t>
            </a:r>
          </a:p>
          <a:p>
            <a:pPr marL="0" indent="0" algn="r">
              <a:buNone/>
            </a:pPr>
            <a:r>
              <a:rPr lang="et-EE" sz="3200" dirty="0" smtClean="0">
                <a:hlinkClick r:id="rId4"/>
              </a:rPr>
              <a:t>Jaanus.Otsing@mil.ee</a:t>
            </a:r>
            <a:r>
              <a:rPr lang="et-EE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9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33" y="3462095"/>
            <a:ext cx="10941116" cy="2181125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Military Leader’s Identity, Role, and Competencies: </a:t>
            </a:r>
            <a:r>
              <a:rPr lang="et-EE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Interrelated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Aspects of Leader Development</a:t>
            </a:r>
            <a:endParaRPr lang="et-EE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43472" y="5349766"/>
            <a:ext cx="10369153" cy="850150"/>
          </a:xfrm>
        </p:spPr>
        <p:txBody>
          <a:bodyPr/>
          <a:lstStyle/>
          <a:p>
            <a:pPr algn="l"/>
            <a:r>
              <a:rPr lang="et-EE" sz="2600" dirty="0" smtClean="0"/>
              <a:t>9 Nov 2022						Ülle Säälik (PhD)</a:t>
            </a:r>
          </a:p>
          <a:p>
            <a:pPr algn="l"/>
            <a:r>
              <a:rPr lang="en-GB" sz="2600" dirty="0" err="1" smtClean="0"/>
              <a:t>Theresan</a:t>
            </a:r>
            <a:r>
              <a:rPr lang="en-GB" sz="2600" dirty="0" smtClean="0"/>
              <a:t> </a:t>
            </a:r>
            <a:r>
              <a:rPr lang="en-GB" sz="2600" dirty="0" smtClean="0"/>
              <a:t>Military</a:t>
            </a:r>
            <a:r>
              <a:rPr lang="et-EE" sz="2600" dirty="0" smtClean="0"/>
              <a:t>-</a:t>
            </a:r>
            <a:r>
              <a:rPr lang="en-GB" sz="2600" dirty="0" smtClean="0"/>
              <a:t>Academic </a:t>
            </a:r>
            <a:r>
              <a:rPr lang="en-GB" sz="2600" dirty="0" smtClean="0"/>
              <a:t>Forum 		Lieut. Jaanus </a:t>
            </a:r>
            <a:r>
              <a:rPr lang="et-EE" sz="2600" dirty="0" smtClean="0"/>
              <a:t>Otsing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0627" y="271159"/>
            <a:ext cx="835292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3600" dirty="0" smtClean="0"/>
              <a:t>ESTONIAN MILITARY ACADEMY </a:t>
            </a: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21635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054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ackground,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t-EE" dirty="0" smtClean="0"/>
              <a:t>1</a:t>
            </a:r>
            <a:endParaRPr lang="et-EE" dirty="0"/>
          </a:p>
        </p:txBody>
      </p:sp>
      <p:sp>
        <p:nvSpPr>
          <p:cNvPr id="5" name="Textplatzhalter 11"/>
          <p:cNvSpPr txBox="1">
            <a:spLocks/>
          </p:cNvSpPr>
          <p:nvPr/>
        </p:nvSpPr>
        <p:spPr>
          <a:xfrm>
            <a:off x="838201" y="1408386"/>
            <a:ext cx="10849302" cy="4540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achieve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internalized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adoption of the officer’s role? </a:t>
            </a:r>
            <a:endParaRPr lang="et-E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achieve lifelong, self-directed development of officer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competencies?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change the training system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societies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rising individualism and primacy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self-interest+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contradiction of traditional and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contemporary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views on leadership in military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military academies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help our learners with such challenges for the best preparation in the ever-changing environment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7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h integral formulation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685238"/>
            <a:ext cx="3891761" cy="259806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394" y="1124789"/>
            <a:ext cx="10972800" cy="1238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t-EE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 (personal)   </a:t>
            </a:r>
            <a:r>
              <a:rPr lang="et-EE" sz="4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et-EE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ROLE  (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professional)    (ideal</a:t>
            </a:r>
            <a:r>
              <a:rPr lang="et-EE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t-EE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PROFESSIONAL IDENTITY</a:t>
            </a:r>
            <a:endParaRPr lang="et-EE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lt 1">
            <a:extLst>
              <a:ext uri="{FF2B5EF4-FFF2-40B4-BE49-F238E27FC236}">
                <a16:creationId xmlns:a16="http://schemas.microsoft.com/office/drawing/2014/main" id="{B4BDEBAF-21DB-4C83-BDF6-454FC217089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4" b="5527"/>
          <a:stretch/>
        </p:blipFill>
        <p:spPr bwMode="auto">
          <a:xfrm>
            <a:off x="609600" y="4293096"/>
            <a:ext cx="1839070" cy="1982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456040" y="2299086"/>
            <a:ext cx="5350643" cy="2354050"/>
            <a:chOff x="7644089" y="635447"/>
            <a:chExt cx="4182541" cy="2656118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8229398" y="635447"/>
              <a:ext cx="3597232" cy="2160160"/>
            </a:xfrm>
            <a:prstGeom prst="wedgeRoundRectCallout">
              <a:avLst>
                <a:gd name="adj1" fmla="val -49265"/>
                <a:gd name="adj2" fmla="val 32292"/>
                <a:gd name="adj3" fmla="val 16667"/>
              </a:avLst>
            </a:pr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6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GB" sz="2900" b="1" dirty="0" smtClean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Who is a </a:t>
              </a:r>
              <a:r>
                <a:rPr lang="en-GB" sz="2900" b="1" dirty="0" err="1" smtClean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mil.leader</a:t>
              </a:r>
              <a:r>
                <a:rPr lang="en-GB" sz="2900" b="1" dirty="0" smtClean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  <a:p>
              <a:pPr algn="ctr">
                <a:spcAft>
                  <a:spcPts val="0"/>
                </a:spcAft>
              </a:pPr>
              <a:r>
                <a:rPr lang="en-GB" sz="26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What is a leader like?</a:t>
              </a:r>
            </a:p>
            <a:p>
              <a:pPr algn="ctr">
                <a:spcAft>
                  <a:spcPts val="0"/>
                </a:spcAft>
              </a:pPr>
              <a:r>
                <a:rPr lang="en-GB" sz="2600" dirty="0" smtClean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What must a leader do?</a:t>
              </a:r>
              <a:endParaRPr lang="et-EE" sz="2600" dirty="0" smtClean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26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What must they be capable of?</a:t>
              </a:r>
              <a:endParaRPr lang="en-GB" sz="26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7940424" y="2795607"/>
              <a:ext cx="368437" cy="286657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t-EE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7779448" y="3033753"/>
              <a:ext cx="182245" cy="14986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t-EE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7644089" y="3183613"/>
              <a:ext cx="102870" cy="107952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t-EE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85833"/>
            <a:ext cx="10972800" cy="68380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Leader development – what &amp; how?</a:t>
            </a:r>
            <a:endParaRPr lang="en-GB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1053638" y="2299086"/>
            <a:ext cx="3885207" cy="1677456"/>
          </a:xfrm>
          <a:prstGeom prst="wedgeRoundRectCallout">
            <a:avLst>
              <a:gd name="adj1" fmla="val -36486"/>
              <a:gd name="adj2" fmla="val 72919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WHO am I? </a:t>
            </a:r>
          </a:p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What am I like? </a:t>
            </a:r>
          </a:p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What can I do? </a:t>
            </a:r>
            <a:br>
              <a:rPr lang="en-GB" sz="2600" dirty="0" smtClean="0">
                <a:solidFill>
                  <a:schemeClr val="tx1"/>
                </a:solidFill>
              </a:rPr>
            </a:br>
            <a:r>
              <a:rPr lang="en-GB" sz="2600" dirty="0" smtClean="0">
                <a:solidFill>
                  <a:schemeClr val="tx1"/>
                </a:solidFill>
              </a:rPr>
              <a:t>What am I capable of?</a:t>
            </a: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7889439" y="4095008"/>
            <a:ext cx="3535153" cy="1062184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r>
              <a:rPr lang="et-EE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1">
            <a:extLst>
              <a:ext uri="{FF2B5EF4-FFF2-40B4-BE49-F238E27FC236}">
                <a16:creationId xmlns:a16="http://schemas.microsoft.com/office/drawing/2014/main" id="{B4BDEBAF-21DB-4C83-BDF6-454FC217089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4" b="5527"/>
          <a:stretch/>
        </p:blipFill>
        <p:spPr bwMode="auto">
          <a:xfrm>
            <a:off x="349255" y="3284984"/>
            <a:ext cx="1839070" cy="1982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1424" y="638825"/>
            <a:ext cx="4766320" cy="68380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Leader development</a:t>
            </a:r>
            <a:r>
              <a:rPr lang="et-EE" dirty="0" smtClean="0"/>
              <a:t>– IDENTITY, ROLE</a:t>
            </a:r>
            <a:endParaRPr lang="en-GB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349255" y="1412776"/>
            <a:ext cx="2664295" cy="1482237"/>
          </a:xfrm>
          <a:prstGeom prst="wedgeRoundRectCallout">
            <a:avLst>
              <a:gd name="adj1" fmla="val -33382"/>
              <a:gd name="adj2" fmla="val 69924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WHO am I? </a:t>
            </a:r>
          </a:p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What am I like? 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" b="4284"/>
          <a:stretch/>
        </p:blipFill>
        <p:spPr bwMode="auto">
          <a:xfrm>
            <a:off x="3013550" y="116632"/>
            <a:ext cx="7978994" cy="612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255" y="6188427"/>
            <a:ext cx="11507385" cy="66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2. Examples of officers’ roles and their relative importance (Möller, 2022</a:t>
            </a:r>
            <a:r>
              <a:rPr lang="en-US" dirty="0" smtClean="0"/>
              <a:t>), </a:t>
            </a:r>
            <a:r>
              <a:rPr lang="en-US" dirty="0"/>
              <a:t>based on role categories of collective identity by </a:t>
            </a:r>
            <a:r>
              <a:rPr lang="en-US" dirty="0" err="1"/>
              <a:t>Ehala</a:t>
            </a:r>
            <a:r>
              <a:rPr lang="en-US" dirty="0"/>
              <a:t> (2018</a:t>
            </a:r>
            <a:r>
              <a:rPr lang="en-US" dirty="0" smtClean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8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599" y="485833"/>
            <a:ext cx="11246069" cy="683805"/>
          </a:xfrm>
        </p:spPr>
        <p:txBody>
          <a:bodyPr>
            <a:noAutofit/>
          </a:bodyPr>
          <a:lstStyle/>
          <a:p>
            <a:r>
              <a:rPr lang="en-GB" sz="3600" dirty="0" smtClean="0"/>
              <a:t>Leader development – professional role </a:t>
            </a:r>
            <a:r>
              <a:rPr lang="en-GB" sz="3600" dirty="0" smtClean="0"/>
              <a:t>and </a:t>
            </a:r>
            <a:r>
              <a:rPr lang="en-GB" sz="3600" dirty="0" smtClean="0"/>
              <a:t>its </a:t>
            </a:r>
            <a:r>
              <a:rPr lang="et-EE" sz="3600" dirty="0" smtClean="0"/>
              <a:t>     </a:t>
            </a:r>
            <a:br>
              <a:rPr lang="et-EE" sz="3600" dirty="0" smtClean="0"/>
            </a:br>
            <a:r>
              <a:rPr lang="et-EE" sz="3600" dirty="0"/>
              <a:t> </a:t>
            </a:r>
            <a:r>
              <a:rPr lang="et-EE" sz="3600" dirty="0" smtClean="0"/>
              <a:t>                                                 </a:t>
            </a:r>
            <a:r>
              <a:rPr lang="en-GB" sz="3600" dirty="0" smtClean="0"/>
              <a:t>competencies</a:t>
            </a:r>
            <a:r>
              <a:rPr lang="et-EE" sz="3600" dirty="0" smtClean="0"/>
              <a:t> </a:t>
            </a:r>
            <a:r>
              <a:rPr lang="et-EE" sz="3600" dirty="0" smtClean="0"/>
              <a:t>(MILTIC </a:t>
            </a:r>
            <a:r>
              <a:rPr lang="et-EE" sz="3600" dirty="0" err="1" smtClean="0"/>
              <a:t>model</a:t>
            </a:r>
            <a:r>
              <a:rPr lang="et-EE" sz="3600" dirty="0" smtClean="0"/>
              <a:t>)</a:t>
            </a:r>
            <a:endParaRPr lang="en-GB" sz="3600" dirty="0"/>
          </a:p>
        </p:txBody>
      </p:sp>
      <p:sp>
        <p:nvSpPr>
          <p:cNvPr id="3" name="Up Arrow Callout 2"/>
          <p:cNvSpPr/>
          <p:nvPr/>
        </p:nvSpPr>
        <p:spPr>
          <a:xfrm>
            <a:off x="9120336" y="2432610"/>
            <a:ext cx="2908531" cy="780366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r>
              <a:rPr lang="et-EE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688" y="1153571"/>
            <a:ext cx="4195791" cy="181013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94279" y="5811796"/>
            <a:ext cx="10929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Dimensions: Meerits, A., </a:t>
            </a:r>
            <a:r>
              <a:rPr lang="en-GB" sz="1400" dirty="0" err="1" smtClean="0"/>
              <a:t>Kivipõld</a:t>
            </a:r>
            <a:r>
              <a:rPr lang="en-GB" sz="1400" dirty="0" smtClean="0"/>
              <a:t>, K. (2020). Leadership competencies of first-level military leaders. </a:t>
            </a:r>
            <a:r>
              <a:rPr lang="en-GB" sz="1400" i="1" dirty="0" smtClean="0"/>
              <a:t>Leadership &amp; Organization Development Journal</a:t>
            </a:r>
            <a:r>
              <a:rPr lang="en-GB" sz="1400" dirty="0" smtClean="0"/>
              <a:t> </a:t>
            </a:r>
          </a:p>
          <a:p>
            <a:r>
              <a:rPr lang="en-GB" sz="1400" dirty="0" smtClean="0"/>
              <a:t>Competency model: Säälik, Ü.; Ermus, A.; Männamaa, I.; Toom, L.; Kasemaa, A. (2020). Kaitseväelise </a:t>
            </a:r>
            <a:r>
              <a:rPr lang="en-GB" sz="1400" dirty="0" err="1" smtClean="0"/>
              <a:t>juhi</a:t>
            </a:r>
            <a:r>
              <a:rPr lang="en-GB" sz="1400" dirty="0" smtClean="0"/>
              <a:t> </a:t>
            </a:r>
            <a:r>
              <a:rPr lang="en-GB" sz="1400" dirty="0" err="1" smtClean="0"/>
              <a:t>pädevusmudel</a:t>
            </a:r>
            <a:r>
              <a:rPr lang="en-GB" sz="1400" dirty="0" smtClean="0"/>
              <a:t>. </a:t>
            </a:r>
            <a:r>
              <a:rPr lang="en-GB" sz="1400" i="1" dirty="0" err="1" smtClean="0"/>
              <a:t>Sõjateadlane</a:t>
            </a:r>
            <a:r>
              <a:rPr lang="en-GB" sz="1400" i="1" dirty="0" smtClean="0"/>
              <a:t> (Estonian Journal of Military Studies), 14</a:t>
            </a:r>
            <a:r>
              <a:rPr lang="en-GB" sz="1400" dirty="0" smtClean="0"/>
              <a:t>, 11−38</a:t>
            </a:r>
            <a:endParaRPr lang="en-GB" sz="1400" dirty="0"/>
          </a:p>
        </p:txBody>
      </p:sp>
      <p:sp>
        <p:nvSpPr>
          <p:cNvPr id="33" name="Oval 32"/>
          <p:cNvSpPr/>
          <p:nvPr/>
        </p:nvSpPr>
        <p:spPr>
          <a:xfrm rot="3900000">
            <a:off x="3729474" y="206904"/>
            <a:ext cx="1745028" cy="6177384"/>
          </a:xfrm>
          <a:prstGeom prst="ellipse">
            <a:avLst/>
          </a:prstGeom>
          <a:noFill/>
          <a:ln w="12700" cap="flat" cmpd="sng" algn="ctr">
            <a:solidFill>
              <a:schemeClr val="accent5">
                <a:lumMod val="75000"/>
              </a:schemeClr>
            </a:solidFill>
            <a:prstDash val="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t-EE"/>
          </a:p>
        </p:txBody>
      </p:sp>
      <p:sp>
        <p:nvSpPr>
          <p:cNvPr id="34" name="Oval 33"/>
          <p:cNvSpPr/>
          <p:nvPr/>
        </p:nvSpPr>
        <p:spPr>
          <a:xfrm rot="17700000" flipH="1">
            <a:off x="3740115" y="246850"/>
            <a:ext cx="1779953" cy="5971757"/>
          </a:xfrm>
          <a:prstGeom prst="ellipse">
            <a:avLst/>
          </a:prstGeom>
          <a:noFill/>
          <a:ln w="28575" cap="flat" cmpd="dbl" algn="ctr">
            <a:solidFill>
              <a:schemeClr val="accent6">
                <a:lumMod val="75000"/>
              </a:schemeClr>
            </a:solidFill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t-EE"/>
          </a:p>
        </p:txBody>
      </p:sp>
      <p:sp>
        <p:nvSpPr>
          <p:cNvPr id="35" name="Oval 34"/>
          <p:cNvSpPr/>
          <p:nvPr/>
        </p:nvSpPr>
        <p:spPr>
          <a:xfrm>
            <a:off x="3597625" y="1169638"/>
            <a:ext cx="2048735" cy="422206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t-EE"/>
          </a:p>
        </p:txBody>
      </p:sp>
      <p:sp>
        <p:nvSpPr>
          <p:cNvPr id="36" name="Rounded Rectangle 7"/>
          <p:cNvSpPr>
            <a:spLocks noChangeArrowheads="1"/>
          </p:cNvSpPr>
          <p:nvPr/>
        </p:nvSpPr>
        <p:spPr bwMode="auto">
          <a:xfrm>
            <a:off x="3506915" y="1250018"/>
            <a:ext cx="2229773" cy="763868"/>
          </a:xfrm>
          <a:prstGeom prst="roundRect">
            <a:avLst>
              <a:gd name="adj" fmla="val 16667"/>
            </a:avLst>
          </a:prstGeom>
          <a:solidFill>
            <a:srgbClr val="FBE4D5">
              <a:alpha val="70979"/>
            </a:srgbClr>
          </a:solidFill>
          <a:ln w="63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INTRAPERSONAL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5827017" y="3875710"/>
            <a:ext cx="2486398" cy="864620"/>
          </a:xfrm>
          <a:prstGeom prst="roundRect">
            <a:avLst>
              <a:gd name="adj" fmla="val 16667"/>
            </a:avLst>
          </a:prstGeom>
          <a:solidFill>
            <a:srgbClr val="E2EFD9">
              <a:alpha val="54901"/>
            </a:srgbClr>
          </a:solidFill>
          <a:ln w="63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auto">
          <a:xfrm>
            <a:off x="924894" y="3875710"/>
            <a:ext cx="2249768" cy="864620"/>
          </a:xfrm>
          <a:prstGeom prst="roundRect">
            <a:avLst>
              <a:gd name="adj" fmla="val 16667"/>
            </a:avLst>
          </a:prstGeom>
          <a:solidFill>
            <a:srgbClr val="D9E2F3">
              <a:alpha val="50980"/>
            </a:srgbClr>
          </a:solidFill>
          <a:ln w="63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CONCEPTUAL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9" name="AutoShape 29"/>
          <p:cNvSpPr>
            <a:spLocks noChangeArrowheads="1"/>
          </p:cNvSpPr>
          <p:nvPr/>
        </p:nvSpPr>
        <p:spPr bwMode="auto">
          <a:xfrm>
            <a:off x="924894" y="1660313"/>
            <a:ext cx="2310891" cy="841194"/>
          </a:xfrm>
          <a:prstGeom prst="roundRect">
            <a:avLst>
              <a:gd name="adj" fmla="val 16667"/>
            </a:avLst>
          </a:prstGeom>
          <a:solidFill>
            <a:srgbClr val="E2EFD9">
              <a:alpha val="67058"/>
            </a:srgbClr>
          </a:solidFill>
          <a:ln w="63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auto">
          <a:xfrm>
            <a:off x="5827016" y="1657678"/>
            <a:ext cx="2486398" cy="817984"/>
          </a:xfrm>
          <a:prstGeom prst="roundRect">
            <a:avLst>
              <a:gd name="adj" fmla="val 16667"/>
            </a:avLst>
          </a:prstGeom>
          <a:solidFill>
            <a:srgbClr val="D9E2F3">
              <a:alpha val="49019"/>
            </a:srgbClr>
          </a:solidFill>
          <a:ln w="63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LEADERSHIP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3351964" y="2556042"/>
            <a:ext cx="2607023" cy="1427219"/>
          </a:xfrm>
          <a:prstGeom prst="ellipse">
            <a:avLst/>
          </a:pr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LEADER COMPETENCIES  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AutoShape 26"/>
          <p:cNvSpPr>
            <a:spLocks noChangeArrowheads="1"/>
          </p:cNvSpPr>
          <p:nvPr/>
        </p:nvSpPr>
        <p:spPr bwMode="auto">
          <a:xfrm>
            <a:off x="3434466" y="4634632"/>
            <a:ext cx="2325670" cy="744212"/>
          </a:xfrm>
          <a:prstGeom prst="roundRect">
            <a:avLst>
              <a:gd name="adj" fmla="val 16667"/>
            </a:avLst>
          </a:prstGeom>
          <a:solidFill>
            <a:srgbClr val="FBE4D5">
              <a:alpha val="70979"/>
            </a:srgbClr>
          </a:solidFill>
          <a:ln w="63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INTERPERSONAL</a:t>
            </a:r>
            <a:endParaRPr kumimoji="0" lang="et-EE" altLang="et-EE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4073" y="3875710"/>
            <a:ext cx="31513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 Black" panose="020B0A04020102020204" pitchFamily="34" charset="0"/>
              <a:buChar char="―"/>
            </a:pPr>
            <a:r>
              <a:rPr lang="et-EE" sz="2600" dirty="0" err="1" smtClean="0"/>
              <a:t>Task-dimension</a:t>
            </a:r>
            <a:endParaRPr lang="et-EE" sz="2600" dirty="0" smtClean="0"/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Calibri" panose="020F0502020204030204" pitchFamily="34" charset="0"/>
              <a:buChar char="―"/>
            </a:pPr>
            <a:r>
              <a:rPr lang="et-EE" sz="2600" dirty="0" err="1" smtClean="0"/>
              <a:t>Relation-dimension</a:t>
            </a:r>
            <a:endParaRPr lang="et-EE" sz="26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―"/>
            </a:pPr>
            <a:r>
              <a:rPr lang="et-EE" sz="2600" dirty="0" err="1" smtClean="0"/>
              <a:t>Change-dimension</a:t>
            </a:r>
            <a:endParaRPr lang="et-EE" sz="2600" dirty="0"/>
          </a:p>
        </p:txBody>
      </p:sp>
    </p:spTree>
    <p:extLst>
      <p:ext uri="{BB962C8B-B14F-4D97-AF65-F5344CB8AC3E}">
        <p14:creationId xmlns:p14="http://schemas.microsoft.com/office/powerpoint/2010/main" val="28992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h integral formulation - Wikipedia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52" y="1226273"/>
            <a:ext cx="6428020" cy="4579255"/>
          </a:xfrm>
          <a:prstGeom prst="rect">
            <a:avLst/>
          </a:prstGeom>
        </p:spPr>
      </p:pic>
      <p:pic>
        <p:nvPicPr>
          <p:cNvPr id="7" name="Pilt 1">
            <a:extLst>
              <a:ext uri="{FF2B5EF4-FFF2-40B4-BE49-F238E27FC236}">
                <a16:creationId xmlns:a16="http://schemas.microsoft.com/office/drawing/2014/main" id="{B4BDEBAF-21DB-4C83-BDF6-454FC217089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4" b="5527"/>
          <a:stretch/>
        </p:blipFill>
        <p:spPr bwMode="auto">
          <a:xfrm>
            <a:off x="314232" y="3861169"/>
            <a:ext cx="1839070" cy="1982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85833"/>
            <a:ext cx="10972800" cy="68380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Leader development – what &amp; how?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3" y="2677119"/>
            <a:ext cx="2620731" cy="14086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312" y="1262104"/>
            <a:ext cx="3212763" cy="179931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802474" y="2506337"/>
            <a:ext cx="2934923" cy="1009564"/>
          </a:xfrm>
          <a:prstGeom prst="roundRect">
            <a:avLst/>
          </a:prstGeom>
          <a:solidFill>
            <a:schemeClr val="bg1">
              <a:lumMod val="95000"/>
              <a:alpha val="46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ln w="1270">
                  <a:solidFill>
                    <a:srgbClr val="FF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Challenge</a:t>
            </a:r>
            <a:endParaRPr lang="et-EE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64564" y="3381441"/>
            <a:ext cx="4319893" cy="1650036"/>
          </a:xfrm>
          <a:prstGeom prst="roundRect">
            <a:avLst/>
          </a:prstGeom>
          <a:solidFill>
            <a:schemeClr val="bg1">
              <a:lumMod val="95000"/>
              <a:alpha val="46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ln w="3175">
                  <a:solidFill>
                    <a:srgbClr val="FF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Support</a:t>
            </a:r>
            <a:r>
              <a:rPr lang="et-EE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t-EE" sz="28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</a:rPr>
              <a:t>Learning environment, clear instructions, criteria </a:t>
            </a:r>
            <a:r>
              <a:rPr lang="en-GB" sz="2800" dirty="0" err="1" smtClean="0">
                <a:solidFill>
                  <a:schemeClr val="tx2">
                    <a:lumMod val="50000"/>
                  </a:schemeClr>
                </a:solidFill>
              </a:rPr>
              <a:t>etc</a:t>
            </a: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10643" y="2780928"/>
            <a:ext cx="3719852" cy="1650967"/>
          </a:xfrm>
          <a:prstGeom prst="roundRect">
            <a:avLst/>
          </a:prstGeom>
          <a:solidFill>
            <a:schemeClr val="bg1">
              <a:lumMod val="95000"/>
              <a:alpha val="46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600" b="1" i="1" dirty="0" err="1" smtClean="0">
                <a:ln w="3175">
                  <a:solidFill>
                    <a:srgbClr val="FF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Assessment</a:t>
            </a:r>
            <a:endParaRPr lang="et-EE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t-EE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incl. self- and peer-assessments, pre-, during and post-process etc.</a:t>
            </a:r>
            <a:endParaRPr lang="en-GB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232" y="6040096"/>
            <a:ext cx="10741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Van </a:t>
            </a:r>
            <a:r>
              <a:rPr lang="en-US" sz="1400" dirty="0" err="1"/>
              <a:t>Velsor</a:t>
            </a:r>
            <a:r>
              <a:rPr lang="en-US" sz="1400" dirty="0"/>
              <a:t>, E.; McCauley, C. D. 2004. Introduction: our view of leadership development. </a:t>
            </a:r>
            <a:r>
              <a:rPr lang="et-EE" sz="1400" dirty="0" smtClean="0"/>
              <a:t>In: </a:t>
            </a:r>
            <a:r>
              <a:rPr lang="en-US" sz="1400" dirty="0" smtClean="0"/>
              <a:t>McCauley</a:t>
            </a:r>
            <a:r>
              <a:rPr lang="en-US" sz="1400" dirty="0"/>
              <a:t>, C. D.; Van </a:t>
            </a:r>
            <a:r>
              <a:rPr lang="en-US" sz="1400" dirty="0" err="1"/>
              <a:t>Velsor</a:t>
            </a:r>
            <a:r>
              <a:rPr lang="en-US" sz="1400" dirty="0"/>
              <a:t>, E. (eds.). The Center for Creative Leadership. </a:t>
            </a:r>
            <a:r>
              <a:rPr lang="en-US" sz="1400" dirty="0" smtClean="0"/>
              <a:t>Handbook </a:t>
            </a:r>
            <a:r>
              <a:rPr lang="en-US" sz="1400" dirty="0"/>
              <a:t>of Leadership Development. John Wiley and Sons, Ltd., pp. 1–22.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39314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h integral formulation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685238"/>
            <a:ext cx="3891761" cy="259806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394" y="1124789"/>
            <a:ext cx="10972800" cy="1238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t-EE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 (personal)   </a:t>
            </a:r>
            <a:r>
              <a:rPr lang="et-EE" sz="4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et-EE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ROLE  (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professional)    (ideal</a:t>
            </a:r>
            <a:r>
              <a:rPr lang="et-EE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t-EE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PROFESSIONAL IDENTITY</a:t>
            </a:r>
            <a:endParaRPr lang="et-EE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lt 1">
            <a:extLst>
              <a:ext uri="{FF2B5EF4-FFF2-40B4-BE49-F238E27FC236}">
                <a16:creationId xmlns:a16="http://schemas.microsoft.com/office/drawing/2014/main" id="{B4BDEBAF-21DB-4C83-BDF6-454FC217089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4" b="5527"/>
          <a:stretch/>
        </p:blipFill>
        <p:spPr bwMode="auto">
          <a:xfrm>
            <a:off x="349255" y="4300373"/>
            <a:ext cx="1839070" cy="1982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392144" y="2347582"/>
            <a:ext cx="4656050" cy="2593585"/>
            <a:chOff x="7644089" y="635447"/>
            <a:chExt cx="4182541" cy="2656118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7746959" y="635447"/>
              <a:ext cx="4079671" cy="2160160"/>
            </a:xfrm>
            <a:prstGeom prst="wedgeRoundRectCallout">
              <a:avLst>
                <a:gd name="adj1" fmla="val -49265"/>
                <a:gd name="adj2" fmla="val 32292"/>
                <a:gd name="adj3" fmla="val 16667"/>
              </a:avLst>
            </a:pr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6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GB" sz="2900" b="1" dirty="0" smtClean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Who is a </a:t>
              </a:r>
              <a:r>
                <a:rPr lang="en-GB" sz="2900" b="1" dirty="0" err="1" smtClean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mil.leader</a:t>
              </a:r>
              <a:r>
                <a:rPr lang="en-GB" sz="2900" b="1" dirty="0" smtClean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  <a:p>
              <a:pPr algn="ctr">
                <a:spcAft>
                  <a:spcPts val="0"/>
                </a:spcAft>
              </a:pPr>
              <a:r>
                <a:rPr lang="en-GB" sz="26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What is a leader like?</a:t>
              </a:r>
            </a:p>
            <a:p>
              <a:pPr algn="ctr">
                <a:spcAft>
                  <a:spcPts val="0"/>
                </a:spcAft>
              </a:pPr>
              <a:r>
                <a:rPr lang="en-GB" sz="2600" dirty="0" smtClean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What must a leader do?</a:t>
              </a:r>
              <a:endParaRPr lang="et-EE" sz="2600" dirty="0" smtClean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26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What must they be capable of?</a:t>
              </a:r>
              <a:endParaRPr lang="en-GB" sz="26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7940424" y="2795607"/>
              <a:ext cx="368437" cy="286657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t-EE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7779448" y="3033753"/>
              <a:ext cx="182245" cy="14986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t-EE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7644089" y="3183613"/>
              <a:ext cx="102870" cy="107952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t-EE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85833"/>
            <a:ext cx="10972800" cy="68380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Leader development – what &amp; how?</a:t>
            </a:r>
            <a:endParaRPr lang="en-GB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245722" y="2299086"/>
            <a:ext cx="3885207" cy="1677456"/>
          </a:xfrm>
          <a:prstGeom prst="wedgeRoundRectCallout">
            <a:avLst>
              <a:gd name="adj1" fmla="val -33382"/>
              <a:gd name="adj2" fmla="val 69924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WHO am I? </a:t>
            </a:r>
          </a:p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What am I like? </a:t>
            </a:r>
          </a:p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What can I do? </a:t>
            </a:r>
            <a:br>
              <a:rPr lang="en-GB" sz="2600" dirty="0" smtClean="0">
                <a:solidFill>
                  <a:schemeClr val="tx1"/>
                </a:solidFill>
              </a:rPr>
            </a:br>
            <a:r>
              <a:rPr lang="en-GB" sz="2600" dirty="0" smtClean="0">
                <a:solidFill>
                  <a:schemeClr val="tx1"/>
                </a:solidFill>
              </a:rPr>
              <a:t>What am I capable of?</a:t>
            </a: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7990859" y="4205701"/>
            <a:ext cx="3535153" cy="1062184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r>
              <a:rPr lang="et-EE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Left-Right Arrow Callout 13"/>
          <p:cNvSpPr/>
          <p:nvPr/>
        </p:nvSpPr>
        <p:spPr>
          <a:xfrm>
            <a:off x="3429411" y="2204863"/>
            <a:ext cx="4538797" cy="2736303"/>
          </a:xfrm>
          <a:prstGeom prst="leftRightArrowCallout">
            <a:avLst>
              <a:gd name="adj1" fmla="val 25000"/>
              <a:gd name="adj2" fmla="val 25000"/>
              <a:gd name="adj3" fmla="val 19859"/>
              <a:gd name="adj4" fmla="val 699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Knowledge</a:t>
            </a:r>
          </a:p>
          <a:p>
            <a:pPr algn="ctr"/>
            <a:r>
              <a:rPr lang="en-GB" sz="2800" dirty="0" smtClean="0"/>
              <a:t>Experience </a:t>
            </a:r>
          </a:p>
          <a:p>
            <a:pPr algn="ctr"/>
            <a:r>
              <a:rPr lang="en-GB" sz="2800" dirty="0" smtClean="0"/>
              <a:t>Feedback</a:t>
            </a:r>
          </a:p>
          <a:p>
            <a:pPr algn="ctr"/>
            <a:r>
              <a:rPr lang="en-GB" sz="2800" dirty="0" smtClean="0"/>
              <a:t>Analysis </a:t>
            </a:r>
          </a:p>
          <a:p>
            <a:pPr algn="ctr"/>
            <a:r>
              <a:rPr lang="en-GB" sz="2800" dirty="0" smtClean="0"/>
              <a:t>Reflection </a:t>
            </a:r>
          </a:p>
          <a:p>
            <a:pPr algn="ctr"/>
            <a:r>
              <a:rPr lang="en-GB" sz="2800" dirty="0" smtClean="0"/>
              <a:t>Conclusions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118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D5ACE84-0DAD-4793-BF81-F4329542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</a:t>
            </a:r>
            <a:r>
              <a:rPr lang="en-US" b="1" dirty="0" smtClean="0"/>
              <a:t>onclusions, further research</a:t>
            </a:r>
            <a:r>
              <a:rPr lang="et-EE" b="1" dirty="0" smtClean="0"/>
              <a:t>…</a:t>
            </a:r>
            <a:endParaRPr lang="et-EE" b="1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29194728-DDF3-49EF-BBAC-A9B00590DE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t-EE" sz="1400" dirty="0" smtClean="0"/>
              <a:t>13</a:t>
            </a:r>
            <a:endParaRPr lang="et-EE" sz="1400" dirty="0"/>
          </a:p>
        </p:txBody>
      </p:sp>
      <p:sp>
        <p:nvSpPr>
          <p:cNvPr id="5" name="Textplatzhalter 11"/>
          <p:cNvSpPr txBox="1">
            <a:spLocks/>
          </p:cNvSpPr>
          <p:nvPr/>
        </p:nvSpPr>
        <p:spPr>
          <a:xfrm>
            <a:off x="838201" y="1408386"/>
            <a:ext cx="10849302" cy="4540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ilitary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academies must include goals and tasks in training that focus 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self-awareness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multifaceted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olerant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towards mistakes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learners to exploit both success and failure for the sake of development as a habit and a skill. </a:t>
            </a:r>
          </a:p>
          <a:p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organization 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clarify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officer’s and leader’s roles and identities by working on its concept and clearly communicating the expectations for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898</Words>
  <Application>Microsoft Office PowerPoint</Application>
  <PresentationFormat>Widescreen</PresentationFormat>
  <Paragraphs>89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Geogrotesque Medium</vt:lpstr>
      <vt:lpstr>Geogrotesque Regular</vt:lpstr>
      <vt:lpstr>Geogrotesque Rg</vt:lpstr>
      <vt:lpstr>GeogrotesqueStencil B Sb</vt:lpstr>
      <vt:lpstr>Office</vt:lpstr>
      <vt:lpstr>CorelDRAW</vt:lpstr>
      <vt:lpstr>PowerPoint Presentation</vt:lpstr>
      <vt:lpstr>Military Leader’s Identity, Role, and Competencies:  Interrelated Aspects of Leader Development</vt:lpstr>
      <vt:lpstr>Background, problem</vt:lpstr>
      <vt:lpstr>Leader development – what &amp; how?</vt:lpstr>
      <vt:lpstr>Leader development– IDENTITY, ROLE</vt:lpstr>
      <vt:lpstr>Leader development – professional role and its                                                         competencies (MILTIC model)</vt:lpstr>
      <vt:lpstr>Leader development – what &amp; how?</vt:lpstr>
      <vt:lpstr>Leader development – what &amp; how?</vt:lpstr>
      <vt:lpstr>Conclusions, further research…</vt:lpstr>
      <vt:lpstr>Thank you for your attention!  </vt:lpstr>
    </vt:vector>
  </TitlesOfParts>
  <Company>BMLVS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Säälik Ülle</dc:creator>
  <cp:lastModifiedBy>Ülle Säälik</cp:lastModifiedBy>
  <cp:revision>10</cp:revision>
  <dcterms:created xsi:type="dcterms:W3CDTF">2022-09-26T08:34:21Z</dcterms:created>
  <dcterms:modified xsi:type="dcterms:W3CDTF">2022-11-08T13:32:00Z</dcterms:modified>
</cp:coreProperties>
</file>