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8" r:id="rId3"/>
    <p:sldId id="280" r:id="rId4"/>
    <p:sldId id="257" r:id="rId5"/>
    <p:sldId id="274" r:id="rId6"/>
    <p:sldId id="258" r:id="rId7"/>
    <p:sldId id="260" r:id="rId8"/>
    <p:sldId id="266" r:id="rId9"/>
    <p:sldId id="273" r:id="rId10"/>
    <p:sldId id="269" r:id="rId11"/>
    <p:sldId id="261" r:id="rId12"/>
    <p:sldId id="271" r:id="rId13"/>
    <p:sldId id="270" r:id="rId14"/>
    <p:sldId id="264" r:id="rId15"/>
    <p:sldId id="279" r:id="rId16"/>
    <p:sldId id="275" r:id="rId17"/>
    <p:sldId id="277" r:id="rId18"/>
    <p:sldId id="272" r:id="rId19"/>
    <p:sldId id="281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8" autoAdjust="0"/>
    <p:restoredTop sz="67183"/>
  </p:normalViewPr>
  <p:slideViewPr>
    <p:cSldViewPr snapToGrid="0" showGuides="1">
      <p:cViewPr varScale="1">
        <p:scale>
          <a:sx n="77" d="100"/>
          <a:sy n="77" d="100"/>
        </p:scale>
        <p:origin x="200" y="256"/>
      </p:cViewPr>
      <p:guideLst>
        <p:guide orient="horz" pos="822"/>
        <p:guide pos="41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48AD3-4A4C-44D8-A271-5F19B78F91CC}" type="datetimeFigureOut">
              <a:rPr lang="de-DE" smtClean="0"/>
              <a:t>07.11.22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04F8F-CF9B-458E-B500-0813C920F8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51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21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50" dirty="0"/>
              <a:t>But </a:t>
            </a:r>
            <a:r>
              <a:rPr lang="de-DE" sz="1050" dirty="0" err="1"/>
              <a:t>what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VUCA and </a:t>
            </a:r>
            <a:r>
              <a:rPr lang="de-DE" sz="1050" dirty="0" err="1"/>
              <a:t>how</a:t>
            </a:r>
            <a:r>
              <a:rPr lang="de-DE" sz="1050" dirty="0"/>
              <a:t> </a:t>
            </a:r>
            <a:r>
              <a:rPr lang="de-DE" sz="1050" dirty="0" err="1"/>
              <a:t>are</a:t>
            </a:r>
            <a:r>
              <a:rPr lang="de-DE" sz="1050" dirty="0"/>
              <a:t> </a:t>
            </a:r>
            <a:r>
              <a:rPr lang="de-DE" sz="1050" dirty="0" err="1"/>
              <a:t>we</a:t>
            </a:r>
            <a:r>
              <a:rPr lang="de-DE" sz="1050" dirty="0"/>
              <a:t> </a:t>
            </a:r>
            <a:r>
              <a:rPr lang="de-DE" sz="1050" dirty="0" err="1"/>
              <a:t>influenced</a:t>
            </a:r>
            <a:r>
              <a:rPr lang="de-DE" sz="1050" dirty="0"/>
              <a:t> </a:t>
            </a:r>
            <a:r>
              <a:rPr lang="de-DE" sz="1050" dirty="0" err="1"/>
              <a:t>by</a:t>
            </a:r>
            <a:r>
              <a:rPr lang="de-DE" sz="1050" dirty="0"/>
              <a:t> </a:t>
            </a:r>
            <a:r>
              <a:rPr lang="de-DE" sz="1050" dirty="0" err="1"/>
              <a:t>it</a:t>
            </a:r>
            <a:r>
              <a:rPr lang="de-DE" sz="1050" dirty="0"/>
              <a:t>? </a:t>
            </a:r>
            <a:r>
              <a:rPr lang="de-DE" sz="1050" dirty="0" err="1"/>
              <a:t>Is</a:t>
            </a:r>
            <a:r>
              <a:rPr lang="de-DE" sz="1050" dirty="0"/>
              <a:t> VUCA </a:t>
            </a:r>
            <a:r>
              <a:rPr lang="de-DE" sz="1050" dirty="0" err="1"/>
              <a:t>more</a:t>
            </a:r>
            <a:r>
              <a:rPr lang="de-DE" sz="1050" dirty="0"/>
              <a:t> </a:t>
            </a:r>
            <a:r>
              <a:rPr lang="de-DE" sz="1050" dirty="0" err="1"/>
              <a:t>than</a:t>
            </a:r>
            <a:r>
              <a:rPr lang="de-DE" sz="1050" dirty="0"/>
              <a:t> just a </a:t>
            </a:r>
            <a:r>
              <a:rPr lang="de-DE" sz="1050" dirty="0" err="1"/>
              <a:t>description</a:t>
            </a:r>
            <a:r>
              <a:rPr lang="de-DE" sz="1050" dirty="0"/>
              <a:t>? </a:t>
            </a:r>
            <a:r>
              <a:rPr lang="de-DE" sz="1050" dirty="0" err="1"/>
              <a:t>Or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</a:t>
            </a:r>
            <a:r>
              <a:rPr lang="de-DE" sz="1050" dirty="0" err="1"/>
              <a:t>it</a:t>
            </a:r>
            <a:r>
              <a:rPr lang="de-DE" sz="1050" dirty="0"/>
              <a:t> “</a:t>
            </a:r>
            <a:r>
              <a:rPr lang="de-DE" sz="1050" dirty="0" err="1"/>
              <a:t>really</a:t>
            </a:r>
            <a:r>
              <a:rPr lang="de-DE" sz="1050" dirty="0"/>
              <a:t> </a:t>
            </a:r>
            <a:r>
              <a:rPr lang="de-DE" sz="1050" dirty="0" err="1"/>
              <a:t>going</a:t>
            </a:r>
            <a:r>
              <a:rPr lang="de-DE" sz="1050" dirty="0"/>
              <a:t> on?“</a:t>
            </a:r>
          </a:p>
          <a:p>
            <a:endParaRPr lang="de-DE" sz="1050" dirty="0"/>
          </a:p>
          <a:p>
            <a:r>
              <a:rPr lang="en-US" sz="105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Generations comprise specific age cohorts that share </a:t>
            </a:r>
            <a:r>
              <a:rPr lang="en-US" sz="105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aspects such as birth periods,</a:t>
            </a:r>
            <a:r>
              <a:rPr lang="en-US" sz="105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defining social and historical events, and, therefore, attitudes and identities.</a:t>
            </a:r>
          </a:p>
          <a:p>
            <a:r>
              <a:rPr lang="en-US" sz="105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 Even though all individuals within a generation have different individual characteristics, strengths, and weaknesses, they can </a:t>
            </a:r>
            <a:r>
              <a:rPr lang="en-US" sz="105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be grouped based on overarching aspects</a:t>
            </a:r>
            <a:r>
              <a:rPr lang="de-DE" sz="105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endParaRPr lang="de-DE" sz="1050" dirty="0"/>
          </a:p>
          <a:p>
            <a:r>
              <a:rPr lang="de-DE" sz="1050" dirty="0"/>
              <a:t>BB: 1940s – 1960s</a:t>
            </a:r>
          </a:p>
          <a:p>
            <a:r>
              <a:rPr lang="de-DE" sz="1050" dirty="0"/>
              <a:t>X: </a:t>
            </a:r>
          </a:p>
          <a:p>
            <a:r>
              <a:rPr lang="de-DE" sz="1050" dirty="0"/>
              <a:t>Y:  </a:t>
            </a:r>
          </a:p>
          <a:p>
            <a:r>
              <a:rPr lang="de-DE" sz="1050" dirty="0"/>
              <a:t>Z: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443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I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dont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want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explain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every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detail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about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generations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en-US" sz="105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Generations comprise specific age cohorts that share aspects such as birth periods, defining social and historical events, and, therefore, attitudes and identities. Even though all individuals within a generation have different individual characteristics, strengths, and weaknesses, they can be grouped based on overarching aspects</a:t>
            </a:r>
            <a:r>
              <a:rPr lang="de-DE" sz="1050" dirty="0">
                <a:effectLst/>
              </a:rPr>
              <a:t> 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endParaRPr lang="de-DE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2657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In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summary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, a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typical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Gen Zer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is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a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self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-driver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who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deeply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cares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about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others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,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strives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for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a diverse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community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,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is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highly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collaborative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and social,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values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flexibility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,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relevance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,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authenticity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and non-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hierarchical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leadership</a:t>
            </a:r>
            <a:r>
              <a:rPr lang="de-DE" sz="1050" b="0" i="0" u="none" strike="noStrike" dirty="0">
                <a:solidFill>
                  <a:srgbClr val="000000"/>
                </a:solidFill>
                <a:effectLst/>
                <a:latin typeface="Source Serif Pro" panose="020F0502020204030204" pitchFamily="34" charset="0"/>
              </a:rPr>
              <a:t>,</a:t>
            </a:r>
            <a:endParaRPr lang="de-DE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219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50" dirty="0"/>
              <a:t>Lead </a:t>
            </a:r>
            <a:r>
              <a:rPr lang="de-DE" sz="1050" dirty="0" err="1"/>
              <a:t>from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front</a:t>
            </a:r>
          </a:p>
          <a:p>
            <a:endParaRPr lang="de-DE" sz="1050" dirty="0"/>
          </a:p>
          <a:p>
            <a:r>
              <a:rPr lang="de-DE" sz="1050" dirty="0" err="1"/>
              <a:t>What</a:t>
            </a:r>
            <a:r>
              <a:rPr lang="de-DE" sz="1050" dirty="0"/>
              <a:t> </a:t>
            </a:r>
            <a:r>
              <a:rPr lang="de-DE" sz="1050" dirty="0" err="1"/>
              <a:t>makes</a:t>
            </a:r>
            <a:r>
              <a:rPr lang="de-DE" sz="1050" dirty="0"/>
              <a:t> </a:t>
            </a:r>
            <a:r>
              <a:rPr lang="de-DE" sz="1050" dirty="0" err="1"/>
              <a:t>them</a:t>
            </a:r>
            <a:r>
              <a:rPr lang="de-DE" sz="1050" dirty="0"/>
              <a:t> </a:t>
            </a:r>
            <a:r>
              <a:rPr lang="de-DE" sz="1050" dirty="0" err="1"/>
              <a:t>special</a:t>
            </a:r>
            <a:r>
              <a:rPr lang="de-DE" sz="1050" dirty="0"/>
              <a:t>: out </a:t>
            </a:r>
            <a:r>
              <a:rPr lang="de-DE" sz="1050" dirty="0" err="1"/>
              <a:t>of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box </a:t>
            </a:r>
            <a:r>
              <a:rPr lang="de-DE" sz="1050" dirty="0" err="1"/>
              <a:t>thinking</a:t>
            </a:r>
            <a:r>
              <a:rPr lang="de-DE" sz="1050" dirty="0"/>
              <a:t>, </a:t>
            </a:r>
            <a:r>
              <a:rPr lang="de-DE" sz="1050" dirty="0" err="1"/>
              <a:t>creativity</a:t>
            </a:r>
            <a:r>
              <a:rPr lang="de-DE" sz="1050" dirty="0"/>
              <a:t>, </a:t>
            </a:r>
            <a:r>
              <a:rPr lang="de-DE" sz="1050" dirty="0" err="1"/>
              <a:t>authentic</a:t>
            </a:r>
            <a:r>
              <a:rPr lang="de-DE" sz="1050" dirty="0"/>
              <a:t> and sense-</a:t>
            </a:r>
            <a:r>
              <a:rPr lang="de-DE" sz="1050" dirty="0" err="1"/>
              <a:t>making</a:t>
            </a:r>
            <a:r>
              <a:rPr lang="de-DE" sz="1050" dirty="0"/>
              <a:t> </a:t>
            </a:r>
            <a:r>
              <a:rPr lang="de-DE" sz="1050" dirty="0" err="1"/>
              <a:t>work</a:t>
            </a:r>
            <a:r>
              <a:rPr lang="de-DE" sz="1050" dirty="0"/>
              <a:t> in a </a:t>
            </a:r>
            <a:r>
              <a:rPr lang="de-DE" sz="1050" dirty="0" err="1"/>
              <a:t>community</a:t>
            </a:r>
            <a:r>
              <a:rPr lang="de-DE" sz="1050" dirty="0"/>
              <a:t>, </a:t>
            </a:r>
            <a:r>
              <a:rPr lang="de-DE" sz="1050" dirty="0" err="1"/>
              <a:t>more</a:t>
            </a:r>
            <a:r>
              <a:rPr lang="de-DE" sz="1050" dirty="0"/>
              <a:t> </a:t>
            </a:r>
            <a:r>
              <a:rPr lang="de-DE" sz="1050" dirty="0" err="1"/>
              <a:t>freedom</a:t>
            </a:r>
            <a:r>
              <a:rPr lang="de-DE" sz="1050" dirty="0"/>
              <a:t> in </a:t>
            </a:r>
            <a:r>
              <a:rPr lang="de-DE" sz="1050" dirty="0" err="1"/>
              <a:t>fulfilling</a:t>
            </a:r>
            <a:r>
              <a:rPr lang="de-DE" sz="1050" dirty="0"/>
              <a:t> </a:t>
            </a:r>
            <a:r>
              <a:rPr lang="de-DE" sz="1050" dirty="0" err="1"/>
              <a:t>tasks</a:t>
            </a:r>
            <a:endParaRPr lang="de-DE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385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437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288" marR="0" lvl="0" indent="-2682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1. professional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methodological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social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self-competence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a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distinctive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strategic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a strong personal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decision-making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ability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ability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think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act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in a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results-oriented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manner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marR="0" lvl="0" indent="-2682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1.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leadership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style: </a:t>
            </a:r>
            <a:r>
              <a:rPr lang="en-US" sz="105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Charismatic leaders are aware of their abilities and trust their leadership style. They develop problem-solving strategies and thus secure the trust of their personnel</a:t>
            </a:r>
            <a:r>
              <a:rPr lang="de-DE" sz="1050" dirty="0">
                <a:effectLst/>
              </a:rPr>
              <a:t> </a:t>
            </a:r>
            <a:endParaRPr lang="de-DE" sz="1050" dirty="0">
              <a:solidFill>
                <a:srgbClr val="004471"/>
              </a:solidFill>
              <a:effectLst/>
              <a:latin typeface="BundesSans Office" panose="020B0002030500000203" pitchFamily="34" charset="0"/>
            </a:endParaRPr>
          </a:p>
          <a:p>
            <a:pPr marL="268288" marR="0" lvl="0" indent="-2682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2. strong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resilience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: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resilience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enables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it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engages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to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act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think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 flexible and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offers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orientation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trough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 own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actions</a:t>
            </a:r>
            <a:endParaRPr lang="de-DE" sz="1050" dirty="0">
              <a:solidFill>
                <a:srgbClr val="004471"/>
              </a:solidFill>
              <a:effectLst/>
              <a:latin typeface="BundesSans Office" panose="020B0002030500000203" pitchFamily="34" charset="0"/>
            </a:endParaRPr>
          </a:p>
          <a:p>
            <a:pPr marL="268288" marR="0" lvl="0" indent="-2682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3.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establishing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meaning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through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leadership</a:t>
            </a:r>
            <a:r>
              <a:rPr lang="de-DE" sz="1050" dirty="0">
                <a:solidFill>
                  <a:srgbClr val="004471"/>
                </a:solidFill>
                <a:effectLst/>
                <a:latin typeface="BundesSans Office" panose="020B0002030500000203" pitchFamily="34" charset="0"/>
              </a:rPr>
              <a:t>: </a:t>
            </a:r>
            <a:r>
              <a:rPr lang="en-US" sz="10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Conveying the meaning and creating a strong identification for the mission are central leadership tasks. Those tasks become increasingly important and require an ever-increasing communication skills by leaders.</a:t>
            </a:r>
          </a:p>
          <a:p>
            <a:pPr marL="725488" marR="0" lvl="1" indent="-2682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05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actively is wanted by Gen Y and Z</a:t>
            </a:r>
          </a:p>
          <a:p>
            <a:pPr marL="268288" marR="0" lvl="0" indent="-2682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05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4. leaders are coaches</a:t>
            </a:r>
          </a:p>
          <a:p>
            <a:pPr marL="725488" marR="0" lvl="1" indent="-2682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Leaders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should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personally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engage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their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people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help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them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developing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problem-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solving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options</a:t>
            </a:r>
            <a:endParaRPr lang="de-DE" sz="1050" b="0" i="0" u="none" strike="noStrike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  <a:p>
            <a:pPr marL="725488" marR="0" lvl="1" indent="-2682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Leaders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are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enablers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give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their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people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tools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develop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competencies</a:t>
            </a:r>
            <a:endParaRPr lang="de-DE" sz="1050" b="0" i="0" u="none" strike="noStrike" dirty="0">
              <a:solidFill>
                <a:srgbClr val="5F6368"/>
              </a:solidFill>
              <a:effectLst/>
              <a:latin typeface="arial" panose="020B0604020202020204" pitchFamily="34" charset="0"/>
            </a:endParaRPr>
          </a:p>
          <a:p>
            <a:pPr marL="725488" marR="0" lvl="1" indent="-2682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Leaders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should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listen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instead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only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giving</a:t>
            </a:r>
            <a:r>
              <a:rPr lang="de-DE" sz="1050" b="0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50" b="0" i="0" u="none" strike="noStrike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answers</a:t>
            </a:r>
            <a:endParaRPr lang="de-DE" sz="1050" b="0" i="0" u="none" strike="noStrike" dirty="0">
              <a:solidFill>
                <a:srgbClr val="004471"/>
              </a:solidFill>
              <a:effectLst/>
              <a:latin typeface="BundesSans Office" panose="020B0002030500000203" pitchFamily="34" charset="0"/>
            </a:endParaRPr>
          </a:p>
          <a:p>
            <a:pPr marL="725488" marR="0" lvl="1" indent="-268288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Communication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guiding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principle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leadership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success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Active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listening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open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questions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removing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doubts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feedback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that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linked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Continuous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feedback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reflection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Intellectual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stimulation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problem-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solving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approaches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</a:p>
          <a:p>
            <a:pPr marL="446088" lvl="1" indent="-177800" defTabSz="685800">
              <a:buFontTx/>
              <a:buChar char="-"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Working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closely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with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people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from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Gen Y/Z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can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out-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-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-box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thinking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innovation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creativity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flexibility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can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emerge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lvl="0" indent="-188912" defTabSz="685800">
              <a:buFontTx/>
              <a:buChar char="-"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lvl="0" indent="-188912" defTabSz="685800">
              <a:buFontTx/>
              <a:buChar char="-"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Providing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structure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security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through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sense-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making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giving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enough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freedom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in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fulfilling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tasks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lvl="0" indent="-188912" defTabSz="685800">
              <a:buFontTx/>
              <a:buChar char="-"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lvl="0" indent="-188912" defTabSz="685800">
              <a:buFontTx/>
              <a:buChar char="-"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lvl="0" indent="-188912" defTabSz="685800">
              <a:buFontTx/>
              <a:buChar char="-"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endParaRPr lang="de-DE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306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50" b="1" u="sng" dirty="0"/>
              <a:t>On </a:t>
            </a:r>
            <a:r>
              <a:rPr lang="de-DE" sz="1050" b="1" u="sng" dirty="0" err="1"/>
              <a:t>the</a:t>
            </a:r>
            <a:r>
              <a:rPr lang="de-DE" sz="1050" b="1" u="sng" dirty="0"/>
              <a:t> </a:t>
            </a:r>
            <a:r>
              <a:rPr lang="de-DE" sz="1050" b="1" u="sng" dirty="0" err="1"/>
              <a:t>job</a:t>
            </a:r>
            <a:r>
              <a:rPr lang="de-DE" sz="1050" b="1" u="sng" dirty="0"/>
              <a:t>: </a:t>
            </a:r>
          </a:p>
          <a:p>
            <a:r>
              <a:rPr lang="de-DE" sz="1050" dirty="0"/>
              <a:t>Working </a:t>
            </a:r>
            <a:r>
              <a:rPr lang="de-DE" sz="1050" dirty="0" err="1"/>
              <a:t>together</a:t>
            </a:r>
            <a:r>
              <a:rPr lang="de-DE" sz="1050" dirty="0"/>
              <a:t> </a:t>
            </a:r>
            <a:r>
              <a:rPr lang="de-DE" sz="1050" dirty="0" err="1"/>
              <a:t>as</a:t>
            </a:r>
            <a:r>
              <a:rPr lang="de-DE" sz="1050" dirty="0"/>
              <a:t> a </a:t>
            </a:r>
            <a:r>
              <a:rPr lang="de-DE" sz="1050" dirty="0" err="1"/>
              <a:t>team</a:t>
            </a:r>
            <a:r>
              <a:rPr lang="de-DE" sz="1050" dirty="0"/>
              <a:t> – </a:t>
            </a:r>
            <a:r>
              <a:rPr lang="de-DE" sz="1050" dirty="0" err="1"/>
              <a:t>higher</a:t>
            </a:r>
            <a:r>
              <a:rPr lang="de-DE" sz="1050" dirty="0"/>
              <a:t> </a:t>
            </a:r>
            <a:r>
              <a:rPr lang="de-DE" sz="1050" dirty="0" err="1"/>
              <a:t>demands</a:t>
            </a:r>
            <a:r>
              <a:rPr lang="de-DE" sz="1050" dirty="0"/>
              <a:t> </a:t>
            </a:r>
            <a:r>
              <a:rPr lang="de-DE" sz="1050" dirty="0" err="1"/>
              <a:t>require</a:t>
            </a:r>
            <a:r>
              <a:rPr lang="de-DE" sz="1050" dirty="0"/>
              <a:t> </a:t>
            </a:r>
            <a:r>
              <a:rPr lang="de-DE" sz="1050" dirty="0" err="1"/>
              <a:t>more</a:t>
            </a:r>
            <a:r>
              <a:rPr lang="de-DE" sz="1050" dirty="0"/>
              <a:t> </a:t>
            </a:r>
            <a:r>
              <a:rPr lang="de-DE" sz="1050" dirty="0" err="1"/>
              <a:t>skills</a:t>
            </a:r>
            <a:r>
              <a:rPr lang="de-DE" sz="1050" dirty="0"/>
              <a:t>, </a:t>
            </a:r>
            <a:r>
              <a:rPr lang="de-DE" sz="1050" dirty="0" err="1"/>
              <a:t>more</a:t>
            </a:r>
            <a:r>
              <a:rPr lang="de-DE" sz="1050" dirty="0"/>
              <a:t> </a:t>
            </a:r>
            <a:r>
              <a:rPr lang="de-DE" sz="1050" dirty="0" err="1"/>
              <a:t>competencies</a:t>
            </a:r>
            <a:endParaRPr lang="de-DE" sz="1050" dirty="0"/>
          </a:p>
          <a:p>
            <a:r>
              <a:rPr lang="de-DE" sz="1050" dirty="0" err="1"/>
              <a:t>Leading</a:t>
            </a:r>
            <a:r>
              <a:rPr lang="de-DE" sz="1050" dirty="0"/>
              <a:t> in a </a:t>
            </a:r>
            <a:r>
              <a:rPr lang="de-DE" sz="1050" dirty="0" err="1"/>
              <a:t>safe</a:t>
            </a:r>
            <a:r>
              <a:rPr lang="de-DE" sz="1050" dirty="0"/>
              <a:t> </a:t>
            </a:r>
            <a:r>
              <a:rPr lang="de-DE" sz="1050" dirty="0" err="1"/>
              <a:t>environment</a:t>
            </a:r>
            <a:r>
              <a:rPr lang="de-DE" sz="1050" dirty="0"/>
              <a:t> – </a:t>
            </a:r>
            <a:r>
              <a:rPr lang="de-DE" sz="1050" dirty="0" err="1"/>
              <a:t>training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lead</a:t>
            </a:r>
            <a:r>
              <a:rPr lang="de-DE" sz="1050" dirty="0"/>
              <a:t> in an </a:t>
            </a:r>
            <a:r>
              <a:rPr lang="de-DE" sz="1050" dirty="0" err="1"/>
              <a:t>environment</a:t>
            </a:r>
            <a:r>
              <a:rPr lang="de-DE" sz="1050" dirty="0"/>
              <a:t>, </a:t>
            </a:r>
            <a:r>
              <a:rPr lang="de-DE" sz="1050" dirty="0" err="1"/>
              <a:t>where</a:t>
            </a:r>
            <a:r>
              <a:rPr lang="de-DE" sz="1050" dirty="0"/>
              <a:t> </a:t>
            </a:r>
            <a:r>
              <a:rPr lang="de-DE" sz="1050" dirty="0" err="1"/>
              <a:t>your</a:t>
            </a:r>
            <a:r>
              <a:rPr lang="de-DE" sz="1050" dirty="0"/>
              <a:t> </a:t>
            </a:r>
            <a:r>
              <a:rPr lang="de-DE" sz="1050" dirty="0" err="1"/>
              <a:t>future</a:t>
            </a:r>
            <a:r>
              <a:rPr lang="de-DE" sz="1050" dirty="0"/>
              <a:t> </a:t>
            </a:r>
            <a:r>
              <a:rPr lang="de-DE" sz="1050" dirty="0" err="1"/>
              <a:t>skills</a:t>
            </a:r>
            <a:r>
              <a:rPr lang="de-DE" sz="1050" dirty="0"/>
              <a:t> </a:t>
            </a:r>
            <a:r>
              <a:rPr lang="de-DE" sz="1050" dirty="0" err="1"/>
              <a:t>are</a:t>
            </a:r>
            <a:r>
              <a:rPr lang="de-DE" sz="1050" dirty="0"/>
              <a:t> </a:t>
            </a:r>
            <a:r>
              <a:rPr lang="de-DE" sz="1050" dirty="0" err="1"/>
              <a:t>being</a:t>
            </a:r>
            <a:r>
              <a:rPr lang="de-DE" sz="1050" dirty="0"/>
              <a:t> </a:t>
            </a:r>
            <a:r>
              <a:rPr lang="de-DE" sz="1050" dirty="0" err="1"/>
              <a:t>taught</a:t>
            </a:r>
            <a:endParaRPr lang="de-DE" sz="1050" dirty="0"/>
          </a:p>
          <a:p>
            <a:r>
              <a:rPr lang="de-DE" sz="1050" dirty="0" err="1"/>
              <a:t>Leaving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comfortzone</a:t>
            </a:r>
            <a:r>
              <a:rPr lang="de-DE" sz="1050" dirty="0"/>
              <a:t> – </a:t>
            </a:r>
            <a:r>
              <a:rPr lang="de-DE" sz="1050" dirty="0" err="1"/>
              <a:t>leave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comfortzone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enable</a:t>
            </a:r>
            <a:r>
              <a:rPr lang="de-DE" sz="1050" dirty="0"/>
              <a:t> „out </a:t>
            </a:r>
            <a:r>
              <a:rPr lang="de-DE" sz="1050" dirty="0" err="1"/>
              <a:t>of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box </a:t>
            </a:r>
            <a:r>
              <a:rPr lang="de-DE" sz="1050" dirty="0" err="1"/>
              <a:t>thinking</a:t>
            </a:r>
            <a:r>
              <a:rPr lang="de-DE" sz="1050" dirty="0"/>
              <a:t>“</a:t>
            </a:r>
          </a:p>
          <a:p>
            <a:r>
              <a:rPr lang="de-DE" sz="1050" dirty="0"/>
              <a:t>Positive </a:t>
            </a:r>
            <a:r>
              <a:rPr lang="de-DE" sz="1050" dirty="0" err="1"/>
              <a:t>error</a:t>
            </a:r>
            <a:r>
              <a:rPr lang="de-DE" sz="1050" dirty="0"/>
              <a:t> </a:t>
            </a:r>
            <a:r>
              <a:rPr lang="de-DE" sz="1050" dirty="0" err="1"/>
              <a:t>culture</a:t>
            </a:r>
            <a:r>
              <a:rPr lang="de-DE" sz="1050" dirty="0"/>
              <a:t> – </a:t>
            </a:r>
            <a:r>
              <a:rPr lang="de-DE" sz="1050" dirty="0" err="1"/>
              <a:t>mistakes</a:t>
            </a:r>
            <a:r>
              <a:rPr lang="de-DE" sz="1050" dirty="0"/>
              <a:t> </a:t>
            </a:r>
            <a:r>
              <a:rPr lang="de-DE" sz="1050" dirty="0" err="1"/>
              <a:t>should</a:t>
            </a:r>
            <a:r>
              <a:rPr lang="de-DE" sz="1050" dirty="0"/>
              <a:t> </a:t>
            </a:r>
            <a:r>
              <a:rPr lang="de-DE" sz="1050" dirty="0" err="1"/>
              <a:t>be</a:t>
            </a:r>
            <a:r>
              <a:rPr lang="de-DE" sz="1050" dirty="0"/>
              <a:t> </a:t>
            </a:r>
            <a:r>
              <a:rPr lang="de-DE" sz="1050" dirty="0" err="1"/>
              <a:t>made</a:t>
            </a:r>
            <a:r>
              <a:rPr lang="de-DE" sz="1050" dirty="0"/>
              <a:t> in </a:t>
            </a:r>
            <a:r>
              <a:rPr lang="de-DE" sz="1050" dirty="0" err="1"/>
              <a:t>order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succeed</a:t>
            </a:r>
            <a:r>
              <a:rPr lang="de-DE" sz="1050" dirty="0"/>
              <a:t> in real </a:t>
            </a:r>
            <a:r>
              <a:rPr lang="de-DE" sz="1050" dirty="0" err="1"/>
              <a:t>events</a:t>
            </a:r>
            <a:endParaRPr lang="de-DE" sz="1050" dirty="0"/>
          </a:p>
          <a:p>
            <a:r>
              <a:rPr lang="de-DE" sz="1050" dirty="0" err="1"/>
              <a:t>Lifelong</a:t>
            </a:r>
            <a:r>
              <a:rPr lang="de-DE" sz="1050" dirty="0"/>
              <a:t> </a:t>
            </a:r>
            <a:r>
              <a:rPr lang="de-DE" sz="1050" dirty="0" err="1"/>
              <a:t>learning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</a:t>
            </a:r>
            <a:r>
              <a:rPr lang="de-DE" sz="1050" dirty="0" err="1"/>
              <a:t>necessary</a:t>
            </a:r>
            <a:r>
              <a:rPr lang="de-DE" sz="1050" dirty="0"/>
              <a:t> </a:t>
            </a:r>
            <a:r>
              <a:rPr lang="de-DE" sz="1050" dirty="0" err="1"/>
              <a:t>for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challenges</a:t>
            </a:r>
            <a:r>
              <a:rPr lang="de-DE" sz="1050" dirty="0"/>
              <a:t> </a:t>
            </a:r>
            <a:r>
              <a:rPr lang="de-DE" sz="1050" dirty="0" err="1"/>
              <a:t>of</a:t>
            </a:r>
            <a:r>
              <a:rPr lang="de-DE" sz="1050" dirty="0"/>
              <a:t> VUCA</a:t>
            </a:r>
          </a:p>
          <a:p>
            <a:endParaRPr lang="de-DE" sz="1050" dirty="0"/>
          </a:p>
          <a:p>
            <a:r>
              <a:rPr lang="de-DE" sz="1050" dirty="0" err="1"/>
              <a:t>flexibility</a:t>
            </a:r>
            <a:r>
              <a:rPr lang="de-DE" sz="1050" dirty="0"/>
              <a:t>, </a:t>
            </a:r>
            <a:r>
              <a:rPr lang="de-DE" sz="1050" dirty="0" err="1"/>
              <a:t>freedom</a:t>
            </a:r>
            <a:r>
              <a:rPr lang="de-DE" sz="1050" dirty="0"/>
              <a:t>, a positive </a:t>
            </a:r>
            <a:r>
              <a:rPr lang="de-DE" sz="1050" dirty="0" err="1"/>
              <a:t>mistake</a:t>
            </a:r>
            <a:r>
              <a:rPr lang="de-DE" sz="1050" dirty="0"/>
              <a:t> </a:t>
            </a:r>
            <a:r>
              <a:rPr lang="de-DE" sz="1050" dirty="0" err="1"/>
              <a:t>culture</a:t>
            </a:r>
            <a:r>
              <a:rPr lang="de-DE" sz="1050" dirty="0"/>
              <a:t>, </a:t>
            </a:r>
            <a:r>
              <a:rPr lang="de-DE" sz="1050" dirty="0" err="1"/>
              <a:t>finding</a:t>
            </a:r>
            <a:r>
              <a:rPr lang="de-DE" sz="1050" dirty="0"/>
              <a:t> </a:t>
            </a:r>
            <a:r>
              <a:rPr lang="de-DE" sz="1050" dirty="0" err="1"/>
              <a:t>your</a:t>
            </a:r>
            <a:r>
              <a:rPr lang="de-DE" sz="1050" dirty="0"/>
              <a:t> own </a:t>
            </a:r>
            <a:r>
              <a:rPr lang="de-DE" sz="1050" dirty="0" err="1"/>
              <a:t>leadership</a:t>
            </a:r>
            <a:r>
              <a:rPr lang="de-DE" sz="1050" dirty="0"/>
              <a:t> style in </a:t>
            </a:r>
            <a:r>
              <a:rPr lang="de-DE" sz="1050" dirty="0" err="1"/>
              <a:t>developing</a:t>
            </a:r>
            <a:r>
              <a:rPr lang="de-DE" sz="1050" dirty="0"/>
              <a:t> </a:t>
            </a:r>
            <a:r>
              <a:rPr lang="de-DE" sz="1050" dirty="0" err="1"/>
              <a:t>supporting</a:t>
            </a:r>
            <a:r>
              <a:rPr lang="de-DE" sz="1050" dirty="0"/>
              <a:t> </a:t>
            </a:r>
            <a:r>
              <a:rPr lang="de-DE" sz="1050" dirty="0" err="1"/>
              <a:t>competencies</a:t>
            </a:r>
            <a:r>
              <a:rPr lang="de-DE" sz="1050" dirty="0"/>
              <a:t>, </a:t>
            </a:r>
            <a:r>
              <a:rPr lang="de-DE" sz="1050" dirty="0" err="1"/>
              <a:t>have</a:t>
            </a:r>
            <a:r>
              <a:rPr lang="de-DE" sz="1050" dirty="0"/>
              <a:t> an open </a:t>
            </a:r>
            <a:r>
              <a:rPr lang="de-DE" sz="1050" dirty="0" err="1"/>
              <a:t>dialog</a:t>
            </a:r>
            <a:r>
              <a:rPr lang="de-DE" sz="1050" dirty="0"/>
              <a:t> </a:t>
            </a:r>
            <a:r>
              <a:rPr lang="de-DE" sz="1050" dirty="0" err="1"/>
              <a:t>with</a:t>
            </a:r>
            <a:r>
              <a:rPr lang="de-DE" sz="1050" dirty="0"/>
              <a:t> </a:t>
            </a:r>
            <a:r>
              <a:rPr lang="de-DE" sz="1050" dirty="0" err="1"/>
              <a:t>your</a:t>
            </a:r>
            <a:r>
              <a:rPr lang="de-DE" sz="1050" dirty="0"/>
              <a:t> </a:t>
            </a:r>
            <a:r>
              <a:rPr lang="de-DE" sz="1050" dirty="0" err="1"/>
              <a:t>superiors</a:t>
            </a:r>
            <a:r>
              <a:rPr lang="de-DE" sz="1050" dirty="0"/>
              <a:t>, </a:t>
            </a:r>
            <a:r>
              <a:rPr lang="de-DE" sz="1050" dirty="0" err="1"/>
              <a:t>have</a:t>
            </a:r>
            <a:r>
              <a:rPr lang="de-DE" sz="1050" dirty="0"/>
              <a:t> a </a:t>
            </a:r>
            <a:r>
              <a:rPr lang="de-DE" sz="1050" dirty="0" err="1"/>
              <a:t>clear</a:t>
            </a:r>
            <a:r>
              <a:rPr lang="de-DE" sz="1050" dirty="0"/>
              <a:t> </a:t>
            </a:r>
            <a:r>
              <a:rPr lang="de-DE" sz="1050" dirty="0" err="1"/>
              <a:t>goal</a:t>
            </a:r>
            <a:r>
              <a:rPr lang="de-DE" sz="1050" dirty="0"/>
              <a:t> in </a:t>
            </a:r>
            <a:r>
              <a:rPr lang="de-DE" sz="1050" dirty="0" err="1"/>
              <a:t>mind</a:t>
            </a:r>
            <a:r>
              <a:rPr lang="de-DE" sz="1050" dirty="0"/>
              <a:t>, </a:t>
            </a:r>
            <a:r>
              <a:rPr lang="de-DE" sz="1050" dirty="0" err="1"/>
              <a:t>physical</a:t>
            </a:r>
            <a:r>
              <a:rPr lang="de-DE" sz="1050" dirty="0"/>
              <a:t> and mental </a:t>
            </a:r>
            <a:r>
              <a:rPr lang="de-DE" sz="1050" dirty="0" err="1"/>
              <a:t>training</a:t>
            </a:r>
            <a:r>
              <a:rPr lang="de-DE" sz="1050" dirty="0"/>
              <a:t>, Training </a:t>
            </a:r>
            <a:r>
              <a:rPr lang="de-DE" sz="1050" dirty="0" err="1"/>
              <a:t>with</a:t>
            </a:r>
            <a:r>
              <a:rPr lang="de-DE" sz="1050" dirty="0"/>
              <a:t> digital </a:t>
            </a:r>
            <a:r>
              <a:rPr lang="de-DE" sz="1050" dirty="0" err="1"/>
              <a:t>methods</a:t>
            </a:r>
            <a:r>
              <a:rPr lang="de-DE" sz="1050" dirty="0"/>
              <a:t>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073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50" dirty="0" err="1"/>
              <a:t>Leaving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comfortzone</a:t>
            </a:r>
            <a:r>
              <a:rPr lang="de-DE" sz="1050" dirty="0"/>
              <a:t> – </a:t>
            </a:r>
            <a:r>
              <a:rPr lang="de-DE" sz="1050" dirty="0" err="1"/>
              <a:t>leave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comfortzone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enable</a:t>
            </a:r>
            <a:r>
              <a:rPr lang="de-DE" sz="1050" dirty="0"/>
              <a:t> „out </a:t>
            </a:r>
            <a:r>
              <a:rPr lang="de-DE" sz="1050" dirty="0" err="1"/>
              <a:t>of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box </a:t>
            </a:r>
            <a:r>
              <a:rPr lang="de-DE" sz="1050" dirty="0" err="1"/>
              <a:t>thinking</a:t>
            </a:r>
            <a:r>
              <a:rPr lang="de-DE" sz="1050" dirty="0"/>
              <a:t>“</a:t>
            </a:r>
          </a:p>
          <a:p>
            <a:endParaRPr lang="de-DE" sz="1050" dirty="0"/>
          </a:p>
          <a:p>
            <a:r>
              <a:rPr lang="de-DE" sz="1050" dirty="0"/>
              <a:t>Positive </a:t>
            </a:r>
            <a:r>
              <a:rPr lang="de-DE" sz="1050" dirty="0" err="1"/>
              <a:t>error</a:t>
            </a:r>
            <a:r>
              <a:rPr lang="de-DE" sz="1050" dirty="0"/>
              <a:t> </a:t>
            </a:r>
            <a:r>
              <a:rPr lang="de-DE" sz="1050" dirty="0" err="1"/>
              <a:t>culture</a:t>
            </a:r>
            <a:r>
              <a:rPr lang="de-DE" sz="1050" dirty="0"/>
              <a:t> – </a:t>
            </a:r>
            <a:r>
              <a:rPr lang="de-DE" sz="1050" dirty="0" err="1"/>
              <a:t>mistakes</a:t>
            </a:r>
            <a:r>
              <a:rPr lang="de-DE" sz="1050" dirty="0"/>
              <a:t> </a:t>
            </a:r>
            <a:r>
              <a:rPr lang="de-DE" sz="1050" dirty="0" err="1"/>
              <a:t>should</a:t>
            </a:r>
            <a:r>
              <a:rPr lang="de-DE" sz="1050" dirty="0"/>
              <a:t> </a:t>
            </a:r>
            <a:r>
              <a:rPr lang="de-DE" sz="1050" dirty="0" err="1"/>
              <a:t>be</a:t>
            </a:r>
            <a:r>
              <a:rPr lang="de-DE" sz="1050" dirty="0"/>
              <a:t> </a:t>
            </a:r>
            <a:r>
              <a:rPr lang="de-DE" sz="1050" dirty="0" err="1"/>
              <a:t>made</a:t>
            </a:r>
            <a:r>
              <a:rPr lang="de-DE" sz="1050" dirty="0"/>
              <a:t> in </a:t>
            </a:r>
            <a:r>
              <a:rPr lang="de-DE" sz="1050" dirty="0" err="1"/>
              <a:t>order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succeed</a:t>
            </a:r>
            <a:r>
              <a:rPr lang="de-DE" sz="1050" dirty="0"/>
              <a:t> in real </a:t>
            </a:r>
            <a:r>
              <a:rPr lang="de-DE" sz="1050" dirty="0" err="1"/>
              <a:t>events</a:t>
            </a:r>
            <a:endParaRPr lang="de-DE" sz="1050" dirty="0"/>
          </a:p>
          <a:p>
            <a:r>
              <a:rPr lang="de-DE" sz="1050" dirty="0" err="1"/>
              <a:t>Lifelong</a:t>
            </a:r>
            <a:r>
              <a:rPr lang="de-DE" sz="1050" dirty="0"/>
              <a:t> </a:t>
            </a:r>
            <a:r>
              <a:rPr lang="de-DE" sz="1050" dirty="0" err="1"/>
              <a:t>learning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</a:t>
            </a:r>
            <a:r>
              <a:rPr lang="de-DE" sz="1050" dirty="0" err="1"/>
              <a:t>necessary</a:t>
            </a:r>
            <a:r>
              <a:rPr lang="de-DE" sz="1050" dirty="0"/>
              <a:t> </a:t>
            </a:r>
            <a:r>
              <a:rPr lang="de-DE" sz="1050" dirty="0" err="1"/>
              <a:t>for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challenges</a:t>
            </a:r>
            <a:r>
              <a:rPr lang="de-DE" sz="1050" dirty="0"/>
              <a:t> </a:t>
            </a:r>
            <a:r>
              <a:rPr lang="de-DE" sz="1050" dirty="0" err="1"/>
              <a:t>of</a:t>
            </a:r>
            <a:r>
              <a:rPr lang="de-DE" sz="1050" dirty="0"/>
              <a:t> VUCA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7254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1. Communication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guiding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principle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leadership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success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Active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listening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open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questions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removing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doubts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feedback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that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linked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Continuous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feedback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reflection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Intellectual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stimulation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problem-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solving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approaches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</a:p>
          <a:p>
            <a:pPr marL="446088" lvl="1" indent="-177800" defTabSz="685800">
              <a:buFontTx/>
              <a:buChar char="-"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Working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closely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with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people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from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Gen Y/Z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can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out-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-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-box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thinking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innovation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creativity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flexibility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can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emerge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are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not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only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superiors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but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coaches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</a:p>
          <a:p>
            <a:pPr marL="446088" lvl="1" indent="-177800" defTabSz="685800">
              <a:buFontTx/>
              <a:buChar char="-"/>
            </a:pP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developing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their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personnels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competences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lvl="0" indent="-188912" defTabSz="685800">
              <a:buFontTx/>
              <a:buChar char="-"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Leadership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can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developed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establishing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stronger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other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competencies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lvl="0" indent="-188912" defTabSz="685800">
              <a:buFontTx/>
              <a:buChar char="-"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lvl="0" indent="-188912" defTabSz="685800">
              <a:buFontTx/>
              <a:buChar char="-"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Providing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structure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security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through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sense-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making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giving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enough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freedom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in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fulfilling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tasks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lvl="0" indent="-188912" defTabSz="685800">
              <a:buFontTx/>
              <a:buChar char="-"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lvl="0" indent="-188912" defTabSz="685800">
              <a:buFontTx/>
              <a:buChar char="-"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lvl="0" indent="-188912" defTabSz="685800">
              <a:buFontTx/>
              <a:buChar char="-"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endParaRPr lang="de-DE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614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[1] Julia Heller,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Resilienz für die VUCA-Welt. Individuelle und organisationale Resilienz 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(Wiesbaden: Springer, 2019), 51-52.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[2] Christian Freilinger,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Vision und Leadership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6.97, (Köln: Deutscher Wirtschaftsdienst, 2012), 4.5.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[3] DoD Fact Sheet, “Sequestration’s Impact to Regaining Readiness,” last accessed August 31, 2022, 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dod.defense.gov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/Portals/1/Documents/pubs/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DoD_Readiness_Fact_Sheet_FINAL.pdf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[4] Martin Tschumi, Handbuch zum Personalmanagement (Zürich 2013), 16-18.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[5] Deloitte, “Understanding Generation Z in the workplace,” last accessed August 31, 2022, https://www2.deloitte.com/us/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/pages/consumer-business/articles/understanding-generation-z-in-the-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workplace.html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[6] Susanne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Böhlich,</a:t>
            </a:r>
            <a:r>
              <a:rPr lang="de-DE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Generation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YZ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7.76 (Köln: Deutscher Wirtschaftsdienst, 2012), 13-14.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[7] Samuel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Absher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Nathan Chandler, Jennifer Kavanagh, et. al, 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Building Military Coalitions, Lessons from U.S. Experience (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Santa Monica: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RAND Corporation, 2021), 171.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[8] Bundeswehr, “Enhanced Air Policing South,” last accessed August 31, 2022, 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www.bundeswehr.de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/de/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einsaetze-bundeswehr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anerkannte-missionen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nato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-air-policing-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baltikum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[9] Bundeswehr, “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Slowakei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– EVA,” last accessed August 31, 2022, 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www.bundeswehr.de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/de/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einsaetze-bundeswehr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anerkannte-missionen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slowakei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-enhanced-vigilance-activities.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[10] Hedda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Nier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,“So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tickt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die Generation Z,” last accessed September 25, 2022, 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de.statista.com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infografik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/12176/so-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tickt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-die-generation-z-in-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oesterreich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[11] Björn Appellmann,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Führen in einer komplexen Welt. Die Zeit der Helden ist vorbei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6.138 (Köln: Deutscher Wirtschaftsdienst, 2012), 11.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[12] Ibid., 7-8.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[13] Ibid., 11-12.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[14]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Zukunftsinstitut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„Megatrend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Globalisierung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,“ last accessed August 31, 2022, 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www.zukunftsinstitut.de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/dossier/megatrend-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globalisierung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[15] Ahmet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Aysan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Bilgin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Faruk, Mehmet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Huseyin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Hakan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Danis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Demir Ender, 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Eurasian Business Perspectives. Proceedings of the 23rd Eurasia Business and Economics Society Conference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(Cham: Springer, 2020), 34.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[16] Björn Appellmann,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Führen in einer komplexen Welt. Die Zeit der Helden ist vorbei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6.138 (Köln: Deutscher Wirtschaftsdienst, 2012), 9-10.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[17] Idem.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[18]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Ferihan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Steiner,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Führung der Generation Y durch </a:t>
            </a:r>
            <a:r>
              <a:rPr lang="de-DE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Servant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Leadership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7.73 (Köln: Deutscher Wirtschaftsdienst, 2012), 1-2.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[19] Thomas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Wiegold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„Personalstärke Juni 2022. Jetzt knapp über 182.000 nach FWDL-Rückgang,“ last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accessed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August 31, 2022, https://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augengeradeaus.net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/2022/07/personalstaerke-juni-2022-jetzt-knapp-ueber-182-000-nach-fwdl-rueckgang.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[20] Wissenschaftliche Dienste, Deutscher Bundestag,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Personalgewinnungsstrategien im Vergleich. Die Streitkräfte Deutschlands, Kanadas, der Niederlande, Norwegens und der Schweiz unter Berücksichtigung der entsprechenden Strategien im jeweiligen öffentlichen Bereich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(Berlin 2019), 6.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[21] Idem.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[22] Thomas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Batsching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Generation Y – Was tun? Empfehlungen für Konzepte des Personalmanagements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7.61 (Köln: Deutscher Wirtschaftsdienst, 2012), 1-2.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[23] Intergeneration, „Babyboomer, Generation X, Y, Z etc.: Die Generationen im Überblick,“ last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accessed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on August 31, 2022, https://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intergeneration.ch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/de/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grundlagen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generation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-x-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z-ueberblick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[24] Susanne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Böhlich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Generation YZ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7.76 (Köln: Deutscher Wirtschaftsdienst, 2012), 3.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[25] Ibid., 4.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[26]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Neli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Mihaylova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„Generation Y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denkt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und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arbeitet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anders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,“ last accessed on August 31, 2022, 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www.allgemeine-zeitung.de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/panorama/leben-und-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wissen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/generation-y-denkt-und-arbeitet-anders_18055573.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[27] Susanne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Böhlich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Generation YZ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7.76 (Köln: Deutscher Wirtschaftsdienst, 2012), 5.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[28] Wissenschaftliche Dienste, Deutscher Bundestag,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Personalgewinnungsstrategien im Vergleich. Die Streitkräfte Deutschlands, Kanadas, der Niederlande, Norwegens und der Schweiz unter Berücksichtigung der entsprechenden Strategien im jeweiligen öffentlichen Bereich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(Berlin 2019), 5.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[29] Christian Scholz,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Generation Z. Wie sie tickt, was sie verändert und warum sie uns alle ansteckt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(Weinheim: Wiley, 2014), 199-200.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[30]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Ferihan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Steiner,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Führung der Generation Y durch </a:t>
            </a:r>
            <a:r>
              <a:rPr lang="de-DE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Servant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Leadership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7.73 (Köln: Deutscher Wirtschaftsdienst, 2012), 3-4.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[31] Nina Leonhard, Ines-Jacqueline Werkner,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Militärsoziologie – eine Einführung, (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Wiesbaden: Springer, 2012), 436.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[32] Hagen Rudolph,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Strategisch wichtige Schlüsselkompetenzen von Führungskräften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7.11, (Köln: Deutscher Wirtschaftsdienst, 2012), 5.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[33] Claudia Schneider,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Wenn die gewohnte Ordnung auf dem Kopf steht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6.139 (Köln: Deutscher Wirtschaftsdienst, 2012,) 10-11.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[34] Björn Appellmann,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Führen in einer komplexen Welt. Die Zeit der Helden ist vorbei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6.138 (Köln: Deutscher Wirtschaftsdienst, 2012), 11-12.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[35] Anna Nguyen,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Führungskompetenzen lernen und 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6.169, (Köln: Deutscher Wirtschaftsdienst, 2012), 3-4.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[36] Ibid., 8.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[37] Ibid., 9-10.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[38] Jim Thomas, Ted Thomas, “Mentoring, Coaching and Counseling. Toward a Common Understanding,” last accessed on August 31, 2022, 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usacac.army.mil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/sites/default/files/documents/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cace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/DCL/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DCL_Mentoring.pdf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4.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[39] Paul Lawrence, Leading Change. 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How Successful Leaders Approach Change Management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(London: Kogan Page, 2015), 194.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[40] Rainer Niermeyer, Nadia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Postall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Führen: Die erfolgsreichsten Instrumente und Techniken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(München: Haufe, 2008), 7.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[41] Alexander Groth,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Führungsstark im Wandel. Change Leadership für das mittlere Management (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Frankfurt am Main: Campus Verlag, 2016), 14-17.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[42] Ibid., 8.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[43] Nicole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Strauss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Mit Resilienz gegen Stress und Burnout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9.23 (Köln: Deutscher Wirtschaftsdienst, 2012), 1.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[44] Julia Heller,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Resilienz für die VUCA-Welt. Individuelle und organisationale Resilienz 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(Wiesbaden: Springer, 2019), 4.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[45] Gregor Paul Hoffmann,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Organisationale Resilienz. Grundlagen und Handlungsempfehlungen für Entscheidungsträger und </a:t>
            </a:r>
            <a:r>
              <a:rPr lang="de-DE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Führungkräfte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(Wiesbaden: Springer, 2016), 6.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[46] Nicole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Strauss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Mit Resilienz gegen Stress und Burnout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9.23 (Köln: Deutscher Wirtschaftsdienst, 2012), 16.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[47] Leibniz Institute for Resilience Research, “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Stichwort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Resilienz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,” last accessed on August 31, 2022, 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lir-mainz.de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resilienz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[48] Rafaela Kraus, Tanja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Kreitenweis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Führung messen. Inklusive Toolbox mit Messinstrumenten und Fragebögen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(Berlin: Springer, 2020), 26-31.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[49] Ibid., 28.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[50]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Ferihan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Steiner,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Führung der Generation Y durch </a:t>
            </a:r>
            <a:r>
              <a:rPr lang="de-DE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Servant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Leadership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7.73 (Köln: Deutscher Wirtschaftsdienst, 2012), 4-5.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[51] Björn Appellmann,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Führen in einer komplexen Welt. Die Zeit der Helden ist vorbei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PersonalEntwickeln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Beitrag Nr. 6.138 (Köln: Deutscher Wirtschaftsdienst, 2012), 7-8.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[52] James S. Moore, “Personnel readiness in 6 ‘easy’ steps,” last accessed on August 31, 2022, https://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www.army.mil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/article/203673/personnel_readiness_in_6_easy_steps.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812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00" dirty="0"/>
              <a:t>The </a:t>
            </a:r>
            <a:r>
              <a:rPr lang="de-DE" sz="1000" dirty="0" err="1"/>
              <a:t>perspective</a:t>
            </a:r>
            <a:r>
              <a:rPr lang="de-DE" sz="1000" dirty="0"/>
              <a:t>: Leadership in a human </a:t>
            </a:r>
            <a:r>
              <a:rPr lang="de-DE" sz="1000" dirty="0" err="1"/>
              <a:t>ressource</a:t>
            </a:r>
            <a:r>
              <a:rPr lang="de-DE" sz="1000" dirty="0"/>
              <a:t> </a:t>
            </a:r>
            <a:r>
              <a:rPr lang="de-DE" sz="1000" dirty="0" err="1"/>
              <a:t>development</a:t>
            </a:r>
            <a:r>
              <a:rPr lang="de-DE" sz="1000" dirty="0"/>
              <a:t> </a:t>
            </a:r>
            <a:r>
              <a:rPr lang="de-DE" sz="1000" dirty="0" err="1"/>
              <a:t>perspective</a:t>
            </a:r>
            <a:r>
              <a:rPr lang="de-DE" sz="1000" dirty="0"/>
              <a:t>. Competence </a:t>
            </a:r>
            <a:r>
              <a:rPr lang="de-DE" sz="1000" dirty="0" err="1"/>
              <a:t>development</a:t>
            </a:r>
            <a:r>
              <a:rPr lang="de-DE" sz="1000" dirty="0"/>
              <a:t> and </a:t>
            </a:r>
            <a:r>
              <a:rPr lang="de-DE" sz="1000" dirty="0" err="1"/>
              <a:t>training</a:t>
            </a:r>
            <a:r>
              <a:rPr lang="de-DE" sz="1000" dirty="0"/>
              <a:t>. </a:t>
            </a:r>
          </a:p>
          <a:p>
            <a:endParaRPr lang="de-DE" sz="1000" dirty="0"/>
          </a:p>
          <a:p>
            <a:r>
              <a:rPr lang="de-DE" sz="1000" dirty="0" err="1"/>
              <a:t>output</a:t>
            </a:r>
            <a:r>
              <a:rPr lang="de-DE" sz="1000" dirty="0"/>
              <a:t> </a:t>
            </a:r>
            <a:r>
              <a:rPr lang="de-DE" sz="1000" dirty="0" err="1"/>
              <a:t>orientation</a:t>
            </a:r>
            <a:r>
              <a:rPr lang="de-DE" sz="1000" dirty="0"/>
              <a:t> and </a:t>
            </a:r>
            <a:r>
              <a:rPr lang="de-DE" sz="1000" dirty="0" err="1"/>
              <a:t>people</a:t>
            </a:r>
            <a:r>
              <a:rPr lang="de-DE" sz="1000" dirty="0"/>
              <a:t> </a:t>
            </a:r>
            <a:r>
              <a:rPr lang="de-DE" sz="1000" dirty="0" err="1"/>
              <a:t>orientation</a:t>
            </a:r>
            <a:endParaRPr lang="de-DE" sz="1000" dirty="0"/>
          </a:p>
          <a:p>
            <a:r>
              <a:rPr lang="de-DE" sz="1000" dirty="0"/>
              <a:t>Goal </a:t>
            </a:r>
            <a:r>
              <a:rPr lang="de-DE" sz="1000" dirty="0" err="1"/>
              <a:t>of</a:t>
            </a:r>
            <a:r>
              <a:rPr lang="de-DE" sz="1000" dirty="0"/>
              <a:t> HRD: </a:t>
            </a:r>
          </a:p>
          <a:p>
            <a:endParaRPr lang="de-DE" sz="1000" dirty="0"/>
          </a:p>
          <a:p>
            <a:endParaRPr lang="de-DE" sz="1000" dirty="0"/>
          </a:p>
          <a:p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Leadership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has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same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goals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but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tries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achieve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them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with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stronger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focus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employees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Successful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leadership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tries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convey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values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visions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company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employees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and, in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addition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leading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teams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also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focuses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on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leadership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personality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Charisma, social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competence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ability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to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generate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enthusiasm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in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company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and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among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the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employees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are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basic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prerequisites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of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successful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leadership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br>
              <a:rPr lang="de-DE" dirty="0"/>
            </a:br>
            <a:br>
              <a:rPr lang="de-DE" dirty="0"/>
            </a:br>
            <a:endParaRPr lang="de-DE" dirty="0">
              <a:effectLst/>
            </a:endParaRPr>
          </a:p>
          <a:p>
            <a:br>
              <a:rPr lang="de-DE" sz="1200" dirty="0">
                <a:effectLst/>
              </a:rPr>
            </a:br>
            <a:endParaRPr lang="de-DE" sz="1200" dirty="0">
              <a:effectLst/>
            </a:endParaRPr>
          </a:p>
          <a:p>
            <a:endParaRPr lang="de-DE" sz="1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35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First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considerations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Leadership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about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people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. People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work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over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paper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work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171450" indent="-171450">
              <a:buFontTx/>
              <a:buChar char="-"/>
            </a:pP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What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core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mission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every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military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leader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therefore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de-DE" sz="1000" b="0" i="0" u="none" strike="noStrike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unit</a:t>
            </a:r>
            <a:r>
              <a:rPr lang="de-DE" sz="1000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? </a:t>
            </a:r>
            <a:r>
              <a:rPr lang="de-DE" sz="1000" dirty="0" err="1"/>
              <a:t>guaranteeing</a:t>
            </a:r>
            <a:r>
              <a:rPr lang="de-DE" sz="1000" dirty="0"/>
              <a:t> </a:t>
            </a:r>
            <a:r>
              <a:rPr lang="de-DE" sz="1000" dirty="0" err="1"/>
              <a:t>military</a:t>
            </a:r>
            <a:r>
              <a:rPr lang="de-DE" sz="1000" dirty="0"/>
              <a:t> </a:t>
            </a:r>
            <a:r>
              <a:rPr lang="de-DE" sz="1000" dirty="0" err="1"/>
              <a:t>readiness</a:t>
            </a:r>
            <a:r>
              <a:rPr lang="de-DE" sz="1000" dirty="0"/>
              <a:t>, </a:t>
            </a:r>
            <a:r>
              <a:rPr lang="de-DE" sz="1000" dirty="0" err="1"/>
              <a:t>they</a:t>
            </a:r>
            <a:r>
              <a:rPr lang="de-DE" sz="1000" dirty="0"/>
              <a:t> </a:t>
            </a:r>
            <a:r>
              <a:rPr lang="de-DE" sz="1000" dirty="0" err="1"/>
              <a:t>have</a:t>
            </a:r>
            <a:r>
              <a:rPr lang="de-DE" sz="1000" dirty="0"/>
              <a:t> </a:t>
            </a:r>
            <a:r>
              <a:rPr lang="de-DE" sz="1000" dirty="0" err="1"/>
              <a:t>to</a:t>
            </a:r>
            <a:r>
              <a:rPr lang="de-DE" sz="1000" dirty="0"/>
              <a:t> </a:t>
            </a:r>
            <a:r>
              <a:rPr lang="de-DE" sz="1000" dirty="0" err="1"/>
              <a:t>guarantee</a:t>
            </a:r>
            <a:r>
              <a:rPr lang="de-DE" sz="1000" dirty="0"/>
              <a:t> </a:t>
            </a:r>
            <a:r>
              <a:rPr lang="de-DE" sz="1000" dirty="0" err="1"/>
              <a:t>personnel</a:t>
            </a:r>
            <a:r>
              <a:rPr lang="de-DE" sz="1000" dirty="0"/>
              <a:t> </a:t>
            </a:r>
            <a:r>
              <a:rPr lang="de-DE" sz="1000" dirty="0" err="1"/>
              <a:t>readiness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their</a:t>
            </a:r>
            <a:r>
              <a:rPr lang="de-DE" sz="1000" dirty="0"/>
              <a:t> </a:t>
            </a:r>
            <a:r>
              <a:rPr lang="de-DE" sz="1000" dirty="0" err="1"/>
              <a:t>soldiers</a:t>
            </a:r>
            <a:r>
              <a:rPr lang="de-DE" sz="1000" dirty="0"/>
              <a:t> and </a:t>
            </a:r>
            <a:r>
              <a:rPr lang="de-DE" sz="1000" dirty="0" err="1"/>
              <a:t>civilians</a:t>
            </a:r>
            <a:r>
              <a:rPr lang="de-DE" sz="1000" dirty="0"/>
              <a:t>. </a:t>
            </a:r>
          </a:p>
          <a:p>
            <a:pPr marL="171450" indent="-171450">
              <a:buFontTx/>
              <a:buChar char="-"/>
            </a:pPr>
            <a:r>
              <a:rPr lang="de-DE" sz="1000" dirty="0" err="1"/>
              <a:t>esp</a:t>
            </a:r>
            <a:r>
              <a:rPr lang="de-DE" sz="1000" dirty="0"/>
              <a:t>. In </a:t>
            </a:r>
            <a:r>
              <a:rPr lang="de-DE" sz="1000" dirty="0" err="1"/>
              <a:t>times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VUCA, </a:t>
            </a:r>
            <a:r>
              <a:rPr lang="de-DE" sz="1000" dirty="0" err="1"/>
              <a:t>challenges</a:t>
            </a:r>
            <a:r>
              <a:rPr lang="de-DE" sz="1000" dirty="0"/>
              <a:t> </a:t>
            </a:r>
            <a:r>
              <a:rPr lang="de-DE" sz="1000" dirty="0" err="1"/>
              <a:t>might</a:t>
            </a:r>
            <a:r>
              <a:rPr lang="de-DE" sz="1000" dirty="0"/>
              <a:t> </a:t>
            </a:r>
            <a:r>
              <a:rPr lang="de-DE" sz="1000" dirty="0" err="1"/>
              <a:t>appear</a:t>
            </a:r>
            <a:r>
              <a:rPr lang="de-DE" sz="1000" dirty="0"/>
              <a:t> </a:t>
            </a:r>
            <a:r>
              <a:rPr lang="de-DE" sz="1000" dirty="0" err="1"/>
              <a:t>more</a:t>
            </a:r>
            <a:r>
              <a:rPr lang="de-DE" sz="1000" dirty="0"/>
              <a:t> „</a:t>
            </a:r>
            <a:r>
              <a:rPr lang="de-DE" sz="1000" dirty="0" err="1"/>
              <a:t>sudden</a:t>
            </a:r>
            <a:r>
              <a:rPr lang="de-DE" sz="1000" dirty="0"/>
              <a:t>“ and </a:t>
            </a:r>
            <a:r>
              <a:rPr lang="de-DE" sz="1000" dirty="0" err="1"/>
              <a:t>conflicts</a:t>
            </a:r>
            <a:r>
              <a:rPr lang="de-DE" sz="1000" dirty="0"/>
              <a:t> </a:t>
            </a:r>
            <a:r>
              <a:rPr lang="de-DE" sz="1000" dirty="0" err="1"/>
              <a:t>might</a:t>
            </a:r>
            <a:r>
              <a:rPr lang="de-DE" sz="1000" dirty="0"/>
              <a:t> </a:t>
            </a:r>
            <a:r>
              <a:rPr lang="de-DE" sz="1000" dirty="0" err="1"/>
              <a:t>emerge</a:t>
            </a:r>
            <a:r>
              <a:rPr lang="de-DE" sz="1000" dirty="0"/>
              <a:t> „quicker“ </a:t>
            </a:r>
            <a:r>
              <a:rPr lang="de-DE" sz="1000" dirty="0" err="1"/>
              <a:t>thats</a:t>
            </a:r>
            <a:r>
              <a:rPr lang="de-DE" sz="1000" dirty="0"/>
              <a:t> </a:t>
            </a:r>
            <a:r>
              <a:rPr lang="de-DE" sz="1000" dirty="0" err="1"/>
              <a:t>why</a:t>
            </a:r>
            <a:r>
              <a:rPr lang="de-DE" sz="1000" dirty="0"/>
              <a:t> </a:t>
            </a:r>
            <a:r>
              <a:rPr lang="de-DE" sz="1000" dirty="0" err="1"/>
              <a:t>readiness</a:t>
            </a:r>
            <a:r>
              <a:rPr lang="de-DE" sz="1000" dirty="0"/>
              <a:t> </a:t>
            </a:r>
            <a:r>
              <a:rPr lang="de-DE" sz="1000" dirty="0" err="1"/>
              <a:t>is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utmost</a:t>
            </a:r>
            <a:r>
              <a:rPr lang="de-DE" sz="1000" dirty="0"/>
              <a:t> </a:t>
            </a:r>
            <a:r>
              <a:rPr lang="de-DE" sz="1000" dirty="0" err="1"/>
              <a:t>importance</a:t>
            </a:r>
            <a:endParaRPr lang="de-DE" sz="1000" dirty="0"/>
          </a:p>
          <a:p>
            <a:pPr marL="171450" indent="-171450">
              <a:buFontTx/>
              <a:buChar char="-"/>
            </a:pPr>
            <a:r>
              <a:rPr lang="de-DE" sz="1000" dirty="0"/>
              <a:t>New </a:t>
            </a:r>
            <a:r>
              <a:rPr lang="de-DE" sz="1000" dirty="0" err="1"/>
              <a:t>generations</a:t>
            </a:r>
            <a:r>
              <a:rPr lang="de-DE" sz="1000" dirty="0"/>
              <a:t>: </a:t>
            </a:r>
            <a:r>
              <a:rPr lang="de-DE" sz="1000" dirty="0" err="1"/>
              <a:t>leadership</a:t>
            </a:r>
            <a:r>
              <a:rPr lang="de-DE" sz="1000" dirty="0"/>
              <a:t> </a:t>
            </a:r>
            <a:r>
              <a:rPr lang="de-DE" sz="1000" dirty="0" err="1"/>
              <a:t>always</a:t>
            </a:r>
            <a:r>
              <a:rPr lang="de-DE" sz="1000" dirty="0"/>
              <a:t> </a:t>
            </a:r>
            <a:r>
              <a:rPr lang="de-DE" sz="1000" dirty="0" err="1"/>
              <a:t>can</a:t>
            </a:r>
            <a:r>
              <a:rPr lang="de-DE" sz="1000" dirty="0"/>
              <a:t> </a:t>
            </a:r>
            <a:r>
              <a:rPr lang="de-DE" sz="1000" dirty="0" err="1"/>
              <a:t>only</a:t>
            </a:r>
            <a:r>
              <a:rPr lang="de-DE" sz="1000" dirty="0"/>
              <a:t> </a:t>
            </a:r>
            <a:r>
              <a:rPr lang="de-DE" sz="1000" dirty="0" err="1"/>
              <a:t>work</a:t>
            </a:r>
            <a:r>
              <a:rPr lang="de-DE" sz="1000" dirty="0"/>
              <a:t>, </a:t>
            </a:r>
            <a:r>
              <a:rPr lang="de-DE" sz="1000" dirty="0" err="1"/>
              <a:t>if</a:t>
            </a:r>
            <a:r>
              <a:rPr lang="de-DE" sz="1000" dirty="0"/>
              <a:t> </a:t>
            </a:r>
            <a:r>
              <a:rPr lang="de-DE" sz="1000" dirty="0" err="1"/>
              <a:t>you</a:t>
            </a:r>
            <a:r>
              <a:rPr lang="de-DE" sz="1000" dirty="0"/>
              <a:t> </a:t>
            </a:r>
            <a:r>
              <a:rPr lang="de-DE" sz="1000" dirty="0" err="1"/>
              <a:t>work</a:t>
            </a:r>
            <a:r>
              <a:rPr lang="de-DE" sz="1000" dirty="0"/>
              <a:t> </a:t>
            </a:r>
            <a:r>
              <a:rPr lang="de-DE" sz="1000" dirty="0" err="1"/>
              <a:t>with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people</a:t>
            </a:r>
            <a:r>
              <a:rPr lang="de-DE" sz="1000" dirty="0"/>
              <a:t>. And </a:t>
            </a:r>
            <a:r>
              <a:rPr lang="de-DE" sz="1000" dirty="0" err="1"/>
              <a:t>new</a:t>
            </a:r>
            <a:r>
              <a:rPr lang="de-DE" sz="1000" dirty="0"/>
              <a:t> </a:t>
            </a:r>
            <a:r>
              <a:rPr lang="de-DE" sz="1000" dirty="0" err="1"/>
              <a:t>generations</a:t>
            </a:r>
            <a:r>
              <a:rPr lang="de-DE" sz="1000" dirty="0"/>
              <a:t> </a:t>
            </a:r>
            <a:r>
              <a:rPr lang="de-DE" sz="1000" dirty="0" err="1"/>
              <a:t>have</a:t>
            </a:r>
            <a:r>
              <a:rPr lang="de-DE" sz="1000" dirty="0"/>
              <a:t> </a:t>
            </a:r>
            <a:r>
              <a:rPr lang="de-DE" sz="1000" dirty="0" err="1"/>
              <a:t>new</a:t>
            </a:r>
            <a:r>
              <a:rPr lang="de-DE" sz="1000" dirty="0"/>
              <a:t> „</a:t>
            </a:r>
            <a:r>
              <a:rPr lang="de-DE" sz="1000" dirty="0" err="1"/>
              <a:t>wishes</a:t>
            </a:r>
            <a:r>
              <a:rPr lang="de-DE" sz="1000" dirty="0"/>
              <a:t>“, </a:t>
            </a:r>
            <a:r>
              <a:rPr lang="de-DE" sz="1000" dirty="0" err="1"/>
              <a:t>demands</a:t>
            </a:r>
            <a:r>
              <a:rPr lang="de-DE" sz="1000" dirty="0"/>
              <a:t> and </a:t>
            </a:r>
            <a:r>
              <a:rPr lang="de-DE" sz="1000" dirty="0" err="1"/>
              <a:t>needs</a:t>
            </a:r>
            <a:r>
              <a:rPr lang="de-DE" sz="1000" dirty="0"/>
              <a:t>. but also </a:t>
            </a:r>
            <a:r>
              <a:rPr lang="de-DE" sz="1000" dirty="0" err="1"/>
              <a:t>new</a:t>
            </a:r>
            <a:r>
              <a:rPr lang="de-DE" sz="1000" dirty="0"/>
              <a:t> </a:t>
            </a:r>
            <a:r>
              <a:rPr lang="de-DE" sz="1000" dirty="0" err="1"/>
              <a:t>skills</a:t>
            </a:r>
            <a:endParaRPr lang="de-DE" sz="1000" dirty="0"/>
          </a:p>
          <a:p>
            <a:endParaRPr lang="de-DE" sz="1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495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050" dirty="0"/>
              <a:t>Thesis: Future </a:t>
            </a:r>
            <a:r>
              <a:rPr lang="de-DE" sz="1050" dirty="0" err="1"/>
              <a:t>generations</a:t>
            </a:r>
            <a:r>
              <a:rPr lang="de-DE" sz="1050" dirty="0"/>
              <a:t>, VUCA and </a:t>
            </a:r>
            <a:r>
              <a:rPr lang="de-DE" sz="1050" dirty="0" err="1"/>
              <a:t>our</a:t>
            </a:r>
            <a:r>
              <a:rPr lang="de-DE" sz="1050" dirty="0"/>
              <a:t> </a:t>
            </a:r>
            <a:r>
              <a:rPr lang="de-DE" sz="1050" dirty="0" err="1"/>
              <a:t>military</a:t>
            </a:r>
            <a:r>
              <a:rPr lang="de-DE" sz="1050" dirty="0"/>
              <a:t> </a:t>
            </a:r>
            <a:r>
              <a:rPr lang="de-DE" sz="1050" dirty="0" err="1"/>
              <a:t>requirements</a:t>
            </a:r>
            <a:r>
              <a:rPr lang="de-DE" sz="1050" dirty="0"/>
              <a:t> all </a:t>
            </a:r>
            <a:r>
              <a:rPr lang="de-DE" sz="1050" dirty="0" err="1"/>
              <a:t>have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potential </a:t>
            </a:r>
            <a:r>
              <a:rPr lang="de-DE" sz="1050" dirty="0" err="1"/>
              <a:t>for</a:t>
            </a:r>
            <a:r>
              <a:rPr lang="de-DE" sz="1050" dirty="0"/>
              <a:t> </a:t>
            </a:r>
            <a:r>
              <a:rPr lang="de-DE" sz="1050" dirty="0" err="1"/>
              <a:t>conflict</a:t>
            </a:r>
            <a:r>
              <a:rPr lang="de-DE" sz="1050" dirty="0"/>
              <a:t> and </a:t>
            </a:r>
            <a:r>
              <a:rPr lang="de-DE" sz="1050" dirty="0" err="1"/>
              <a:t>must</a:t>
            </a:r>
            <a:r>
              <a:rPr lang="de-DE" sz="1050" dirty="0"/>
              <a:t> </a:t>
            </a:r>
            <a:r>
              <a:rPr lang="de-DE" sz="1050" dirty="0" err="1"/>
              <a:t>be</a:t>
            </a:r>
            <a:r>
              <a:rPr lang="de-DE" sz="1050" dirty="0"/>
              <a:t> </a:t>
            </a:r>
            <a:r>
              <a:rPr lang="de-DE" sz="1050" dirty="0" err="1"/>
              <a:t>confronted</a:t>
            </a:r>
            <a:r>
              <a:rPr lang="de-DE" sz="1050" dirty="0"/>
              <a:t> </a:t>
            </a:r>
            <a:r>
              <a:rPr lang="de-DE" sz="1050" dirty="0" err="1"/>
              <a:t>with</a:t>
            </a:r>
            <a:r>
              <a:rPr lang="de-DE" sz="1050" dirty="0"/>
              <a:t> proper </a:t>
            </a:r>
            <a:r>
              <a:rPr lang="de-DE" sz="1050" dirty="0" err="1"/>
              <a:t>leadership</a:t>
            </a:r>
            <a:r>
              <a:rPr lang="de-DE" sz="1050" dirty="0"/>
              <a:t>. </a:t>
            </a:r>
          </a:p>
          <a:p>
            <a:pPr marL="0" indent="0">
              <a:buNone/>
            </a:pPr>
            <a:r>
              <a:rPr lang="de-DE" sz="1050" dirty="0" err="1"/>
              <a:t>Or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say</a:t>
            </a:r>
            <a:r>
              <a:rPr lang="de-DE" sz="1050" dirty="0"/>
              <a:t> in </a:t>
            </a:r>
            <a:r>
              <a:rPr lang="de-DE" sz="1050" dirty="0" err="1"/>
              <a:t>pictures</a:t>
            </a:r>
            <a:r>
              <a:rPr lang="de-DE" sz="1050" dirty="0"/>
              <a:t>, </a:t>
            </a:r>
            <a:r>
              <a:rPr lang="de-DE" sz="1050" dirty="0" err="1"/>
              <a:t>what</a:t>
            </a:r>
            <a:r>
              <a:rPr lang="de-DE" sz="1050" dirty="0"/>
              <a:t> I </a:t>
            </a:r>
            <a:r>
              <a:rPr lang="de-DE" sz="1050" dirty="0" err="1"/>
              <a:t>tried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think</a:t>
            </a:r>
            <a:r>
              <a:rPr lang="de-DE" sz="1050" dirty="0"/>
              <a:t> </a:t>
            </a:r>
            <a:r>
              <a:rPr lang="de-DE" sz="1050" dirty="0" err="1"/>
              <a:t>about</a:t>
            </a:r>
            <a:r>
              <a:rPr lang="de-DE" sz="1050" dirty="0"/>
              <a:t>:</a:t>
            </a:r>
          </a:p>
          <a:p>
            <a:pPr marL="0" indent="0">
              <a:buNone/>
            </a:pPr>
            <a:endParaRPr lang="de-DE" sz="1050" dirty="0"/>
          </a:p>
          <a:p>
            <a:pPr marL="228600" indent="-228600">
              <a:buAutoNum type="arabicPeriod"/>
            </a:pPr>
            <a:r>
              <a:rPr lang="de-DE" sz="1050" dirty="0" err="1"/>
              <a:t>Russias</a:t>
            </a:r>
            <a:r>
              <a:rPr lang="de-DE" sz="1050" dirty="0"/>
              <a:t> war </a:t>
            </a:r>
            <a:r>
              <a:rPr lang="de-DE" sz="1050" dirty="0" err="1"/>
              <a:t>against</a:t>
            </a:r>
            <a:r>
              <a:rPr lang="de-DE" sz="1050" dirty="0"/>
              <a:t> Ukraine</a:t>
            </a:r>
          </a:p>
          <a:p>
            <a:pPr marL="228600" indent="-228600">
              <a:buAutoNum type="arabicPeriod"/>
            </a:pPr>
            <a:r>
              <a:rPr lang="de-DE" sz="1050" dirty="0" err="1"/>
              <a:t>Islamic</a:t>
            </a:r>
            <a:r>
              <a:rPr lang="de-DE" sz="1050" dirty="0"/>
              <a:t> </a:t>
            </a:r>
            <a:r>
              <a:rPr lang="de-DE" sz="1050" dirty="0" err="1"/>
              <a:t>state</a:t>
            </a:r>
            <a:r>
              <a:rPr lang="de-DE" sz="1050" dirty="0"/>
              <a:t> in </a:t>
            </a:r>
            <a:r>
              <a:rPr lang="de-DE" sz="1050" dirty="0" err="1"/>
              <a:t>Syria</a:t>
            </a:r>
            <a:r>
              <a:rPr lang="de-DE" sz="1050" dirty="0"/>
              <a:t> and Iraq</a:t>
            </a:r>
          </a:p>
          <a:p>
            <a:pPr marL="228600" indent="-228600">
              <a:buAutoNum type="arabicPeriod"/>
            </a:pPr>
            <a:r>
              <a:rPr lang="de-DE" sz="1050" dirty="0" err="1"/>
              <a:t>Minusma</a:t>
            </a:r>
            <a:r>
              <a:rPr lang="de-DE" sz="1050" dirty="0"/>
              <a:t> Mission in Mali</a:t>
            </a:r>
          </a:p>
          <a:p>
            <a:pPr marL="228600" indent="-228600">
              <a:buAutoNum type="arabicPeriod"/>
            </a:pPr>
            <a:r>
              <a:rPr lang="de-DE" sz="1050" dirty="0" err="1"/>
              <a:t>Globalization</a:t>
            </a:r>
            <a:endParaRPr lang="de-DE" sz="1050" dirty="0"/>
          </a:p>
          <a:p>
            <a:pPr marL="228600" indent="-228600">
              <a:buAutoNum type="arabicPeriod"/>
            </a:pPr>
            <a:r>
              <a:rPr lang="de-DE" sz="1050" dirty="0" err="1"/>
              <a:t>Interconnected</a:t>
            </a:r>
            <a:r>
              <a:rPr lang="de-DE" sz="1050" dirty="0"/>
              <a:t> </a:t>
            </a:r>
            <a:r>
              <a:rPr lang="de-DE" sz="1050" dirty="0" err="1"/>
              <a:t>work</a:t>
            </a:r>
            <a:endParaRPr lang="de-DE" sz="1050" dirty="0"/>
          </a:p>
          <a:p>
            <a:pPr marL="228600" indent="-228600">
              <a:buAutoNum type="arabicPeriod"/>
            </a:pPr>
            <a:r>
              <a:rPr lang="de-DE" sz="1050" dirty="0"/>
              <a:t>The </a:t>
            </a:r>
            <a:r>
              <a:rPr lang="de-DE" sz="1050" dirty="0" err="1"/>
              <a:t>world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</a:t>
            </a:r>
            <a:r>
              <a:rPr lang="de-DE" sz="1050" dirty="0" err="1"/>
              <a:t>getting</a:t>
            </a:r>
            <a:r>
              <a:rPr lang="de-DE" sz="1050" dirty="0"/>
              <a:t> </a:t>
            </a:r>
            <a:r>
              <a:rPr lang="de-DE" sz="1050" dirty="0" err="1"/>
              <a:t>smaller</a:t>
            </a:r>
            <a:r>
              <a:rPr lang="de-DE" sz="1050" dirty="0"/>
              <a:t>, </a:t>
            </a:r>
            <a:r>
              <a:rPr lang="de-DE" sz="1050" dirty="0" err="1"/>
              <a:t>people</a:t>
            </a:r>
            <a:r>
              <a:rPr lang="de-DE" sz="1050" dirty="0"/>
              <a:t> </a:t>
            </a:r>
            <a:r>
              <a:rPr lang="de-DE" sz="1050" dirty="0" err="1"/>
              <a:t>feel</a:t>
            </a:r>
            <a:r>
              <a:rPr lang="de-DE" sz="1050" dirty="0"/>
              <a:t> </a:t>
            </a:r>
            <a:r>
              <a:rPr lang="de-DE" sz="1050" dirty="0" err="1"/>
              <a:t>that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world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</a:t>
            </a:r>
            <a:r>
              <a:rPr lang="de-DE" sz="1050" dirty="0" err="1"/>
              <a:t>getting</a:t>
            </a:r>
            <a:r>
              <a:rPr lang="de-DE" sz="1050" dirty="0"/>
              <a:t> </a:t>
            </a:r>
            <a:r>
              <a:rPr lang="de-DE" sz="1050" dirty="0" err="1"/>
              <a:t>more</a:t>
            </a:r>
            <a:r>
              <a:rPr lang="de-DE" sz="1050" dirty="0"/>
              <a:t> „</a:t>
            </a:r>
            <a:r>
              <a:rPr lang="de-DE" sz="1050" dirty="0" err="1"/>
              <a:t>dangerous</a:t>
            </a:r>
            <a:r>
              <a:rPr lang="de-DE" sz="1050" dirty="0"/>
              <a:t>“ </a:t>
            </a:r>
            <a:r>
              <a:rPr lang="de-DE" sz="1050" dirty="0" err="1"/>
              <a:t>even</a:t>
            </a:r>
            <a:r>
              <a:rPr lang="de-DE" sz="1050" dirty="0"/>
              <a:t> </a:t>
            </a:r>
            <a:r>
              <a:rPr lang="de-DE" sz="1050" dirty="0" err="1"/>
              <a:t>though</a:t>
            </a:r>
            <a:r>
              <a:rPr lang="de-DE" sz="1050" dirty="0"/>
              <a:t>, </a:t>
            </a:r>
            <a:r>
              <a:rPr lang="de-DE" sz="1050" dirty="0" err="1"/>
              <a:t>most</a:t>
            </a:r>
            <a:r>
              <a:rPr lang="de-DE" sz="1050" dirty="0"/>
              <a:t> </a:t>
            </a:r>
            <a:r>
              <a:rPr lang="de-DE" sz="1050" dirty="0" err="1"/>
              <a:t>people</a:t>
            </a:r>
            <a:r>
              <a:rPr lang="de-DE" sz="1050" dirty="0"/>
              <a:t> live in </a:t>
            </a:r>
            <a:r>
              <a:rPr lang="de-DE" sz="1050" dirty="0" err="1"/>
              <a:t>peace</a:t>
            </a:r>
            <a:r>
              <a:rPr lang="de-DE" sz="1050" dirty="0"/>
              <a:t>. </a:t>
            </a:r>
          </a:p>
          <a:p>
            <a:pPr marL="228600" indent="-228600">
              <a:buAutoNum type="arabicPeriod"/>
            </a:pPr>
            <a:endParaRPr lang="de-DE" sz="1050" dirty="0"/>
          </a:p>
          <a:p>
            <a:pPr marL="228600" indent="-228600">
              <a:buAutoNum type="arabicPeriod"/>
            </a:pPr>
            <a:r>
              <a:rPr lang="de-DE" sz="1050" dirty="0" err="1"/>
              <a:t>Guidance</a:t>
            </a:r>
            <a:r>
              <a:rPr lang="de-DE" sz="1050" dirty="0"/>
              <a:t>, </a:t>
            </a:r>
            <a:r>
              <a:rPr lang="de-DE" sz="1050" dirty="0" err="1"/>
              <a:t>orientation</a:t>
            </a:r>
            <a:r>
              <a:rPr lang="de-DE" sz="1050" dirty="0"/>
              <a:t> and a </a:t>
            </a:r>
            <a:r>
              <a:rPr lang="de-DE" sz="1050" dirty="0" err="1"/>
              <a:t>clear</a:t>
            </a:r>
            <a:r>
              <a:rPr lang="de-DE" sz="1050" dirty="0"/>
              <a:t> </a:t>
            </a:r>
            <a:r>
              <a:rPr lang="de-DE" sz="1050" dirty="0" err="1"/>
              <a:t>vision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</a:t>
            </a:r>
            <a:r>
              <a:rPr lang="de-DE" sz="1050" dirty="0" err="1"/>
              <a:t>necessary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give</a:t>
            </a:r>
            <a:r>
              <a:rPr lang="de-DE" sz="1050" dirty="0"/>
              <a:t> </a:t>
            </a:r>
            <a:r>
              <a:rPr lang="de-DE" sz="1050" dirty="0" err="1"/>
              <a:t>structure</a:t>
            </a:r>
            <a:endParaRPr lang="de-DE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16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Leadership is responsible for change, for shaping change. The leader's motto is to set the direction, to engage people. Inspiration is a suitable keyword for him.</a:t>
            </a:r>
          </a:p>
          <a:p>
            <a:endParaRPr lang="en-US" sz="1050" dirty="0">
              <a:solidFill>
                <a:srgbClr val="000000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05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Leadership competence is improved by developing specific competencies. These include professional competence, methodological competence, social competence, self-competence, and numerous other areas, such as a distinctive strategic competence or implementation-oriented competence, which includes a strong personal decision-making ability and the ability to think and act in a results-oriented manner</a:t>
            </a:r>
            <a:r>
              <a:rPr lang="de-DE" sz="1050" dirty="0">
                <a:effectLst/>
              </a:rPr>
              <a:t> </a:t>
            </a:r>
          </a:p>
          <a:p>
            <a:endParaRPr lang="de-DE" sz="1050" dirty="0">
              <a:effectLst/>
            </a:endParaRPr>
          </a:p>
          <a:p>
            <a:r>
              <a:rPr lang="de-DE" sz="1050" dirty="0" err="1">
                <a:effectLst/>
              </a:rPr>
              <a:t>Lifelong</a:t>
            </a:r>
            <a:r>
              <a:rPr lang="de-DE" sz="1050" dirty="0">
                <a:effectLst/>
              </a:rPr>
              <a:t> </a:t>
            </a:r>
            <a:r>
              <a:rPr lang="de-DE" sz="1050" dirty="0" err="1">
                <a:effectLst/>
              </a:rPr>
              <a:t>learning</a:t>
            </a:r>
            <a:r>
              <a:rPr lang="de-DE" sz="1050" dirty="0">
                <a:effectLst/>
              </a:rPr>
              <a:t> </a:t>
            </a:r>
            <a:r>
              <a:rPr lang="de-DE" sz="1050" dirty="0" err="1">
                <a:effectLst/>
              </a:rPr>
              <a:t>is</a:t>
            </a:r>
            <a:r>
              <a:rPr lang="de-DE" sz="1050" dirty="0">
                <a:effectLst/>
              </a:rPr>
              <a:t> </a:t>
            </a:r>
            <a:r>
              <a:rPr lang="de-DE" sz="1050" dirty="0" err="1">
                <a:effectLst/>
              </a:rPr>
              <a:t>the</a:t>
            </a:r>
            <a:r>
              <a:rPr lang="de-DE" sz="1050" dirty="0">
                <a:effectLst/>
              </a:rPr>
              <a:t> </a:t>
            </a:r>
            <a:r>
              <a:rPr lang="de-DE" sz="1050" dirty="0" err="1">
                <a:effectLst/>
              </a:rPr>
              <a:t>key</a:t>
            </a:r>
            <a:r>
              <a:rPr lang="de-DE" sz="1050" dirty="0">
                <a:effectLst/>
              </a:rPr>
              <a:t> </a:t>
            </a:r>
            <a:r>
              <a:rPr lang="de-DE" sz="1050" dirty="0" err="1">
                <a:effectLst/>
              </a:rPr>
              <a:t>foundation</a:t>
            </a:r>
            <a:r>
              <a:rPr lang="de-DE" sz="1050" dirty="0">
                <a:effectLst/>
              </a:rPr>
              <a:t> </a:t>
            </a:r>
            <a:r>
              <a:rPr lang="de-DE" sz="1050" dirty="0" err="1">
                <a:effectLst/>
              </a:rPr>
              <a:t>for</a:t>
            </a:r>
            <a:r>
              <a:rPr lang="de-DE" sz="1050" dirty="0">
                <a:effectLst/>
              </a:rPr>
              <a:t> a positive </a:t>
            </a:r>
            <a:r>
              <a:rPr lang="de-DE" sz="1050" dirty="0" err="1">
                <a:effectLst/>
              </a:rPr>
              <a:t>competence</a:t>
            </a:r>
            <a:r>
              <a:rPr lang="de-DE" sz="1050" dirty="0">
                <a:effectLst/>
              </a:rPr>
              <a:t> </a:t>
            </a:r>
            <a:r>
              <a:rPr lang="de-DE" sz="1050" dirty="0" err="1">
                <a:effectLst/>
              </a:rPr>
              <a:t>development</a:t>
            </a:r>
            <a:r>
              <a:rPr lang="de-DE" sz="1050" dirty="0">
                <a:effectLst/>
              </a:rPr>
              <a:t>. </a:t>
            </a:r>
          </a:p>
          <a:p>
            <a:endParaRPr lang="de-DE" sz="1050" dirty="0">
              <a:effectLst/>
            </a:endParaRPr>
          </a:p>
          <a:p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30] 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Ferihan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Steiner, 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Führung der Generation Y durch </a:t>
            </a:r>
            <a:r>
              <a:rPr lang="de-DE" sz="18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Servant</a:t>
            </a:r>
            <a:r>
              <a:rPr lang="de-DE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Leadership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in: Laske/</a:t>
            </a:r>
            <a:r>
              <a:rPr lang="de-DE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Orthey</a:t>
            </a:r>
            <a:r>
              <a:rPr lang="de-DE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/Schmid: </a:t>
            </a:r>
            <a:endParaRPr lang="de-DE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050" dirty="0" err="1"/>
              <a:t>Leading</a:t>
            </a:r>
            <a:r>
              <a:rPr lang="de-DE" sz="1050" dirty="0"/>
              <a:t> </a:t>
            </a:r>
            <a:r>
              <a:rPr lang="de-DE" sz="1050" dirty="0" err="1"/>
              <a:t>people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</a:t>
            </a:r>
            <a:r>
              <a:rPr lang="de-DE" sz="1050" dirty="0" err="1"/>
              <a:t>what</a:t>
            </a:r>
            <a:r>
              <a:rPr lang="de-DE" sz="1050" dirty="0"/>
              <a:t> </a:t>
            </a:r>
            <a:r>
              <a:rPr lang="de-DE" sz="1050" dirty="0" err="1"/>
              <a:t>happens</a:t>
            </a:r>
            <a:r>
              <a:rPr lang="de-DE" sz="1050" dirty="0"/>
              <a:t> in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present</a:t>
            </a:r>
            <a:r>
              <a:rPr lang="de-DE" sz="1050" dirty="0"/>
              <a:t>. But </a:t>
            </a:r>
            <a:r>
              <a:rPr lang="de-DE" sz="1050" dirty="0" err="1"/>
              <a:t>what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</a:t>
            </a:r>
            <a:r>
              <a:rPr lang="de-DE" sz="1050" dirty="0" err="1"/>
              <a:t>our</a:t>
            </a:r>
            <a:r>
              <a:rPr lang="de-DE" sz="1050" dirty="0"/>
              <a:t> </a:t>
            </a:r>
            <a:r>
              <a:rPr lang="de-DE" sz="1050" dirty="0" err="1"/>
              <a:t>world</a:t>
            </a:r>
            <a:r>
              <a:rPr lang="de-DE" sz="1050" dirty="0"/>
              <a:t> </a:t>
            </a:r>
            <a:r>
              <a:rPr lang="de-DE" sz="1050" dirty="0" err="1"/>
              <a:t>made</a:t>
            </a:r>
            <a:r>
              <a:rPr lang="de-DE" sz="1050" dirty="0"/>
              <a:t> out </a:t>
            </a:r>
            <a:r>
              <a:rPr lang="de-DE" sz="1050" dirty="0" err="1"/>
              <a:t>of</a:t>
            </a:r>
            <a:r>
              <a:rPr lang="de-DE" sz="1050" dirty="0"/>
              <a:t>? </a:t>
            </a:r>
            <a:r>
              <a:rPr lang="de-DE" sz="1050" dirty="0" err="1"/>
              <a:t>What</a:t>
            </a:r>
            <a:r>
              <a:rPr lang="de-DE" sz="1050" dirty="0"/>
              <a:t> </a:t>
            </a:r>
            <a:r>
              <a:rPr lang="de-DE" sz="1050" dirty="0" err="1"/>
              <a:t>are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circumstances</a:t>
            </a:r>
            <a:r>
              <a:rPr lang="de-DE" sz="1050" dirty="0"/>
              <a:t>, </a:t>
            </a:r>
            <a:r>
              <a:rPr lang="de-DE" sz="1050" dirty="0" err="1"/>
              <a:t>what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framework</a:t>
            </a:r>
            <a:r>
              <a:rPr lang="de-DE" sz="1050" dirty="0"/>
              <a:t> </a:t>
            </a:r>
            <a:r>
              <a:rPr lang="de-DE" sz="1050" dirty="0" err="1"/>
              <a:t>condition</a:t>
            </a:r>
            <a:r>
              <a:rPr lang="de-DE" sz="1050" dirty="0"/>
              <a:t>? </a:t>
            </a:r>
          </a:p>
          <a:p>
            <a:endParaRPr lang="de-DE" sz="1050" dirty="0"/>
          </a:p>
          <a:p>
            <a:r>
              <a:rPr lang="de-DE" sz="1050" dirty="0" err="1"/>
              <a:t>What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VUCA and </a:t>
            </a:r>
            <a:r>
              <a:rPr lang="de-DE" sz="1050" dirty="0" err="1"/>
              <a:t>how</a:t>
            </a:r>
            <a:r>
              <a:rPr lang="de-DE" sz="1050" dirty="0"/>
              <a:t> </a:t>
            </a:r>
            <a:r>
              <a:rPr lang="de-DE" sz="1050" dirty="0" err="1"/>
              <a:t>are</a:t>
            </a:r>
            <a:r>
              <a:rPr lang="de-DE" sz="1050" dirty="0"/>
              <a:t> </a:t>
            </a:r>
            <a:r>
              <a:rPr lang="de-DE" sz="1050" dirty="0" err="1"/>
              <a:t>we</a:t>
            </a:r>
            <a:r>
              <a:rPr lang="de-DE" sz="1050" dirty="0"/>
              <a:t> </a:t>
            </a:r>
            <a:r>
              <a:rPr lang="de-DE" sz="1050" dirty="0" err="1"/>
              <a:t>influenced</a:t>
            </a:r>
            <a:r>
              <a:rPr lang="de-DE" sz="1050" dirty="0"/>
              <a:t> </a:t>
            </a:r>
            <a:r>
              <a:rPr lang="de-DE" sz="1050" dirty="0" err="1"/>
              <a:t>by</a:t>
            </a:r>
            <a:r>
              <a:rPr lang="de-DE" sz="1050" dirty="0"/>
              <a:t> </a:t>
            </a:r>
            <a:r>
              <a:rPr lang="de-DE" sz="1050" dirty="0" err="1"/>
              <a:t>it</a:t>
            </a:r>
            <a:r>
              <a:rPr lang="de-DE" sz="1050" dirty="0"/>
              <a:t>? </a:t>
            </a:r>
            <a:r>
              <a:rPr lang="de-DE" sz="1050" dirty="0" err="1"/>
              <a:t>Is</a:t>
            </a:r>
            <a:r>
              <a:rPr lang="de-DE" sz="1050" dirty="0"/>
              <a:t> VUCA </a:t>
            </a:r>
            <a:r>
              <a:rPr lang="de-DE" sz="1050" dirty="0" err="1"/>
              <a:t>more</a:t>
            </a:r>
            <a:r>
              <a:rPr lang="de-DE" sz="1050" dirty="0"/>
              <a:t> </a:t>
            </a:r>
            <a:r>
              <a:rPr lang="de-DE" sz="1050" dirty="0" err="1"/>
              <a:t>than</a:t>
            </a:r>
            <a:r>
              <a:rPr lang="de-DE" sz="1050" dirty="0"/>
              <a:t> just a </a:t>
            </a:r>
            <a:r>
              <a:rPr lang="de-DE" sz="1050" dirty="0" err="1"/>
              <a:t>description</a:t>
            </a:r>
            <a:r>
              <a:rPr lang="de-DE" sz="1050" dirty="0"/>
              <a:t>? </a:t>
            </a:r>
          </a:p>
          <a:p>
            <a:endParaRPr lang="de-DE" sz="1050" dirty="0"/>
          </a:p>
          <a:p>
            <a:r>
              <a:rPr lang="de-DE" sz="1050" dirty="0"/>
              <a:t>VUCA </a:t>
            </a:r>
            <a:r>
              <a:rPr lang="de-DE" sz="1050" dirty="0" err="1"/>
              <a:t>is</a:t>
            </a:r>
            <a:r>
              <a:rPr lang="de-DE" sz="1050" dirty="0"/>
              <a:t> an </a:t>
            </a:r>
            <a:r>
              <a:rPr lang="de-DE" sz="1050" dirty="0" err="1"/>
              <a:t>explanatory</a:t>
            </a:r>
            <a:r>
              <a:rPr lang="de-DE" sz="1050" dirty="0"/>
              <a:t> </a:t>
            </a:r>
            <a:r>
              <a:rPr lang="de-DE" sz="1050" dirty="0" err="1"/>
              <a:t>model</a:t>
            </a:r>
            <a:r>
              <a:rPr lang="de-DE" sz="1050" dirty="0"/>
              <a:t> </a:t>
            </a:r>
            <a:r>
              <a:rPr lang="de-DE" sz="1050" dirty="0" err="1"/>
              <a:t>for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characteristics</a:t>
            </a:r>
            <a:r>
              <a:rPr lang="de-DE" sz="1050" dirty="0"/>
              <a:t> </a:t>
            </a:r>
            <a:r>
              <a:rPr lang="de-DE" sz="1050" dirty="0" err="1"/>
              <a:t>of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modern </a:t>
            </a:r>
            <a:r>
              <a:rPr lang="de-DE" sz="1050" dirty="0" err="1"/>
              <a:t>world</a:t>
            </a:r>
            <a:r>
              <a:rPr lang="de-DE" sz="1050" dirty="0"/>
              <a:t>. </a:t>
            </a:r>
            <a:r>
              <a:rPr lang="de-DE" sz="1050" dirty="0" err="1"/>
              <a:t>For</a:t>
            </a:r>
            <a:r>
              <a:rPr lang="de-DE" sz="1050" dirty="0"/>
              <a:t> </a:t>
            </a:r>
            <a:r>
              <a:rPr lang="de-DE" sz="1050" dirty="0" err="1"/>
              <a:t>companies</a:t>
            </a:r>
            <a:r>
              <a:rPr lang="de-DE" sz="1050" dirty="0"/>
              <a:t>, VUCA </a:t>
            </a:r>
            <a:r>
              <a:rPr lang="de-DE" sz="1050" dirty="0" err="1"/>
              <a:t>means</a:t>
            </a:r>
            <a:r>
              <a:rPr lang="de-DE" sz="1050" dirty="0"/>
              <a:t> </a:t>
            </a:r>
            <a:r>
              <a:rPr lang="de-DE" sz="1050" dirty="0" err="1"/>
              <a:t>one</a:t>
            </a:r>
            <a:r>
              <a:rPr lang="de-DE" sz="1050" dirty="0"/>
              <a:t> </a:t>
            </a:r>
            <a:r>
              <a:rPr lang="de-DE" sz="1050" dirty="0" err="1"/>
              <a:t>thing</a:t>
            </a:r>
            <a:r>
              <a:rPr lang="de-DE" sz="1050" dirty="0"/>
              <a:t> </a:t>
            </a:r>
            <a:r>
              <a:rPr lang="de-DE" sz="1050" dirty="0" err="1"/>
              <a:t>above</a:t>
            </a:r>
            <a:r>
              <a:rPr lang="de-DE" sz="1050" dirty="0"/>
              <a:t> all: </a:t>
            </a:r>
            <a:r>
              <a:rPr lang="de-DE" sz="1050" dirty="0" err="1"/>
              <a:t>they</a:t>
            </a:r>
            <a:r>
              <a:rPr lang="de-DE" sz="1050" dirty="0"/>
              <a:t> </a:t>
            </a:r>
            <a:r>
              <a:rPr lang="de-DE" sz="1050" dirty="0" err="1"/>
              <a:t>must</a:t>
            </a:r>
            <a:r>
              <a:rPr lang="de-DE" sz="1050" dirty="0"/>
              <a:t> </a:t>
            </a:r>
            <a:r>
              <a:rPr lang="de-DE" sz="1050" dirty="0" err="1"/>
              <a:t>always</a:t>
            </a:r>
            <a:r>
              <a:rPr lang="de-DE" sz="1050" dirty="0"/>
              <a:t> </a:t>
            </a:r>
            <a:r>
              <a:rPr lang="de-DE" sz="1050" dirty="0" err="1"/>
              <a:t>be</a:t>
            </a:r>
            <a:r>
              <a:rPr lang="de-DE" sz="1050" dirty="0"/>
              <a:t> flexible and </a:t>
            </a:r>
            <a:r>
              <a:rPr lang="de-DE" sz="1050" dirty="0" err="1"/>
              <a:t>adaptable</a:t>
            </a:r>
            <a:r>
              <a:rPr lang="de-DE" sz="1050" dirty="0"/>
              <a:t> in </a:t>
            </a:r>
            <a:r>
              <a:rPr lang="de-DE" sz="1050" dirty="0" err="1"/>
              <a:t>order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be</a:t>
            </a:r>
            <a:r>
              <a:rPr lang="de-DE" sz="1050" dirty="0"/>
              <a:t> </a:t>
            </a:r>
            <a:r>
              <a:rPr lang="de-DE" sz="1050" dirty="0" err="1"/>
              <a:t>able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react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unexpected</a:t>
            </a:r>
            <a:r>
              <a:rPr lang="de-DE" sz="1050" dirty="0"/>
              <a:t>. </a:t>
            </a:r>
          </a:p>
          <a:p>
            <a:endParaRPr lang="de-DE" sz="1050" dirty="0"/>
          </a:p>
          <a:p>
            <a:r>
              <a:rPr lang="de-DE" sz="1050" dirty="0"/>
              <a:t>V – </a:t>
            </a:r>
            <a:r>
              <a:rPr lang="de-DE" sz="1050" dirty="0" err="1"/>
              <a:t>russias</a:t>
            </a:r>
            <a:r>
              <a:rPr lang="de-DE" sz="1050" dirty="0"/>
              <a:t> war </a:t>
            </a:r>
            <a:r>
              <a:rPr lang="de-DE" sz="1050" dirty="0" err="1"/>
              <a:t>against</a:t>
            </a:r>
            <a:r>
              <a:rPr lang="de-DE" sz="1050" dirty="0"/>
              <a:t> Ukraine</a:t>
            </a:r>
          </a:p>
          <a:p>
            <a:r>
              <a:rPr lang="de-DE" sz="1050" dirty="0"/>
              <a:t>U – </a:t>
            </a:r>
            <a:r>
              <a:rPr lang="de-DE" sz="1050" dirty="0" err="1"/>
              <a:t>the</a:t>
            </a:r>
            <a:r>
              <a:rPr lang="de-DE" sz="1050" dirty="0"/>
              <a:t> </a:t>
            </a:r>
            <a:r>
              <a:rPr lang="de-DE" sz="1050" dirty="0" err="1"/>
              <a:t>world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</a:t>
            </a:r>
            <a:r>
              <a:rPr lang="de-DE" sz="1050" dirty="0" err="1"/>
              <a:t>getting</a:t>
            </a:r>
            <a:r>
              <a:rPr lang="de-DE" sz="1050" dirty="0"/>
              <a:t> </a:t>
            </a:r>
            <a:r>
              <a:rPr lang="de-DE" sz="1050" dirty="0" err="1"/>
              <a:t>smaller</a:t>
            </a:r>
            <a:endParaRPr lang="de-DE" sz="1050" dirty="0"/>
          </a:p>
          <a:p>
            <a:r>
              <a:rPr lang="de-DE" sz="1050" dirty="0"/>
              <a:t>C– </a:t>
            </a:r>
            <a:r>
              <a:rPr lang="de-DE" sz="1050" dirty="0" err="1"/>
              <a:t>digitalization</a:t>
            </a:r>
            <a:endParaRPr lang="de-DE" sz="1050" dirty="0"/>
          </a:p>
          <a:p>
            <a:r>
              <a:rPr lang="de-DE" sz="1050" dirty="0"/>
              <a:t>A – a lack </a:t>
            </a:r>
            <a:r>
              <a:rPr lang="de-DE" sz="1050" dirty="0" err="1"/>
              <a:t>of</a:t>
            </a:r>
            <a:r>
              <a:rPr lang="de-DE" sz="1050" dirty="0"/>
              <a:t> </a:t>
            </a:r>
            <a:r>
              <a:rPr lang="de-DE" sz="1050" dirty="0" err="1"/>
              <a:t>orientation</a:t>
            </a:r>
            <a:r>
              <a:rPr lang="de-DE" sz="1050" dirty="0"/>
              <a:t>.</a:t>
            </a:r>
          </a:p>
          <a:p>
            <a:endParaRPr lang="de-DE" sz="1050" dirty="0"/>
          </a:p>
          <a:p>
            <a:r>
              <a:rPr lang="de-DE" sz="1050" dirty="0"/>
              <a:t>And </a:t>
            </a:r>
            <a:r>
              <a:rPr lang="de-DE" sz="1050" dirty="0" err="1"/>
              <a:t>when</a:t>
            </a:r>
            <a:r>
              <a:rPr lang="de-DE" sz="1050" dirty="0"/>
              <a:t> </a:t>
            </a:r>
            <a:r>
              <a:rPr lang="de-DE" sz="1050" dirty="0" err="1"/>
              <a:t>you</a:t>
            </a:r>
            <a:r>
              <a:rPr lang="de-DE" sz="1050" dirty="0"/>
              <a:t> </a:t>
            </a:r>
            <a:r>
              <a:rPr lang="de-DE" sz="1050" dirty="0" err="1"/>
              <a:t>search</a:t>
            </a:r>
            <a:r>
              <a:rPr lang="de-DE" sz="1050" dirty="0"/>
              <a:t> </a:t>
            </a:r>
            <a:r>
              <a:rPr lang="de-DE" sz="1050" dirty="0" err="1"/>
              <a:t>for</a:t>
            </a:r>
            <a:r>
              <a:rPr lang="de-DE" sz="1050" dirty="0"/>
              <a:t> VUCA, </a:t>
            </a:r>
            <a:r>
              <a:rPr lang="de-DE" sz="1050" dirty="0" err="1"/>
              <a:t>you</a:t>
            </a:r>
            <a:r>
              <a:rPr lang="de-DE" sz="1050" dirty="0"/>
              <a:t> will </a:t>
            </a:r>
            <a:r>
              <a:rPr lang="de-DE" sz="1050" dirty="0" err="1"/>
              <a:t>get</a:t>
            </a:r>
            <a:r>
              <a:rPr lang="de-DE" sz="1050" dirty="0"/>
              <a:t> lots </a:t>
            </a:r>
            <a:r>
              <a:rPr lang="de-DE" sz="1050" dirty="0" err="1"/>
              <a:t>of</a:t>
            </a:r>
            <a:r>
              <a:rPr lang="de-DE" sz="1050" dirty="0"/>
              <a:t> </a:t>
            </a:r>
            <a:r>
              <a:rPr lang="de-DE" sz="1050" dirty="0" err="1"/>
              <a:t>information</a:t>
            </a:r>
            <a:r>
              <a:rPr lang="de-DE" sz="1050" dirty="0"/>
              <a:t>, but </a:t>
            </a:r>
            <a:r>
              <a:rPr lang="de-DE" sz="1050" dirty="0" err="1"/>
              <a:t>mostly</a:t>
            </a:r>
            <a:r>
              <a:rPr lang="de-DE" sz="1050" dirty="0"/>
              <a:t> </a:t>
            </a:r>
            <a:r>
              <a:rPr lang="de-DE" sz="1050" dirty="0" err="1"/>
              <a:t>about</a:t>
            </a:r>
            <a:r>
              <a:rPr lang="de-DE" sz="1050" dirty="0"/>
              <a:t> possible, </a:t>
            </a:r>
            <a:r>
              <a:rPr lang="de-DE" sz="1050" dirty="0" err="1"/>
              <a:t>arising</a:t>
            </a:r>
            <a:r>
              <a:rPr lang="de-DE" sz="1050" dirty="0"/>
              <a:t> </a:t>
            </a:r>
            <a:r>
              <a:rPr lang="de-DE" sz="1050" dirty="0" err="1"/>
              <a:t>conflicts</a:t>
            </a:r>
            <a:r>
              <a:rPr lang="de-DE" sz="1050" dirty="0"/>
              <a:t> and </a:t>
            </a:r>
            <a:r>
              <a:rPr lang="de-DE" sz="1050" dirty="0" err="1"/>
              <a:t>challenges</a:t>
            </a:r>
            <a:r>
              <a:rPr lang="de-DE" sz="1050" dirty="0"/>
              <a:t>. </a:t>
            </a:r>
          </a:p>
          <a:p>
            <a:r>
              <a:rPr lang="de-DE" sz="1050" dirty="0"/>
              <a:t>Pictures: VUCA </a:t>
            </a:r>
            <a:r>
              <a:rPr lang="de-DE" sz="1050" dirty="0" err="1"/>
              <a:t>can</a:t>
            </a:r>
            <a:r>
              <a:rPr lang="de-DE" sz="1050" dirty="0"/>
              <a:t> </a:t>
            </a:r>
            <a:r>
              <a:rPr lang="de-DE" sz="1050" dirty="0" err="1"/>
              <a:t>mean</a:t>
            </a:r>
            <a:r>
              <a:rPr lang="de-DE" sz="1050" dirty="0"/>
              <a:t> a </a:t>
            </a:r>
            <a:r>
              <a:rPr lang="de-DE" sz="1050" dirty="0" err="1"/>
              <a:t>lot</a:t>
            </a:r>
            <a:r>
              <a:rPr lang="de-DE" sz="1050" dirty="0"/>
              <a:t>, </a:t>
            </a:r>
            <a:r>
              <a:rPr lang="de-DE" sz="1050" dirty="0" err="1"/>
              <a:t>it</a:t>
            </a:r>
            <a:r>
              <a:rPr lang="de-DE" sz="1050" dirty="0"/>
              <a:t> </a:t>
            </a:r>
            <a:r>
              <a:rPr lang="de-DE" sz="1050" dirty="0" err="1"/>
              <a:t>means</a:t>
            </a:r>
            <a:r>
              <a:rPr lang="de-DE" sz="1050" dirty="0"/>
              <a:t> </a:t>
            </a:r>
            <a:r>
              <a:rPr lang="de-DE" sz="1050" dirty="0" err="1"/>
              <a:t>opportunities</a:t>
            </a:r>
            <a:r>
              <a:rPr lang="de-DE" sz="1050" dirty="0"/>
              <a:t>, but also </a:t>
            </a:r>
            <a:r>
              <a:rPr lang="de-DE" sz="1050" dirty="0" err="1"/>
              <a:t>challenges</a:t>
            </a:r>
            <a:r>
              <a:rPr lang="de-DE" sz="1050" dirty="0"/>
              <a:t>. VUCA </a:t>
            </a:r>
            <a:r>
              <a:rPr lang="de-DE" sz="1050" dirty="0" err="1"/>
              <a:t>almost</a:t>
            </a:r>
            <a:r>
              <a:rPr lang="de-DE" sz="1050" dirty="0"/>
              <a:t> </a:t>
            </a:r>
            <a:r>
              <a:rPr lang="de-DE" sz="1050" dirty="0" err="1"/>
              <a:t>always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so </a:t>
            </a:r>
            <a:r>
              <a:rPr lang="de-DE" sz="1050" dirty="0" err="1"/>
              <a:t>challenging</a:t>
            </a:r>
            <a:r>
              <a:rPr lang="de-DE" sz="1050" dirty="0"/>
              <a:t>, </a:t>
            </a:r>
            <a:r>
              <a:rPr lang="de-DE" sz="1050" dirty="0" err="1"/>
              <a:t>that</a:t>
            </a:r>
            <a:r>
              <a:rPr lang="de-DE" sz="1050" dirty="0"/>
              <a:t> </a:t>
            </a:r>
            <a:r>
              <a:rPr lang="de-DE" sz="1050" dirty="0" err="1"/>
              <a:t>continous</a:t>
            </a:r>
            <a:r>
              <a:rPr lang="de-DE" sz="1050" dirty="0"/>
              <a:t> </a:t>
            </a:r>
            <a:r>
              <a:rPr lang="de-DE" sz="1050" dirty="0" err="1"/>
              <a:t>improvement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</a:t>
            </a:r>
            <a:r>
              <a:rPr lang="de-DE" sz="1050" dirty="0" err="1"/>
              <a:t>necessary</a:t>
            </a:r>
            <a:r>
              <a:rPr lang="de-DE" sz="1050" dirty="0"/>
              <a:t> – </a:t>
            </a:r>
            <a:r>
              <a:rPr lang="de-DE" sz="1050" dirty="0" err="1"/>
              <a:t>lifelong</a:t>
            </a:r>
            <a:r>
              <a:rPr lang="de-DE" sz="1050" dirty="0"/>
              <a:t> </a:t>
            </a:r>
            <a:r>
              <a:rPr lang="de-DE" sz="1050" dirty="0" err="1"/>
              <a:t>learning</a:t>
            </a:r>
            <a:r>
              <a:rPr lang="de-DE" sz="1050" dirty="0"/>
              <a:t>.</a:t>
            </a:r>
          </a:p>
          <a:p>
            <a:r>
              <a:rPr lang="de-DE" sz="1050" dirty="0"/>
              <a:t>Also VUCA </a:t>
            </a:r>
            <a:r>
              <a:rPr lang="de-DE" sz="1050" dirty="0" err="1"/>
              <a:t>can</a:t>
            </a:r>
            <a:r>
              <a:rPr lang="de-DE" sz="1050" dirty="0"/>
              <a:t> </a:t>
            </a:r>
            <a:r>
              <a:rPr lang="de-DE" sz="1050" dirty="0" err="1"/>
              <a:t>make</a:t>
            </a:r>
            <a:r>
              <a:rPr lang="de-DE" sz="1050" dirty="0"/>
              <a:t> </a:t>
            </a:r>
            <a:r>
              <a:rPr lang="de-DE" sz="1050" dirty="0" err="1"/>
              <a:t>you</a:t>
            </a:r>
            <a:r>
              <a:rPr lang="de-DE" sz="1050" dirty="0"/>
              <a:t> lose </a:t>
            </a:r>
            <a:r>
              <a:rPr lang="de-DE" sz="1050" dirty="0" err="1"/>
              <a:t>orientation</a:t>
            </a:r>
            <a:r>
              <a:rPr lang="de-DE" sz="1050" dirty="0"/>
              <a:t> and </a:t>
            </a:r>
            <a:r>
              <a:rPr lang="de-DE" sz="1050" dirty="0" err="1"/>
              <a:t>it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still not </a:t>
            </a:r>
            <a:r>
              <a:rPr lang="de-DE" sz="1050" dirty="0" err="1"/>
              <a:t>clear</a:t>
            </a:r>
            <a:r>
              <a:rPr lang="de-DE" sz="1050" dirty="0"/>
              <a:t>, </a:t>
            </a:r>
            <a:r>
              <a:rPr lang="de-DE" sz="1050" dirty="0" err="1"/>
              <a:t>how</a:t>
            </a:r>
            <a:r>
              <a:rPr lang="de-DE" sz="1050" dirty="0"/>
              <a:t> </a:t>
            </a:r>
            <a:r>
              <a:rPr lang="de-DE" sz="1050" dirty="0" err="1"/>
              <a:t>the</a:t>
            </a:r>
            <a:r>
              <a:rPr lang="de-DE" sz="1050" dirty="0"/>
              <a:t> VUCA </a:t>
            </a:r>
            <a:r>
              <a:rPr lang="de-DE" sz="1050" dirty="0" err="1"/>
              <a:t>world</a:t>
            </a:r>
            <a:r>
              <a:rPr lang="de-DE" sz="1050" dirty="0"/>
              <a:t> will </a:t>
            </a:r>
            <a:r>
              <a:rPr lang="de-DE" sz="1050" dirty="0" err="1"/>
              <a:t>be</a:t>
            </a:r>
            <a:r>
              <a:rPr lang="de-DE" sz="1050" dirty="0"/>
              <a:t>. </a:t>
            </a:r>
            <a:br>
              <a:rPr lang="de-DE" sz="1050" dirty="0"/>
            </a:br>
            <a:r>
              <a:rPr lang="de-DE" sz="1050" dirty="0"/>
              <a:t>Last but not least: VUCA </a:t>
            </a:r>
            <a:r>
              <a:rPr lang="de-DE" sz="1050" dirty="0" err="1"/>
              <a:t>can</a:t>
            </a:r>
            <a:r>
              <a:rPr lang="de-DE" sz="1050" dirty="0"/>
              <a:t> </a:t>
            </a:r>
            <a:r>
              <a:rPr lang="de-DE" sz="1050" dirty="0" err="1"/>
              <a:t>clearly</a:t>
            </a:r>
            <a:r>
              <a:rPr lang="de-DE" sz="1050" dirty="0"/>
              <a:t> </a:t>
            </a:r>
            <a:r>
              <a:rPr lang="de-DE" sz="1050" dirty="0" err="1"/>
              <a:t>cause</a:t>
            </a:r>
            <a:r>
              <a:rPr lang="de-DE" sz="1050" dirty="0"/>
              <a:t> </a:t>
            </a:r>
            <a:r>
              <a:rPr lang="de-DE" sz="1050" dirty="0" err="1"/>
              <a:t>leadership</a:t>
            </a:r>
            <a:r>
              <a:rPr lang="de-DE" sz="1050" dirty="0"/>
              <a:t> </a:t>
            </a:r>
            <a:r>
              <a:rPr lang="de-DE" sz="1050" dirty="0" err="1"/>
              <a:t>crises</a:t>
            </a:r>
            <a:r>
              <a:rPr lang="de-DE" sz="1050" dirty="0"/>
              <a:t>, </a:t>
            </a:r>
            <a:r>
              <a:rPr lang="de-DE" sz="1050" dirty="0" err="1"/>
              <a:t>that</a:t>
            </a:r>
            <a:r>
              <a:rPr lang="de-DE" sz="1050" dirty="0"/>
              <a:t> </a:t>
            </a:r>
            <a:r>
              <a:rPr lang="de-DE" sz="1050" dirty="0" err="1"/>
              <a:t>means</a:t>
            </a:r>
            <a:r>
              <a:rPr lang="de-DE" sz="1050" dirty="0"/>
              <a:t> </a:t>
            </a:r>
            <a:r>
              <a:rPr lang="de-DE" sz="1050" dirty="0" err="1"/>
              <a:t>to</a:t>
            </a:r>
            <a:r>
              <a:rPr lang="de-DE" sz="1050" dirty="0"/>
              <a:t> deal </a:t>
            </a:r>
            <a:r>
              <a:rPr lang="de-DE" sz="1050" dirty="0" err="1"/>
              <a:t>with</a:t>
            </a:r>
            <a:r>
              <a:rPr lang="de-DE" sz="1050" dirty="0"/>
              <a:t> VUCA </a:t>
            </a:r>
            <a:r>
              <a:rPr lang="de-DE" sz="1050" dirty="0" err="1"/>
              <a:t>is</a:t>
            </a:r>
            <a:r>
              <a:rPr lang="de-DE" sz="1050" dirty="0"/>
              <a:t> a </a:t>
            </a:r>
            <a:r>
              <a:rPr lang="de-DE" sz="1050" dirty="0" err="1"/>
              <a:t>leadership</a:t>
            </a:r>
            <a:r>
              <a:rPr lang="de-DE" sz="1050" dirty="0"/>
              <a:t> </a:t>
            </a:r>
            <a:r>
              <a:rPr lang="de-DE" sz="1050" dirty="0" err="1"/>
              <a:t>task</a:t>
            </a:r>
            <a:r>
              <a:rPr lang="de-DE" sz="1050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767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Increasing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challenges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increased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training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VUCA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world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generational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have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dealt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with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- on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job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challenges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increase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off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job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are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influenced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VUCA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every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other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person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is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Since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cold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war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has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ended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world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has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become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multilateral.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Conflicts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like UKR RUS war, 9/11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its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consequences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war on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terror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have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made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world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more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dynamic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volatile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are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responsible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their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personnel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thats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why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personnel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readiness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must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trained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develop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competencies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that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help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them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challenging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VUCA.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develop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skills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that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allow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them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face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those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challenges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. All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this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under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overriding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theme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lifelong</a:t>
            </a:r>
            <a:r>
              <a:rPr lang="de-DE" sz="105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learning</a:t>
            </a:r>
            <a:r>
              <a:rPr lang="de-DE" sz="105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.</a:t>
            </a:r>
          </a:p>
          <a:p>
            <a:pPr marL="228600" indent="-228600">
              <a:buAutoNum type="arabicPeriod"/>
            </a:pPr>
            <a:endParaRPr lang="de-DE" sz="1050" dirty="0"/>
          </a:p>
          <a:p>
            <a:pPr marL="228600" indent="-228600">
              <a:buAutoNum type="arabicPeriod"/>
            </a:pPr>
            <a:r>
              <a:rPr lang="de-DE" sz="1050" dirty="0" err="1"/>
              <a:t>That</a:t>
            </a:r>
            <a:r>
              <a:rPr lang="de-DE" sz="1050" dirty="0"/>
              <a:t> </a:t>
            </a:r>
            <a:r>
              <a:rPr lang="de-DE" sz="1050" dirty="0" err="1"/>
              <a:t>is</a:t>
            </a:r>
            <a:r>
              <a:rPr lang="de-DE" sz="1050" dirty="0"/>
              <a:t> an </a:t>
            </a:r>
            <a:r>
              <a:rPr lang="de-DE" sz="1050" dirty="0" err="1"/>
              <a:t>ever</a:t>
            </a:r>
            <a:r>
              <a:rPr lang="de-DE" sz="1050" dirty="0"/>
              <a:t> </a:t>
            </a:r>
            <a:r>
              <a:rPr lang="de-DE" sz="1050" dirty="0" err="1"/>
              <a:t>ongoing</a:t>
            </a:r>
            <a:r>
              <a:rPr lang="de-DE" sz="1050" dirty="0"/>
              <a:t> </a:t>
            </a:r>
            <a:r>
              <a:rPr lang="de-DE" sz="1050" dirty="0" err="1"/>
              <a:t>cycle</a:t>
            </a:r>
            <a:r>
              <a:rPr lang="de-DE" sz="1050" dirty="0"/>
              <a:t>. </a:t>
            </a:r>
            <a:r>
              <a:rPr lang="de-DE" sz="1050" dirty="0" err="1"/>
              <a:t>Lifelong</a:t>
            </a:r>
            <a:r>
              <a:rPr lang="de-DE" sz="1050" dirty="0"/>
              <a:t> </a:t>
            </a:r>
            <a:r>
              <a:rPr lang="de-DE" sz="1050" dirty="0" err="1"/>
              <a:t>learning</a:t>
            </a:r>
            <a:r>
              <a:rPr lang="de-DE" sz="1050" dirty="0"/>
              <a:t> </a:t>
            </a:r>
            <a:r>
              <a:rPr lang="de-DE" sz="1050" dirty="0" err="1"/>
              <a:t>takes</a:t>
            </a:r>
            <a:r>
              <a:rPr lang="de-DE" sz="1050" dirty="0"/>
              <a:t> a </a:t>
            </a:r>
            <a:r>
              <a:rPr lang="de-DE" sz="1050" dirty="0" err="1"/>
              <a:t>big</a:t>
            </a:r>
            <a:r>
              <a:rPr lang="de-DE" sz="1050" dirty="0"/>
              <a:t> </a:t>
            </a:r>
            <a:r>
              <a:rPr lang="de-DE" sz="1050" dirty="0" err="1"/>
              <a:t>role</a:t>
            </a:r>
            <a:endParaRPr lang="de-DE" sz="1050" dirty="0"/>
          </a:p>
          <a:p>
            <a:pPr marL="228600" indent="-228600">
              <a:buAutoNum type="arabicPeriod"/>
            </a:pPr>
            <a:endParaRPr lang="de-DE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98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Leadership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roles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become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less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less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attractive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Digitalisation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has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made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leadership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 „all-time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job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“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Serving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abroad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part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smaller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world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2.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Because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changes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happen so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quickly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report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how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changes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will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dealt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with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: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more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obligations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3.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Resilience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can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trained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mostly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on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job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e.g.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exercises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endParaRPr lang="de-DE" sz="10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017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example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gives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orientation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which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necessary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in VUCA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times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A positive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error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culture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can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help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solving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problems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battling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uncertainty</a:t>
            </a:r>
            <a:r>
              <a:rPr lang="de-DE" sz="105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05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ambiguity</a:t>
            </a:r>
            <a:endParaRPr lang="de-DE" sz="105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04F8F-CF9B-458E-B500-0813C920F8C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978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9412" y="365125"/>
            <a:ext cx="8664388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5" y="365125"/>
            <a:ext cx="2052656" cy="672047"/>
          </a:xfrm>
          <a:prstGeom prst="rect">
            <a:avLst/>
          </a:prstGeom>
        </p:spPr>
      </p:pic>
      <p:sp>
        <p:nvSpPr>
          <p:cNvPr id="4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5" y="2000250"/>
            <a:ext cx="10118725" cy="3475392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87697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7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Medium" pitchFamily="50" charset="0"/>
              </a:defRPr>
            </a:lvl1pPr>
          </a:lstStyle>
          <a:p>
            <a:fld id="{2AB1273F-3364-48A1-AAE6-2D3710893C80}" type="datetimeFigureOut">
              <a:rPr lang="de-AT" smtClean="0"/>
              <a:pPr/>
              <a:t>07.11.22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</a:lstStyle>
          <a:p>
            <a:fld id="{3B67D0D9-AF97-48A5-955C-23DB8776C78F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5" y="365125"/>
            <a:ext cx="2052656" cy="672047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689412" y="365125"/>
            <a:ext cx="8664388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6" y="2000249"/>
            <a:ext cx="4391174" cy="4120851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7194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49854 w 12192000"/>
              <a:gd name="connsiteY0" fmla="*/ 1699709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49854 w 12192000"/>
              <a:gd name="connsiteY4" fmla="*/ 1699709 h 6858000"/>
              <a:gd name="connsiteX0" fmla="*/ 849854 w 12192000"/>
              <a:gd name="connsiteY0" fmla="*/ 11941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49854 w 12192000"/>
              <a:gd name="connsiteY4" fmla="*/ 1194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849854" y="119410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849854" y="1194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10428926" y="5141667"/>
            <a:ext cx="1763539" cy="17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grotesque Medium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5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" b="13070"/>
          <a:stretch/>
        </p:blipFill>
        <p:spPr>
          <a:xfrm>
            <a:off x="6635751" y="1736"/>
            <a:ext cx="5563422" cy="6850886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r="1478"/>
          <a:stretch/>
        </p:blipFill>
        <p:spPr>
          <a:xfrm>
            <a:off x="-21515" y="3861995"/>
            <a:ext cx="12213515" cy="3001413"/>
          </a:xfrm>
          <a:prstGeom prst="rect">
            <a:avLst/>
          </a:prstGeom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74" y="617754"/>
            <a:ext cx="3121385" cy="144215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643661" y="422035"/>
            <a:ext cx="2247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7200" dirty="0">
                <a:solidFill>
                  <a:srgbClr val="E31E24"/>
                </a:solidFill>
                <a:latin typeface="GeogrotesqueStencil B Sb" pitchFamily="50" charset="0"/>
              </a:rPr>
              <a:t>2022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90" y="3058871"/>
            <a:ext cx="4527517" cy="148232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cxnSp>
        <p:nvCxnSpPr>
          <p:cNvPr id="15" name="Gerader Verbinder 14"/>
          <p:cNvCxnSpPr/>
          <p:nvPr/>
        </p:nvCxnSpPr>
        <p:spPr>
          <a:xfrm>
            <a:off x="6643661" y="1412350"/>
            <a:ext cx="2109278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89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05522" y="247679"/>
            <a:ext cx="8664388" cy="1325563"/>
          </a:xfrm>
        </p:spPr>
        <p:txBody>
          <a:bodyPr>
            <a:normAutofit/>
          </a:bodyPr>
          <a:lstStyle/>
          <a:p>
            <a:r>
              <a:rPr lang="de-DE" sz="4000" dirty="0"/>
              <a:t>New Generations: The </a:t>
            </a:r>
            <a:r>
              <a:rPr lang="de-DE" sz="4000" dirty="0" err="1"/>
              <a:t>people</a:t>
            </a:r>
            <a:r>
              <a:rPr lang="de-DE" sz="4000" dirty="0"/>
              <a:t> </a:t>
            </a:r>
            <a:r>
              <a:rPr lang="de-DE" sz="4000" dirty="0" err="1"/>
              <a:t>we</a:t>
            </a:r>
            <a:r>
              <a:rPr lang="de-DE" sz="4000" dirty="0"/>
              <a:t> </a:t>
            </a:r>
            <a:r>
              <a:rPr lang="de-DE" sz="4000" dirty="0" err="1"/>
              <a:t>rely</a:t>
            </a:r>
            <a:r>
              <a:rPr lang="de-DE" sz="4000" dirty="0"/>
              <a:t> on</a:t>
            </a:r>
            <a:endParaRPr lang="de-AT" sz="4000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3845056" y="1396270"/>
            <a:ext cx="9369499" cy="4543794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marL="0" indent="0">
              <a:buNone/>
            </a:pP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A generational shift: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values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wishes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needs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people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have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changed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while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world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has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changed</a:t>
            </a:r>
            <a:endParaRPr lang="de-DE" sz="2400" u="sng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indent="0">
              <a:buNone/>
            </a:pP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lvl="0" indent="-268288" defTabSz="68580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„Baby Boomers“: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born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before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VUCA</a:t>
            </a: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lvl="0" indent="-268288" defTabSz="685800">
              <a:buFont typeface="Wingdings" panose="05000000000000000000" pitchFamily="2" charset="2"/>
              <a:buChar char="Ø"/>
            </a:pP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„Generation X“: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born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before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VUCA</a:t>
            </a:r>
          </a:p>
          <a:p>
            <a:pPr marL="0" indent="0">
              <a:buNone/>
            </a:pP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„Generation Y“: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born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raised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during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VUCA</a:t>
            </a:r>
          </a:p>
          <a:p>
            <a:pPr marL="0" indent="0">
              <a:buNone/>
            </a:pP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„Generation Z“: </a:t>
            </a:r>
            <a:r>
              <a:rPr lang="en-US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born and raised during VUCA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7534A55-F032-E3BA-3E45-D62AD7C1CC20}"/>
              </a:ext>
            </a:extLst>
          </p:cNvPr>
          <p:cNvSpPr txBox="1"/>
          <p:nvPr/>
        </p:nvSpPr>
        <p:spPr>
          <a:xfrm>
            <a:off x="2743200" y="5841661"/>
            <a:ext cx="7964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de-DE" sz="36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How</a:t>
            </a:r>
            <a:r>
              <a:rPr lang="de-DE" sz="36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36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does</a:t>
            </a:r>
            <a:r>
              <a:rPr lang="de-DE" sz="36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36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that</a:t>
            </a:r>
            <a:r>
              <a:rPr lang="de-DE" sz="36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36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influence</a:t>
            </a:r>
            <a:r>
              <a:rPr lang="de-DE" sz="36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36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people</a:t>
            </a:r>
            <a:r>
              <a:rPr lang="de-DE" sz="36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?</a:t>
            </a:r>
            <a:endParaRPr lang="de-DE" sz="3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6C465C-6D8A-CB7D-6C18-DB6DB80EE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94" y="1888474"/>
            <a:ext cx="818999" cy="199744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61CB95B-8AED-81E9-CF08-D41C89FD9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638" y="1888473"/>
            <a:ext cx="887768" cy="19974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6A0A9DE-C527-C948-6625-9841A40DC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999" y="4318858"/>
            <a:ext cx="830504" cy="18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6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B16E9-A289-40D2-B5D5-8EAF77D6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160" y="316998"/>
            <a:ext cx="9029112" cy="1325563"/>
          </a:xfrm>
        </p:spPr>
        <p:txBody>
          <a:bodyPr>
            <a:normAutofit/>
          </a:bodyPr>
          <a:lstStyle/>
          <a:p>
            <a:r>
              <a:rPr lang="de-DE" sz="4000" dirty="0"/>
              <a:t>Generations… a </a:t>
            </a:r>
            <a:r>
              <a:rPr lang="de-DE" sz="4000" dirty="0" err="1"/>
              <a:t>little</a:t>
            </a:r>
            <a:r>
              <a:rPr lang="de-DE" sz="4000" dirty="0"/>
              <a:t> </a:t>
            </a:r>
            <a:r>
              <a:rPr lang="de-DE" sz="4000" dirty="0" err="1"/>
              <a:t>bit</a:t>
            </a:r>
            <a:r>
              <a:rPr lang="de-DE" sz="4000" dirty="0"/>
              <a:t> </a:t>
            </a:r>
            <a:r>
              <a:rPr lang="de-DE" sz="4000" dirty="0" err="1"/>
              <a:t>more</a:t>
            </a:r>
            <a:r>
              <a:rPr lang="de-DE" sz="4000" dirty="0"/>
              <a:t> </a:t>
            </a:r>
            <a:r>
              <a:rPr lang="de-DE" sz="4000" dirty="0" err="1"/>
              <a:t>theoretical</a:t>
            </a:r>
            <a:endParaRPr lang="de-DE" sz="4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A525C5-1D0A-4C13-AAC7-D32B063ED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445" y="6858000"/>
            <a:ext cx="1411447" cy="34423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0D8F11-3438-4968-862F-80D14972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626" y="6858000"/>
            <a:ext cx="1435342" cy="3442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1F4873-6CE9-43B2-AA07-07FB5CC37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113" y="6884413"/>
            <a:ext cx="1561797" cy="3415949"/>
          </a:xfrm>
          <a:prstGeom prst="rect">
            <a:avLst/>
          </a:prstGeom>
        </p:spPr>
      </p:pic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7EE6EF32-BDC6-40C5-B37D-1B7DDD277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640279"/>
              </p:ext>
            </p:extLst>
          </p:nvPr>
        </p:nvGraphicFramePr>
        <p:xfrm>
          <a:off x="917498" y="1364763"/>
          <a:ext cx="9548675" cy="48756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86339">
                  <a:extLst>
                    <a:ext uri="{9D8B030D-6E8A-4147-A177-3AD203B41FA5}">
                      <a16:colId xmlns:a16="http://schemas.microsoft.com/office/drawing/2014/main" val="644137289"/>
                    </a:ext>
                  </a:extLst>
                </a:gridCol>
                <a:gridCol w="2061590">
                  <a:extLst>
                    <a:ext uri="{9D8B030D-6E8A-4147-A177-3AD203B41FA5}">
                      <a16:colId xmlns:a16="http://schemas.microsoft.com/office/drawing/2014/main" val="4117578286"/>
                    </a:ext>
                  </a:extLst>
                </a:gridCol>
                <a:gridCol w="1963419">
                  <a:extLst>
                    <a:ext uri="{9D8B030D-6E8A-4147-A177-3AD203B41FA5}">
                      <a16:colId xmlns:a16="http://schemas.microsoft.com/office/drawing/2014/main" val="1124941985"/>
                    </a:ext>
                  </a:extLst>
                </a:gridCol>
                <a:gridCol w="2002687">
                  <a:extLst>
                    <a:ext uri="{9D8B030D-6E8A-4147-A177-3AD203B41FA5}">
                      <a16:colId xmlns:a16="http://schemas.microsoft.com/office/drawing/2014/main" val="1048383691"/>
                    </a:ext>
                  </a:extLst>
                </a:gridCol>
                <a:gridCol w="2434640">
                  <a:extLst>
                    <a:ext uri="{9D8B030D-6E8A-4147-A177-3AD203B41FA5}">
                      <a16:colId xmlns:a16="http://schemas.microsoft.com/office/drawing/2014/main" val="1326692652"/>
                    </a:ext>
                  </a:extLst>
                </a:gridCol>
              </a:tblGrid>
              <a:tr h="249216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kern="1200" dirty="0">
                          <a:solidFill>
                            <a:srgbClr val="004471"/>
                          </a:solidFill>
                          <a:latin typeface="BundesSans Office" panose="020B0002030500000203" pitchFamily="34" charset="0"/>
                          <a:ea typeface="+mn-ea"/>
                          <a:cs typeface="+mn-cs"/>
                        </a:rPr>
                        <a:t>„The Baby Boomers“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b="1" kern="1200" dirty="0">
                          <a:solidFill>
                            <a:srgbClr val="004471"/>
                          </a:solidFill>
                          <a:latin typeface="BundesSans Office" panose="020B0002030500000203" pitchFamily="34" charset="0"/>
                          <a:ea typeface="+mn-ea"/>
                          <a:cs typeface="+mn-cs"/>
                        </a:rPr>
                        <a:t>„Generation X“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b="1" kern="1200" dirty="0">
                          <a:solidFill>
                            <a:srgbClr val="004471"/>
                          </a:solidFill>
                          <a:latin typeface="BundesSans Office" panose="020B0002030500000203" pitchFamily="34" charset="0"/>
                          <a:ea typeface="+mn-ea"/>
                          <a:cs typeface="+mn-cs"/>
                        </a:rPr>
                        <a:t>„Generation Y“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b="1" kern="1200" dirty="0">
                          <a:solidFill>
                            <a:srgbClr val="004471"/>
                          </a:solidFill>
                          <a:latin typeface="BundesSans Office" panose="020B0002030500000203" pitchFamily="34" charset="0"/>
                          <a:ea typeface="+mn-ea"/>
                          <a:cs typeface="+mn-cs"/>
                        </a:rPr>
                        <a:t>„Generation Z“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201530"/>
                  </a:ext>
                </a:extLst>
              </a:tr>
              <a:tr h="712694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sz="1400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/>
                        <a:t>born</a:t>
                      </a:r>
                      <a:r>
                        <a:rPr lang="de-DE" sz="1400" dirty="0"/>
                        <a:t> after WW II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High and </a:t>
                      </a:r>
                      <a:r>
                        <a:rPr lang="de-DE" sz="1400" dirty="0" err="1"/>
                        <a:t>rising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birth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rates</a:t>
                      </a:r>
                      <a:endParaRPr lang="de-DE" sz="1400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/>
                        <a:t>born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between</a:t>
                      </a:r>
                      <a:r>
                        <a:rPr lang="de-DE" sz="1400" dirty="0"/>
                        <a:t> 1965 and 1979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="1" dirty="0" err="1"/>
                        <a:t>declining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birth</a:t>
                      </a:r>
                      <a:r>
                        <a:rPr lang="de-DE" sz="1400" b="1" dirty="0"/>
                        <a:t> rate</a:t>
                      </a:r>
                      <a:endParaRPr lang="de-DE" sz="1400" b="1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/>
                        <a:t>born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between</a:t>
                      </a:r>
                      <a:r>
                        <a:rPr lang="de-DE" sz="1400" dirty="0"/>
                        <a:t> 1980 and 1995</a:t>
                      </a:r>
                    </a:p>
                    <a:p>
                      <a:endParaRPr lang="de-DE" sz="1400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/>
                        <a:t>born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between</a:t>
                      </a:r>
                      <a:r>
                        <a:rPr lang="de-DE" sz="1400" dirty="0"/>
                        <a:t> 1995 and 2012</a:t>
                      </a:r>
                    </a:p>
                    <a:p>
                      <a:endParaRPr lang="de-DE" sz="1400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246112"/>
                  </a:ext>
                </a:extLst>
              </a:tr>
              <a:tr h="1839209">
                <a:tc>
                  <a:txBody>
                    <a:bodyPr/>
                    <a:lstStyle/>
                    <a:p>
                      <a:r>
                        <a:rPr lang="de-DE" sz="1400" b="1" u="sng" kern="1200" dirty="0">
                          <a:solidFill>
                            <a:srgbClr val="004471"/>
                          </a:solidFill>
                          <a:latin typeface="BundesSans Office" panose="020B0002030500000203" pitchFamily="34" charset="0"/>
                          <a:ea typeface="+mn-ea"/>
                          <a:cs typeface="+mn-cs"/>
                        </a:rPr>
                        <a:t>Framework </a:t>
                      </a:r>
                      <a:r>
                        <a:rPr lang="de-DE" sz="1400" b="1" u="sng" kern="1200" dirty="0" err="1">
                          <a:solidFill>
                            <a:srgbClr val="004471"/>
                          </a:solidFill>
                          <a:latin typeface="BundesSans Office" panose="020B0002030500000203" pitchFamily="34" charset="0"/>
                          <a:ea typeface="+mn-ea"/>
                          <a:cs typeface="+mn-cs"/>
                        </a:rPr>
                        <a:t>conditions</a:t>
                      </a:r>
                      <a:endParaRPr lang="de-DE" sz="1400" b="1" u="sng" kern="1200" dirty="0">
                        <a:solidFill>
                          <a:srgbClr val="004471"/>
                        </a:solidFill>
                        <a:latin typeface="BundesSans Office" panose="020B000203050000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="1" dirty="0" err="1"/>
                        <a:t>Relatively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protected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environment</a:t>
                      </a:r>
                      <a:endParaRPr lang="de-DE" sz="1400" b="1" dirty="0"/>
                    </a:p>
                    <a:p>
                      <a:endParaRPr lang="de-DE" sz="1400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/>
                        <a:t>Slower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economic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growth</a:t>
                      </a:r>
                      <a:endParaRPr lang="de-DE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/>
                        <a:t>higher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unemployment</a:t>
                      </a:r>
                      <a:endParaRPr lang="de-DE" sz="1400" dirty="0"/>
                    </a:p>
                    <a:p>
                      <a:endParaRPr lang="de-DE" sz="1400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Global </a:t>
                      </a:r>
                      <a:r>
                        <a:rPr lang="de-DE" sz="1400" dirty="0" err="1"/>
                        <a:t>terrorism</a:t>
                      </a:r>
                      <a:endParaRPr lang="de-DE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/>
                        <a:t>Economic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pressure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has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increased</a:t>
                      </a:r>
                      <a:endParaRPr lang="de-DE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Financial </a:t>
                      </a:r>
                      <a:r>
                        <a:rPr lang="de-DE" sz="1400" dirty="0" err="1"/>
                        <a:t>crises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occur</a:t>
                      </a:r>
                      <a:endParaRPr lang="de-DE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Companies </a:t>
                      </a:r>
                      <a:r>
                        <a:rPr lang="de-DE" sz="1400" dirty="0" err="1"/>
                        <a:t>are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more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involved</a:t>
                      </a:r>
                      <a:r>
                        <a:rPr lang="de-DE" sz="1400" dirty="0"/>
                        <a:t> in </a:t>
                      </a:r>
                      <a:r>
                        <a:rPr lang="de-DE" sz="1400" dirty="0" err="1"/>
                        <a:t>scandals</a:t>
                      </a:r>
                      <a:endParaRPr lang="de-DE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9/11, Fukushima,…</a:t>
                      </a:r>
                    </a:p>
                    <a:p>
                      <a:endParaRPr lang="de-DE" sz="1400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/>
                        <a:t>Economic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pressure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has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increased</a:t>
                      </a:r>
                      <a:endParaRPr lang="de-DE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/>
                        <a:t>Advanced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digitalisation</a:t>
                      </a:r>
                      <a:r>
                        <a:rPr lang="de-DE" sz="1400" dirty="0"/>
                        <a:t> and </a:t>
                      </a:r>
                      <a:r>
                        <a:rPr lang="de-DE" sz="1400" dirty="0" err="1"/>
                        <a:t>globalisation</a:t>
                      </a:r>
                      <a:endParaRPr lang="de-DE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="1" dirty="0" err="1"/>
                        <a:t>Framwork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conditions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similar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to</a:t>
                      </a:r>
                      <a:r>
                        <a:rPr lang="de-DE" sz="1400" b="1" dirty="0"/>
                        <a:t> Gen Y</a:t>
                      </a:r>
                      <a:endParaRPr lang="de-DE" sz="1400" b="1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566294"/>
                  </a:ext>
                </a:extLst>
              </a:tr>
              <a:tr h="20001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u="sng" kern="1200" dirty="0">
                          <a:solidFill>
                            <a:srgbClr val="004471"/>
                          </a:solidFill>
                          <a:latin typeface="BundesSans Office" panose="020B0002030500000203" pitchFamily="34" charset="0"/>
                          <a:ea typeface="+mn-ea"/>
                          <a:cs typeface="+mn-cs"/>
                        </a:rPr>
                        <a:t>Attributes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Strong, </a:t>
                      </a:r>
                      <a:r>
                        <a:rPr lang="de-DE" sz="1400" dirty="0" err="1"/>
                        <a:t>competitive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behaviour</a:t>
                      </a:r>
                      <a:endParaRPr lang="de-DE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Strong team-</a:t>
                      </a:r>
                      <a:r>
                        <a:rPr lang="de-DE" sz="1400" dirty="0" err="1"/>
                        <a:t>oriented</a:t>
                      </a:r>
                      <a:r>
                        <a:rPr lang="de-DE" sz="1400" dirty="0"/>
                        <a:t> and </a:t>
                      </a:r>
                      <a:r>
                        <a:rPr lang="de-DE" sz="1400" dirty="0" err="1"/>
                        <a:t>community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driven</a:t>
                      </a:r>
                      <a:endParaRPr lang="de-DE" sz="1400" dirty="0"/>
                    </a:p>
                    <a:p>
                      <a:endParaRPr lang="de-DE" sz="1400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/>
                        <a:t>Tend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to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be</a:t>
                      </a:r>
                      <a:r>
                        <a:rPr lang="de-DE" sz="1400" dirty="0"/>
                        <a:t>: More </a:t>
                      </a:r>
                      <a:r>
                        <a:rPr lang="de-DE" sz="1400" dirty="0" err="1"/>
                        <a:t>insecure</a:t>
                      </a:r>
                      <a:r>
                        <a:rPr lang="de-DE" sz="1400" dirty="0"/>
                        <a:t> and </a:t>
                      </a:r>
                      <a:r>
                        <a:rPr lang="de-DE" sz="1400" dirty="0" err="1"/>
                        <a:t>more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cautious</a:t>
                      </a:r>
                      <a:r>
                        <a:rPr lang="de-DE" sz="1400" dirty="0"/>
                        <a:t>, </a:t>
                      </a:r>
                      <a:r>
                        <a:rPr lang="de-DE" sz="1400" dirty="0" err="1"/>
                        <a:t>more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self-focused</a:t>
                      </a:r>
                      <a:endParaRPr lang="de-DE" sz="1400" dirty="0"/>
                    </a:p>
                    <a:p>
                      <a:endParaRPr lang="de-DE" sz="1400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/>
                        <a:t>Tend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to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give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priority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to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the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realisation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of</a:t>
                      </a:r>
                      <a:r>
                        <a:rPr lang="de-DE" sz="1400" dirty="0"/>
                        <a:t> individual </a:t>
                      </a:r>
                      <a:r>
                        <a:rPr lang="de-DE" sz="1400" dirty="0" err="1"/>
                        <a:t>needs</a:t>
                      </a:r>
                      <a:endParaRPr lang="de-DE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="1" dirty="0" err="1"/>
                        <a:t>Frustrated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over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partly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unrealistic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expectations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placed</a:t>
                      </a:r>
                      <a:r>
                        <a:rPr lang="de-DE" sz="1400" b="1" dirty="0"/>
                        <a:t> on </a:t>
                      </a:r>
                      <a:r>
                        <a:rPr lang="de-DE" sz="1400" b="1" dirty="0" err="1"/>
                        <a:t>them</a:t>
                      </a:r>
                      <a:endParaRPr lang="de-DE" sz="1400" b="1" dirty="0"/>
                    </a:p>
                    <a:p>
                      <a:endParaRPr lang="de-DE" sz="1400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Search </a:t>
                      </a:r>
                      <a:r>
                        <a:rPr lang="de-DE" sz="1400" dirty="0" err="1"/>
                        <a:t>for</a:t>
                      </a:r>
                      <a:r>
                        <a:rPr lang="de-DE" sz="1400" dirty="0"/>
                        <a:t> a </a:t>
                      </a:r>
                      <a:r>
                        <a:rPr lang="de-DE" sz="1400" dirty="0" err="1"/>
                        <a:t>community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that</a:t>
                      </a:r>
                      <a:r>
                        <a:rPr lang="de-DE" sz="1400" dirty="0"/>
                        <a:t> </a:t>
                      </a:r>
                      <a:r>
                        <a:rPr lang="de-DE" sz="1400" b="1" dirty="0" err="1"/>
                        <a:t>provides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security</a:t>
                      </a:r>
                      <a:endParaRPr lang="de-DE" sz="1400" b="1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/>
                        <a:t>More </a:t>
                      </a:r>
                      <a:r>
                        <a:rPr lang="de-DE" sz="1400" dirty="0" err="1"/>
                        <a:t>concerned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about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their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future</a:t>
                      </a:r>
                      <a:endParaRPr lang="de-DE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/>
                        <a:t>Strict</a:t>
                      </a:r>
                      <a:r>
                        <a:rPr lang="de-DE" sz="1400" dirty="0"/>
                        <a:t> </a:t>
                      </a:r>
                      <a:r>
                        <a:rPr lang="de-DE" sz="1400" b="1" dirty="0" err="1"/>
                        <a:t>distinction</a:t>
                      </a:r>
                      <a:r>
                        <a:rPr lang="de-DE" sz="1400" b="1" dirty="0"/>
                        <a:t> </a:t>
                      </a:r>
                      <a:r>
                        <a:rPr lang="de-DE" sz="1400" b="1" dirty="0" err="1"/>
                        <a:t>between</a:t>
                      </a:r>
                      <a:r>
                        <a:rPr lang="de-DE" sz="1400" b="1" dirty="0"/>
                        <a:t> private and professional </a:t>
                      </a:r>
                      <a:r>
                        <a:rPr lang="de-DE" sz="1400" b="1" dirty="0" err="1"/>
                        <a:t>world</a:t>
                      </a:r>
                      <a:endParaRPr lang="de-DE" sz="1400" b="1" dirty="0"/>
                    </a:p>
                    <a:p>
                      <a:endParaRPr lang="de-DE" sz="1400" dirty="0">
                        <a:latin typeface="BundesSans Office" panose="020B000203050000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524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492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B16E9-A289-40D2-B5D5-8EAF77D6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2" y="365125"/>
            <a:ext cx="9029112" cy="1325563"/>
          </a:xfrm>
        </p:spPr>
        <p:txBody>
          <a:bodyPr>
            <a:normAutofit/>
          </a:bodyPr>
          <a:lstStyle/>
          <a:p>
            <a:r>
              <a:rPr lang="de-DE" sz="3600" dirty="0" err="1"/>
              <a:t>What</a:t>
            </a:r>
            <a:r>
              <a:rPr lang="de-DE" sz="3600" dirty="0"/>
              <a:t> </a:t>
            </a:r>
            <a:r>
              <a:rPr lang="de-DE" sz="3600" dirty="0" err="1"/>
              <a:t>makes</a:t>
            </a:r>
            <a:r>
              <a:rPr lang="de-DE" sz="3600" dirty="0"/>
              <a:t> Generation Y and Z </a:t>
            </a:r>
            <a:r>
              <a:rPr lang="de-DE" sz="3600" dirty="0" err="1"/>
              <a:t>special</a:t>
            </a:r>
            <a:r>
              <a:rPr lang="de-DE" sz="3600" dirty="0"/>
              <a:t>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A525C5-1D0A-4C13-AAC7-D32B063ED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445" y="6858000"/>
            <a:ext cx="1411447" cy="34423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0D8F11-3438-4968-862F-80D14972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626" y="6858000"/>
            <a:ext cx="1435342" cy="3442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1F4873-6CE9-43B2-AA07-07FB5CC37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113" y="6884413"/>
            <a:ext cx="1561797" cy="341594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3452A25-105E-E9DD-85CB-07908757CE77}"/>
              </a:ext>
            </a:extLst>
          </p:cNvPr>
          <p:cNvSpPr txBox="1"/>
          <p:nvPr/>
        </p:nvSpPr>
        <p:spPr>
          <a:xfrm>
            <a:off x="4685764" y="1399273"/>
            <a:ext cx="6447170" cy="62478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Realistic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self-perception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:</a:t>
            </a:r>
          </a:p>
          <a:p>
            <a:pPr marL="446088" lvl="1" indent="-177800" defTabSz="685800">
              <a:buFontTx/>
              <a:buChar char="-"/>
            </a:pP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learn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from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mistakes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made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previous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generations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Creative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thought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patterns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:</a:t>
            </a:r>
          </a:p>
          <a:p>
            <a:pPr marL="446088" lvl="1" indent="-177800" defTabSz="685800">
              <a:buFontTx/>
              <a:buChar char="-"/>
            </a:pP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don‘t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adapt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thought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patterns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previous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generations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More out-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-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-box-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thinking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The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aim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self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-realisation:</a:t>
            </a:r>
          </a:p>
          <a:p>
            <a:pPr marL="446088" lvl="1" indent="-177800" defTabSz="685800">
              <a:buFontTx/>
              <a:buChar char="-"/>
            </a:pP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actively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decide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on an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employer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value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their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own time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more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than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a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career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The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search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orientation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:</a:t>
            </a:r>
          </a:p>
          <a:p>
            <a:pPr marL="446088" lvl="1" indent="-177800" defTabSz="685800">
              <a:buFontTx/>
              <a:buChar char="-"/>
            </a:pP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set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less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exaggerated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goals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themselves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but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are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looking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sense-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making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</a:p>
          <a:p>
            <a:pPr marL="268288" lvl="1" defTabSz="685800"/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orientation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in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what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do</a:t>
            </a:r>
          </a:p>
          <a:p>
            <a:pPr marL="446088" lvl="1" indent="-177800" defTabSz="685800">
              <a:buFontTx/>
              <a:buChar char="-"/>
            </a:pP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The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search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a diverse, </a:t>
            </a:r>
            <a:r>
              <a:rPr lang="de-DE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collaborative</a:t>
            </a:r>
            <a:r>
              <a:rPr lang="de-DE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authentic</a:t>
            </a:r>
            <a:r>
              <a:rPr lang="de-DE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community</a:t>
            </a:r>
            <a:endParaRPr lang="de-DE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lvl="1" defTabSz="685800"/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C11DE6-F234-AB80-39D3-C33CDD67E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62" y="1651554"/>
            <a:ext cx="2862426" cy="288720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992A30D-73A2-94AB-342F-4A3823A9B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869" y="3730089"/>
            <a:ext cx="3264230" cy="242259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0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B16E9-A289-40D2-B5D5-8EAF77D6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2" y="365125"/>
            <a:ext cx="9029112" cy="1325563"/>
          </a:xfrm>
        </p:spPr>
        <p:txBody>
          <a:bodyPr>
            <a:normAutofit/>
          </a:bodyPr>
          <a:lstStyle/>
          <a:p>
            <a:r>
              <a:rPr lang="de-DE" sz="3600" dirty="0"/>
              <a:t>Operational (</a:t>
            </a:r>
            <a:r>
              <a:rPr lang="de-DE" sz="3600" dirty="0" err="1"/>
              <a:t>personnel</a:t>
            </a:r>
            <a:r>
              <a:rPr lang="de-DE" sz="3600" dirty="0"/>
              <a:t>) </a:t>
            </a:r>
            <a:r>
              <a:rPr lang="de-DE" sz="3600" dirty="0" err="1"/>
              <a:t>readiness</a:t>
            </a:r>
            <a:r>
              <a:rPr lang="de-DE" sz="3600" dirty="0"/>
              <a:t> </a:t>
            </a:r>
            <a:r>
              <a:rPr lang="de-DE" sz="3600" dirty="0" err="1"/>
              <a:t>is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goal</a:t>
            </a:r>
            <a:endParaRPr lang="de-DE" sz="3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A525C5-1D0A-4C13-AAC7-D32B063ED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445" y="6858000"/>
            <a:ext cx="1411447" cy="34423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0D8F11-3438-4968-862F-80D14972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626" y="6858000"/>
            <a:ext cx="1435342" cy="3442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1F4873-6CE9-43B2-AA07-07FB5CC37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113" y="6884413"/>
            <a:ext cx="1561797" cy="34159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60CECC1-328B-4BD3-8A7C-A8471A47EBC8}"/>
              </a:ext>
            </a:extLst>
          </p:cNvPr>
          <p:cNvSpPr txBox="1"/>
          <p:nvPr/>
        </p:nvSpPr>
        <p:spPr>
          <a:xfrm>
            <a:off x="948240" y="1690688"/>
            <a:ext cx="6559465" cy="6401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What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should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focused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on?: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lvl="1" defTabSz="685800"/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Fulfilling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military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in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times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VUCA</a:t>
            </a:r>
          </a:p>
          <a:p>
            <a:pPr marL="446088" lvl="1" indent="-177800" defTabSz="685800">
              <a:buFontTx/>
              <a:buChar char="-"/>
            </a:pP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Readiness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is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necessary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Personal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needs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led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accordingly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Meeting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wishes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values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generations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Y and Z</a:t>
            </a:r>
          </a:p>
          <a:p>
            <a:pPr marL="446088" lvl="1" indent="-177800" defTabSz="685800">
              <a:buFontTx/>
              <a:buChar char="-"/>
            </a:pP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As an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employer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but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foremost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as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a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military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how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they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want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led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</a:p>
          <a:p>
            <a:pPr marL="903288" lvl="2" indent="-177800" defTabSz="685800">
              <a:buFontTx/>
              <a:buChar char="-"/>
            </a:pP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value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empathy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, open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dialogue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meaningful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communication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assignments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E194D3-EF51-A8C2-DE6A-FED73411F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067" y="1690688"/>
            <a:ext cx="3846095" cy="384609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4A1F7207-FCB5-E7B7-C4AA-36A0BD04887B}"/>
              </a:ext>
            </a:extLst>
          </p:cNvPr>
          <p:cNvSpPr/>
          <p:nvPr/>
        </p:nvSpPr>
        <p:spPr>
          <a:xfrm rot="20689821">
            <a:off x="1970348" y="3099802"/>
            <a:ext cx="8251304" cy="65839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accent1">
                    <a:lumMod val="75000"/>
                  </a:schemeClr>
                </a:solidFill>
              </a:rPr>
              <a:t>Use </a:t>
            </a:r>
            <a:r>
              <a:rPr lang="de-DE" sz="3200" b="1" dirty="0" err="1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de-DE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accent1">
                    <a:lumMod val="75000"/>
                  </a:schemeClr>
                </a:solidFill>
              </a:rPr>
              <a:t>makes</a:t>
            </a:r>
            <a:r>
              <a:rPr lang="de-DE" sz="3200" b="1" dirty="0">
                <a:solidFill>
                  <a:schemeClr val="accent1">
                    <a:lumMod val="75000"/>
                  </a:schemeClr>
                </a:solidFill>
              </a:rPr>
              <a:t> Generation Y and Z </a:t>
            </a:r>
            <a:r>
              <a:rPr lang="de-DE" sz="3200" b="1" dirty="0" err="1">
                <a:solidFill>
                  <a:schemeClr val="accent1">
                    <a:lumMod val="75000"/>
                  </a:schemeClr>
                </a:solidFill>
              </a:rPr>
              <a:t>special</a:t>
            </a:r>
            <a:endParaRPr lang="de-DE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0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B16E9-A289-40D2-B5D5-8EAF77D6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2" y="365125"/>
            <a:ext cx="9029112" cy="1325563"/>
          </a:xfrm>
        </p:spPr>
        <p:txBody>
          <a:bodyPr>
            <a:normAutofit/>
          </a:bodyPr>
          <a:lstStyle/>
          <a:p>
            <a:r>
              <a:rPr lang="de-DE" sz="3600" dirty="0"/>
              <a:t>Generations, potential </a:t>
            </a:r>
            <a:r>
              <a:rPr lang="de-DE" sz="3600" dirty="0" err="1"/>
              <a:t>for</a:t>
            </a:r>
            <a:r>
              <a:rPr lang="de-DE" sz="3600" dirty="0"/>
              <a:t> </a:t>
            </a:r>
            <a:r>
              <a:rPr lang="de-DE" sz="3600" dirty="0" err="1"/>
              <a:t>conflict</a:t>
            </a:r>
            <a:r>
              <a:rPr lang="de-DE" sz="3600" dirty="0"/>
              <a:t>?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A525C5-1D0A-4C13-AAC7-D32B063ED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445" y="6858000"/>
            <a:ext cx="1411447" cy="34423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0D8F11-3438-4968-862F-80D14972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626" y="6858000"/>
            <a:ext cx="1435342" cy="3442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1F4873-6CE9-43B2-AA07-07FB5CC37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113" y="6884413"/>
            <a:ext cx="1561797" cy="34159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60CECC1-328B-4BD3-8A7C-A8471A47EBC8}"/>
              </a:ext>
            </a:extLst>
          </p:cNvPr>
          <p:cNvSpPr txBox="1"/>
          <p:nvPr/>
        </p:nvSpPr>
        <p:spPr>
          <a:xfrm>
            <a:off x="948240" y="1690688"/>
            <a:ext cx="5633629" cy="3416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Differences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in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age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:</a:t>
            </a:r>
          </a:p>
          <a:p>
            <a:pPr marL="446088" lvl="1" indent="-177800" defTabSz="685800">
              <a:buFontTx/>
              <a:buChar char="-"/>
            </a:pP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Generational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cohortes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their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influence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on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Young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old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personnel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/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old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young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personnel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Differences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in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demands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individual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wishes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:</a:t>
            </a:r>
          </a:p>
          <a:p>
            <a:pPr marL="446088" lvl="1" indent="-177800" defTabSz="685800">
              <a:buFontTx/>
              <a:buChar char="-"/>
            </a:pP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Younger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generations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military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requirements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?</a:t>
            </a:r>
          </a:p>
          <a:p>
            <a:pPr marL="446088" lvl="1" indent="-177800" defTabSz="685800">
              <a:buFontTx/>
              <a:buChar char="-"/>
            </a:pP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Personnel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readiness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/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military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?</a:t>
            </a:r>
          </a:p>
          <a:p>
            <a:pPr defTabSz="685800"/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CCAE59-11FF-4A74-A90B-36ADFF3434FD}"/>
              </a:ext>
            </a:extLst>
          </p:cNvPr>
          <p:cNvSpPr txBox="1"/>
          <p:nvPr/>
        </p:nvSpPr>
        <p:spPr>
          <a:xfrm>
            <a:off x="6096000" y="4088011"/>
            <a:ext cx="5633629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Establishing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a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stronger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clarity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purpose</a:t>
            </a: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Goals must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clearly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defined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but personal also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have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freedom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in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fulfilling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it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Convey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meaning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through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leadership</a:t>
            </a: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identification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mission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stronger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communication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skills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are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required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C6D4D8-3FAF-4E87-73CB-FCBCC84E4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788" y="1532238"/>
            <a:ext cx="2592051" cy="213463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B3A4DB4-AA87-1AAF-D492-1192E8A6F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2384" y="4620127"/>
            <a:ext cx="1558509" cy="204536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50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B16E9-A289-40D2-B5D5-8EAF77D6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2" y="365125"/>
            <a:ext cx="9029112" cy="1325563"/>
          </a:xfrm>
        </p:spPr>
        <p:txBody>
          <a:bodyPr>
            <a:normAutofit/>
          </a:bodyPr>
          <a:lstStyle/>
          <a:p>
            <a:r>
              <a:rPr lang="de-DE" sz="3600" dirty="0" err="1"/>
              <a:t>Leading</a:t>
            </a:r>
            <a:r>
              <a:rPr lang="de-DE" sz="3600" dirty="0"/>
              <a:t> </a:t>
            </a:r>
            <a:r>
              <a:rPr lang="de-DE" sz="3600" dirty="0" err="1"/>
              <a:t>through</a:t>
            </a:r>
            <a:r>
              <a:rPr lang="de-DE" sz="3600" dirty="0"/>
              <a:t> sense-</a:t>
            </a:r>
            <a:r>
              <a:rPr lang="de-DE" sz="3600" dirty="0" err="1"/>
              <a:t>making</a:t>
            </a:r>
            <a:endParaRPr lang="de-DE" sz="3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A525C5-1D0A-4C13-AAC7-D32B063ED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445" y="6858000"/>
            <a:ext cx="1411447" cy="34423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0D8F11-3438-4968-862F-80D14972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626" y="6858000"/>
            <a:ext cx="1435342" cy="3442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1F4873-6CE9-43B2-AA07-07FB5CC37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113" y="6884413"/>
            <a:ext cx="1561797" cy="341594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7668F52-DF1A-38AC-1240-9FF266B2B4B9}"/>
              </a:ext>
            </a:extLst>
          </p:cNvPr>
          <p:cNvSpPr txBox="1"/>
          <p:nvPr/>
        </p:nvSpPr>
        <p:spPr>
          <a:xfrm>
            <a:off x="931228" y="1506190"/>
            <a:ext cx="7578232" cy="658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Leadership in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uncertain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times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:</a:t>
            </a: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lvl="0" indent="-268288" defTabSz="685800">
              <a:buFont typeface="Wingdings" panose="05000000000000000000" pitchFamily="2" charset="2"/>
              <a:buChar char="Ø"/>
            </a:pP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Developing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competencies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that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support an own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leadership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style</a:t>
            </a: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Clear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vision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clear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goals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 but also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freedom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 in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reaching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them</a:t>
            </a: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lvl="0" indent="-268288" defTabSz="685800">
              <a:buFont typeface="Wingdings" panose="05000000000000000000" pitchFamily="2" charset="2"/>
              <a:buChar char="Ø"/>
            </a:pP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Developing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a strong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resilience</a:t>
            </a: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Offering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orientation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through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resilience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Flexible and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adaptable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in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thinking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acting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Establish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meaning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through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leadership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strong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communication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skills</a:t>
            </a: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are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coaches</a:t>
            </a: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enable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motivate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inspire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develop</a:t>
            </a: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Providing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structure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security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in an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uncertain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environment</a:t>
            </a: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decide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18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367922C-85C3-71BF-C43E-A1C3D62F3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2406" y="1506190"/>
            <a:ext cx="2890475" cy="216785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F1B68B1-1BC5-BCC7-8D48-849F4E40B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3448" y="3301502"/>
            <a:ext cx="3093594" cy="262896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63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B16E9-A289-40D2-B5D5-8EAF77D6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2" y="365125"/>
            <a:ext cx="9029112" cy="1325563"/>
          </a:xfrm>
        </p:spPr>
        <p:txBody>
          <a:bodyPr>
            <a:normAutofit/>
          </a:bodyPr>
          <a:lstStyle/>
          <a:p>
            <a:r>
              <a:rPr lang="de-DE" sz="3600" dirty="0"/>
              <a:t>Leadership </a:t>
            </a:r>
            <a:r>
              <a:rPr lang="de-DE" sz="3600" dirty="0" err="1"/>
              <a:t>training</a:t>
            </a:r>
            <a:endParaRPr lang="de-DE" sz="3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A525C5-1D0A-4C13-AAC7-D32B063ED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445" y="6858000"/>
            <a:ext cx="1411447" cy="34423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0D8F11-3438-4968-862F-80D14972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626" y="6858000"/>
            <a:ext cx="1435342" cy="3442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1F4873-6CE9-43B2-AA07-07FB5CC37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113" y="6884413"/>
            <a:ext cx="1561797" cy="341594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EF71B0E-DB92-9471-4AC1-D4B8AEC34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90" y="1342200"/>
            <a:ext cx="3172756" cy="237956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13C882B-2F12-D69C-AA6D-F34568E119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15" y="3033576"/>
            <a:ext cx="2534400" cy="19008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375E963-0738-3FE4-AC07-08ACD7FD2D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2" y="3797245"/>
            <a:ext cx="3379761" cy="253482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B3FAB73-3B09-E045-5536-F000697C015E}"/>
              </a:ext>
            </a:extLst>
          </p:cNvPr>
          <p:cNvSpPr txBox="1"/>
          <p:nvPr/>
        </p:nvSpPr>
        <p:spPr>
          <a:xfrm>
            <a:off x="6096000" y="1628507"/>
            <a:ext cx="5171152" cy="44012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The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team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matters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</a:p>
          <a:p>
            <a:pPr marL="446088" lvl="1" indent="-177800" defTabSz="685800">
              <a:buFontTx/>
              <a:buChar char="-"/>
            </a:pP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Goals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can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only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met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when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working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together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Using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skills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competencies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everybody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Close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communication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is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central</a:t>
            </a: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Close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communication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across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hierarchies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1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Building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resilience</a:t>
            </a: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Physical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mental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strength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1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Learn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how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</a:t>
            </a: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On-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-job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training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Leading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in a positive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error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culture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1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Leading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 in a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safe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environment</a:t>
            </a: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Developing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competencies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that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provide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structure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in an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uncertain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world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54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68DA1971-FDD9-659B-62A3-FF2836AB7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88" y="3592915"/>
            <a:ext cx="2448814" cy="326508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17B16E9-A289-40D2-B5D5-8EAF77D6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2" y="365125"/>
            <a:ext cx="9029112" cy="1325563"/>
          </a:xfrm>
        </p:spPr>
        <p:txBody>
          <a:bodyPr>
            <a:normAutofit/>
          </a:bodyPr>
          <a:lstStyle/>
          <a:p>
            <a:r>
              <a:rPr lang="de-DE" sz="3600" dirty="0"/>
              <a:t>Leadership </a:t>
            </a:r>
            <a:r>
              <a:rPr lang="de-DE" sz="3600" dirty="0" err="1"/>
              <a:t>training</a:t>
            </a:r>
            <a:endParaRPr lang="de-DE" sz="3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A525C5-1D0A-4C13-AAC7-D32B063ED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8445" y="6858000"/>
            <a:ext cx="1411447" cy="34423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0D8F11-3438-4968-862F-80D149726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4626" y="6858000"/>
            <a:ext cx="1435342" cy="3442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1F4873-6CE9-43B2-AA07-07FB5CC37F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0113" y="6884413"/>
            <a:ext cx="1561797" cy="34159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5681DBD-C00B-A67A-5553-C846EF664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8046" y="1059110"/>
            <a:ext cx="3265086" cy="244881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16837C7-0457-D66A-08F1-84F51AE098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795" y="2486634"/>
            <a:ext cx="2780182" cy="155690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1DFC38A-FFCA-E822-4BAF-99B5D6CE2CF7}"/>
              </a:ext>
            </a:extLst>
          </p:cNvPr>
          <p:cNvSpPr txBox="1"/>
          <p:nvPr/>
        </p:nvSpPr>
        <p:spPr>
          <a:xfrm>
            <a:off x="1258623" y="1690688"/>
            <a:ext cx="4144457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Leaving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comfort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zone</a:t>
            </a: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Enabling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out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box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thinking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A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clarity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purpose</a:t>
            </a: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Clear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formulated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goals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Freedoms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in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reaching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them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lvl="0" indent="-268288" defTabSz="6858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Individual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leadership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style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1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Lifelong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learning</a:t>
            </a: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446088" lvl="1" indent="-177800" defTabSz="685800">
              <a:buFontTx/>
              <a:buChar char="-"/>
            </a:pP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Every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situation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is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a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learning</a:t>
            </a:r>
            <a:r>
              <a:rPr lang="de-DE" sz="16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16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situation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1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8592FB3-D8E2-B615-75A5-641A1156FF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36" y="3916061"/>
            <a:ext cx="2647852" cy="198588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669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B16E9-A289-40D2-B5D5-8EAF77D6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2" y="365125"/>
            <a:ext cx="9029112" cy="1325563"/>
          </a:xfrm>
        </p:spPr>
        <p:txBody>
          <a:bodyPr>
            <a:normAutofit/>
          </a:bodyPr>
          <a:lstStyle/>
          <a:p>
            <a:r>
              <a:rPr lang="de-DE" sz="3600" dirty="0" err="1"/>
              <a:t>Leading</a:t>
            </a:r>
            <a:r>
              <a:rPr lang="de-DE" sz="3600" dirty="0"/>
              <a:t> </a:t>
            </a:r>
            <a:r>
              <a:rPr lang="de-DE" sz="3600" dirty="0" err="1"/>
              <a:t>through</a:t>
            </a:r>
            <a:r>
              <a:rPr lang="de-DE" sz="3600" dirty="0"/>
              <a:t> sense-</a:t>
            </a:r>
            <a:r>
              <a:rPr lang="de-DE" sz="3600" dirty="0" err="1"/>
              <a:t>making</a:t>
            </a:r>
            <a:endParaRPr lang="de-DE" sz="3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A525C5-1D0A-4C13-AAC7-D32B063ED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445" y="6858000"/>
            <a:ext cx="1411447" cy="34423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0D8F11-3438-4968-862F-80D14972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626" y="6858000"/>
            <a:ext cx="1435342" cy="3442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1F4873-6CE9-43B2-AA07-07FB5CC37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113" y="6884413"/>
            <a:ext cx="1561797" cy="341594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7668F52-DF1A-38AC-1240-9FF266B2B4B9}"/>
              </a:ext>
            </a:extLst>
          </p:cNvPr>
          <p:cNvSpPr txBox="1"/>
          <p:nvPr/>
        </p:nvSpPr>
        <p:spPr>
          <a:xfrm>
            <a:off x="931228" y="1690688"/>
            <a:ext cx="7578232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Leadership in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uncertain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times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:</a:t>
            </a: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Offer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orientation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meaning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through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leadership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/ </a:t>
            </a: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strong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communication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skills</a:t>
            </a: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Developing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a strong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resilience</a:t>
            </a: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a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coach</a:t>
            </a: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Develop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competencies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that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support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your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own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leadership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style:</a:t>
            </a: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professional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methodological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, social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self-competence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, a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distinctive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strategic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, a strong personal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decision-making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ability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ability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think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act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in a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results-oriented</a:t>
            </a: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manner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Provide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structure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20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security</a:t>
            </a:r>
            <a:r>
              <a:rPr lang="de-DE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in an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uncertain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environment</a:t>
            </a:r>
            <a:endParaRPr lang="de-DE" sz="20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18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1B68B1-1BC5-BCC7-8D48-849F4E40B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7178" y="1506190"/>
            <a:ext cx="3093594" cy="262896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847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B16E9-A289-40D2-B5D5-8EAF77D6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2" y="365125"/>
            <a:ext cx="9029112" cy="1325563"/>
          </a:xfrm>
        </p:spPr>
        <p:txBody>
          <a:bodyPr>
            <a:normAutofit/>
          </a:bodyPr>
          <a:lstStyle/>
          <a:p>
            <a:r>
              <a:rPr lang="de-DE" sz="3600" dirty="0"/>
              <a:t>Sources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A525C5-1D0A-4C13-AAC7-D32B063ED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445" y="6858000"/>
            <a:ext cx="1411447" cy="34423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0D8F11-3438-4968-862F-80D14972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626" y="6858000"/>
            <a:ext cx="1435342" cy="3442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1F4873-6CE9-43B2-AA07-07FB5CC37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113" y="6884413"/>
            <a:ext cx="1561797" cy="341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8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E1ACE0C-5BB2-49F6-7B54-1ED0A0F0D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84" y="1673529"/>
            <a:ext cx="2857500" cy="2857500"/>
          </a:xfrm>
          <a:prstGeom prst="rect">
            <a:avLst/>
          </a:prstGeom>
        </p:spPr>
      </p:pic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B6FCB0B9-1A00-39ED-AD86-49C9A5296766}"/>
              </a:ext>
            </a:extLst>
          </p:cNvPr>
          <p:cNvSpPr/>
          <p:nvPr/>
        </p:nvSpPr>
        <p:spPr>
          <a:xfrm>
            <a:off x="315884" y="4531029"/>
            <a:ext cx="3192087" cy="70598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Human Ressource Development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D06A664-AFF3-7A01-85FC-438A9CAAA3A0}"/>
              </a:ext>
            </a:extLst>
          </p:cNvPr>
          <p:cNvCxnSpPr>
            <a:cxnSpLocks/>
          </p:cNvCxnSpPr>
          <p:nvPr/>
        </p:nvCxnSpPr>
        <p:spPr>
          <a:xfrm flipV="1">
            <a:off x="3640974" y="1795543"/>
            <a:ext cx="3724101" cy="1130531"/>
          </a:xfrm>
          <a:prstGeom prst="straightConnector1">
            <a:avLst/>
          </a:prstGeom>
          <a:ln w="165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6C3C9A21-2CE7-A8CE-9813-8FE181655591}"/>
              </a:ext>
            </a:extLst>
          </p:cNvPr>
          <p:cNvCxnSpPr>
            <a:cxnSpLocks/>
          </p:cNvCxnSpPr>
          <p:nvPr/>
        </p:nvCxnSpPr>
        <p:spPr>
          <a:xfrm>
            <a:off x="3640974" y="3494110"/>
            <a:ext cx="3724101" cy="0"/>
          </a:xfrm>
          <a:prstGeom prst="straightConnector1">
            <a:avLst/>
          </a:prstGeom>
          <a:ln w="165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9FB098E-C277-BD84-59D7-952E018B0D41}"/>
              </a:ext>
            </a:extLst>
          </p:cNvPr>
          <p:cNvCxnSpPr>
            <a:cxnSpLocks/>
          </p:cNvCxnSpPr>
          <p:nvPr/>
        </p:nvCxnSpPr>
        <p:spPr>
          <a:xfrm>
            <a:off x="3640973" y="3936669"/>
            <a:ext cx="3726000" cy="1130400"/>
          </a:xfrm>
          <a:prstGeom prst="straightConnector1">
            <a:avLst/>
          </a:prstGeom>
          <a:ln w="165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472C5B93-0C9D-F308-25F0-14126A6B2989}"/>
              </a:ext>
            </a:extLst>
          </p:cNvPr>
          <p:cNvSpPr/>
          <p:nvPr/>
        </p:nvSpPr>
        <p:spPr>
          <a:xfrm>
            <a:off x="7704165" y="1442551"/>
            <a:ext cx="3192087" cy="70598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Military </a:t>
            </a:r>
            <a:r>
              <a:rPr lang="de-DE" sz="2000" dirty="0" err="1"/>
              <a:t>demands</a:t>
            </a:r>
            <a:r>
              <a:rPr lang="de-DE" sz="2000" dirty="0"/>
              <a:t>/</a:t>
            </a:r>
            <a:r>
              <a:rPr lang="de-DE" sz="2000" dirty="0" err="1"/>
              <a:t>needs</a:t>
            </a:r>
            <a:endParaRPr lang="de-DE" sz="2000" dirty="0"/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80EEF764-E4FD-616F-4734-C15EA7ED6F04}"/>
              </a:ext>
            </a:extLst>
          </p:cNvPr>
          <p:cNvSpPr/>
          <p:nvPr/>
        </p:nvSpPr>
        <p:spPr>
          <a:xfrm>
            <a:off x="7704164" y="3141118"/>
            <a:ext cx="3192087" cy="70598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 err="1"/>
              <a:t>Surrounding</a:t>
            </a:r>
            <a:r>
              <a:rPr lang="de-DE" sz="2000" dirty="0"/>
              <a:t> </a:t>
            </a:r>
            <a:r>
              <a:rPr lang="de-DE" sz="2000" dirty="0" err="1"/>
              <a:t>influences</a:t>
            </a:r>
            <a:endParaRPr lang="de-DE" sz="2000" dirty="0"/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23DABAB7-5B18-D670-8BE3-F37F1C746B48}"/>
              </a:ext>
            </a:extLst>
          </p:cNvPr>
          <p:cNvSpPr/>
          <p:nvPr/>
        </p:nvSpPr>
        <p:spPr>
          <a:xfrm>
            <a:off x="7704163" y="4847205"/>
            <a:ext cx="3192087" cy="70598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The </a:t>
            </a:r>
            <a:r>
              <a:rPr lang="de-DE" sz="2000" dirty="0" err="1"/>
              <a:t>people</a:t>
            </a:r>
            <a:endParaRPr lang="de-DE" sz="20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478EC02-87EB-1A8B-ADBD-2F344D2F7E7F}"/>
              </a:ext>
            </a:extLst>
          </p:cNvPr>
          <p:cNvSpPr txBox="1"/>
          <p:nvPr/>
        </p:nvSpPr>
        <p:spPr>
          <a:xfrm>
            <a:off x="432262" y="5237012"/>
            <a:ext cx="6151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Output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orientation</a:t>
            </a:r>
            <a:endParaRPr lang="de-DE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solidFill>
                  <a:srgbClr val="004471"/>
                </a:solidFill>
                <a:latin typeface="BundesSans Office" panose="020B0002030500000203" pitchFamily="34" charset="0"/>
              </a:rPr>
              <a:t> People </a:t>
            </a:r>
            <a:r>
              <a:rPr lang="de-DE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orientation</a:t>
            </a:r>
            <a:endParaRPr lang="de-DE" sz="1600" dirty="0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DA853A0D-DE76-6C84-6620-4DEF9FF4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522" y="247679"/>
            <a:ext cx="8664388" cy="1325563"/>
          </a:xfrm>
        </p:spPr>
        <p:txBody>
          <a:bodyPr>
            <a:normAutofit/>
          </a:bodyPr>
          <a:lstStyle/>
          <a:p>
            <a:r>
              <a:rPr lang="de-AT" sz="4000" dirty="0"/>
              <a:t>First </a:t>
            </a:r>
            <a:r>
              <a:rPr lang="de-AT" sz="4000" dirty="0" err="1"/>
              <a:t>thoughts</a:t>
            </a:r>
            <a:endParaRPr lang="de-AT" sz="4000" dirty="0"/>
          </a:p>
        </p:txBody>
      </p:sp>
    </p:spTree>
    <p:extLst>
      <p:ext uri="{BB962C8B-B14F-4D97-AF65-F5344CB8AC3E}">
        <p14:creationId xmlns:p14="http://schemas.microsoft.com/office/powerpoint/2010/main" val="38148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0" grpId="0" animBg="1"/>
      <p:bldP spid="21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05522" y="247679"/>
            <a:ext cx="8664388" cy="1325563"/>
          </a:xfrm>
        </p:spPr>
        <p:txBody>
          <a:bodyPr>
            <a:normAutofit/>
          </a:bodyPr>
          <a:lstStyle/>
          <a:p>
            <a:r>
              <a:rPr lang="de-AT" sz="4000" dirty="0"/>
              <a:t>Leadership and </a:t>
            </a:r>
            <a:r>
              <a:rPr lang="de-AT" sz="4000" dirty="0" err="1"/>
              <a:t>increasing</a:t>
            </a:r>
            <a:r>
              <a:rPr lang="de-AT" sz="4000" dirty="0"/>
              <a:t> </a:t>
            </a:r>
            <a:r>
              <a:rPr lang="de-AT" sz="4000" dirty="0" err="1"/>
              <a:t>demands</a:t>
            </a:r>
            <a:endParaRPr lang="de-AT" sz="4000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087107" y="1503045"/>
            <a:ext cx="9929236" cy="4832441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marL="0" lvl="0" indent="0">
              <a:buNone/>
            </a:pP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First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considerations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:</a:t>
            </a: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decide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guide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motivate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inspire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aim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reach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desired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outcome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Military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readiness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desired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outcome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?</a:t>
            </a:r>
          </a:p>
          <a:p>
            <a:pPr marL="0" indent="0" defTabSz="685800">
              <a:buNone/>
            </a:pP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   -  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material </a:t>
            </a:r>
            <a:r>
              <a:rPr lang="de-DE" sz="20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readiness</a:t>
            </a:r>
            <a:r>
              <a:rPr lang="de-DE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 &amp; </a:t>
            </a:r>
            <a:r>
              <a:rPr lang="de-DE" sz="20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personnel</a:t>
            </a:r>
            <a:r>
              <a:rPr lang="de-DE" sz="20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0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readiness</a:t>
            </a:r>
            <a:r>
              <a:rPr lang="de-DE" sz="20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VUCA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: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world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live in </a:t>
            </a: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New Generations: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people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,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rely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568533-D914-5E43-C2F4-A396CC4B35F0}"/>
              </a:ext>
            </a:extLst>
          </p:cNvPr>
          <p:cNvSpPr txBox="1"/>
          <p:nvPr/>
        </p:nvSpPr>
        <p:spPr>
          <a:xfrm>
            <a:off x="3535436" y="6099050"/>
            <a:ext cx="6151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de-DE" sz="36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Potential </a:t>
            </a:r>
            <a:r>
              <a:rPr lang="de-DE" sz="36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for</a:t>
            </a:r>
            <a:r>
              <a:rPr lang="de-DE" sz="36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36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conflict</a:t>
            </a:r>
            <a:r>
              <a:rPr lang="de-DE" sz="36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?</a:t>
            </a:r>
            <a:endParaRPr lang="de-DE" sz="3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sp>
        <p:nvSpPr>
          <p:cNvPr id="8" name="Gewitterblitz 7">
            <a:extLst>
              <a:ext uri="{FF2B5EF4-FFF2-40B4-BE49-F238E27FC236}">
                <a16:creationId xmlns:a16="http://schemas.microsoft.com/office/drawing/2014/main" id="{031FF5C3-2524-133B-1C25-B8F0F51D50F3}"/>
              </a:ext>
            </a:extLst>
          </p:cNvPr>
          <p:cNvSpPr/>
          <p:nvPr/>
        </p:nvSpPr>
        <p:spPr>
          <a:xfrm rot="3919115">
            <a:off x="9020853" y="2665907"/>
            <a:ext cx="1332000" cy="2903545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01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05522" y="247679"/>
            <a:ext cx="8664388" cy="1325563"/>
          </a:xfrm>
        </p:spPr>
        <p:txBody>
          <a:bodyPr>
            <a:normAutofit/>
          </a:bodyPr>
          <a:lstStyle/>
          <a:p>
            <a:r>
              <a:rPr lang="de-AT" sz="3600" dirty="0"/>
              <a:t>Future Generations and </a:t>
            </a:r>
            <a:r>
              <a:rPr lang="de-AT" sz="3600" dirty="0" err="1"/>
              <a:t>new</a:t>
            </a:r>
            <a:r>
              <a:rPr lang="de-AT" sz="3600" dirty="0"/>
              <a:t> </a:t>
            </a:r>
            <a:r>
              <a:rPr lang="de-AT" sz="3600" dirty="0" err="1"/>
              <a:t>challenges</a:t>
            </a:r>
            <a:r>
              <a:rPr lang="de-AT" sz="3600" dirty="0"/>
              <a:t>: Leadership in </a:t>
            </a:r>
            <a:r>
              <a:rPr lang="de-AT" sz="3600" dirty="0" err="1"/>
              <a:t>times</a:t>
            </a:r>
            <a:r>
              <a:rPr lang="de-AT" sz="3600" dirty="0"/>
              <a:t> </a:t>
            </a:r>
            <a:r>
              <a:rPr lang="de-AT" sz="3600" dirty="0" err="1"/>
              <a:t>of</a:t>
            </a:r>
            <a:r>
              <a:rPr lang="de-AT" sz="3600" dirty="0"/>
              <a:t> </a:t>
            </a:r>
            <a:r>
              <a:rPr lang="de-AT" sz="3600" dirty="0" err="1"/>
              <a:t>the</a:t>
            </a:r>
            <a:r>
              <a:rPr lang="de-AT" sz="3600" dirty="0"/>
              <a:t> VUCA-</a:t>
            </a:r>
            <a:r>
              <a:rPr lang="de-AT" sz="3600" dirty="0" err="1"/>
              <a:t>world</a:t>
            </a:r>
            <a:endParaRPr lang="de-AT" sz="3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8A15FC-1040-47DE-A69D-B98A1383D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68" y="1768241"/>
            <a:ext cx="3559728" cy="200234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067B70-8B8D-4883-9857-A2DE682E1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112" y="3500021"/>
            <a:ext cx="3046798" cy="203327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FADD14F-B92A-407F-B9F0-1A5A78143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94" y="4054072"/>
            <a:ext cx="3930700" cy="221101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086154A-83DC-4D9C-A8DE-F76A0A357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39" y="1573242"/>
            <a:ext cx="3126111" cy="176083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15622BA-38BB-4855-931E-15F25A6653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28" y="2548585"/>
            <a:ext cx="2639422" cy="176083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ADB7614-46EC-4686-9717-DDE516EA48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8" y="3975339"/>
            <a:ext cx="3433789" cy="257534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Gewitterblitz 2">
            <a:extLst>
              <a:ext uri="{FF2B5EF4-FFF2-40B4-BE49-F238E27FC236}">
                <a16:creationId xmlns:a16="http://schemas.microsoft.com/office/drawing/2014/main" id="{CD8930B2-7F4F-481A-996C-040897CD0C1C}"/>
              </a:ext>
            </a:extLst>
          </p:cNvPr>
          <p:cNvSpPr/>
          <p:nvPr/>
        </p:nvSpPr>
        <p:spPr>
          <a:xfrm rot="3233439">
            <a:off x="5315019" y="2133515"/>
            <a:ext cx="833227" cy="110703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A36B27B-EDDC-D6FD-AC52-D7BE07555A59}"/>
              </a:ext>
            </a:extLst>
          </p:cNvPr>
          <p:cNvSpPr txBox="1"/>
          <p:nvPr/>
        </p:nvSpPr>
        <p:spPr>
          <a:xfrm>
            <a:off x="6042894" y="1573241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662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05522" y="247679"/>
            <a:ext cx="8664388" cy="1325563"/>
          </a:xfrm>
        </p:spPr>
        <p:txBody>
          <a:bodyPr>
            <a:normAutofit/>
          </a:bodyPr>
          <a:lstStyle/>
          <a:p>
            <a:r>
              <a:rPr lang="de-AT" sz="4000" dirty="0" err="1"/>
              <a:t>Leading</a:t>
            </a:r>
            <a:r>
              <a:rPr lang="de-AT" sz="4000" dirty="0"/>
              <a:t> and </a:t>
            </a:r>
            <a:r>
              <a:rPr lang="de-AT" sz="4000" dirty="0" err="1"/>
              <a:t>leadership</a:t>
            </a:r>
            <a:r>
              <a:rPr lang="de-AT" sz="4000" dirty="0"/>
              <a:t> </a:t>
            </a:r>
            <a:r>
              <a:rPr lang="de-AT" sz="4000" dirty="0" err="1"/>
              <a:t>training</a:t>
            </a:r>
            <a:r>
              <a:rPr lang="de-AT" sz="4000" dirty="0"/>
              <a:t> in </a:t>
            </a:r>
            <a:r>
              <a:rPr lang="de-AT" sz="4000" dirty="0" err="1"/>
              <a:t>difficult</a:t>
            </a:r>
            <a:r>
              <a:rPr lang="de-AT" sz="4000" dirty="0"/>
              <a:t> </a:t>
            </a:r>
            <a:r>
              <a:rPr lang="de-AT" sz="4000" dirty="0" err="1"/>
              <a:t>times</a:t>
            </a:r>
            <a:endParaRPr lang="de-AT" sz="4000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131382" y="1839105"/>
            <a:ext cx="9929236" cy="1325564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Military leadership skills and competences must be optimized in order to meet the </a:t>
            </a:r>
            <a:r>
              <a:rPr lang="en-US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challenges of the world we live in, </a:t>
            </a:r>
            <a:r>
              <a:rPr lang="en-US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while </a:t>
            </a:r>
            <a:r>
              <a:rPr lang="en-US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fulfilling the requirements of operational readiness.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sp>
        <p:nvSpPr>
          <p:cNvPr id="4" name="Wolkenförmige Legende 3">
            <a:extLst>
              <a:ext uri="{FF2B5EF4-FFF2-40B4-BE49-F238E27FC236}">
                <a16:creationId xmlns:a16="http://schemas.microsoft.com/office/drawing/2014/main" id="{ADF06AD2-11E8-11DE-647D-5DBC0FD226D0}"/>
              </a:ext>
            </a:extLst>
          </p:cNvPr>
          <p:cNvSpPr/>
          <p:nvPr/>
        </p:nvSpPr>
        <p:spPr>
          <a:xfrm rot="705262">
            <a:off x="8861701" y="2898815"/>
            <a:ext cx="2058645" cy="15890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Lifelong</a:t>
            </a:r>
            <a:r>
              <a:rPr lang="de-DE" dirty="0"/>
              <a:t> </a:t>
            </a:r>
            <a:r>
              <a:rPr lang="de-DE" dirty="0" err="1"/>
              <a:t>learning</a:t>
            </a:r>
            <a:endParaRPr lang="de-DE" dirty="0"/>
          </a:p>
        </p:txBody>
      </p:sp>
      <p:sp>
        <p:nvSpPr>
          <p:cNvPr id="13" name="Wolkenförmige Legende 12">
            <a:extLst>
              <a:ext uri="{FF2B5EF4-FFF2-40B4-BE49-F238E27FC236}">
                <a16:creationId xmlns:a16="http://schemas.microsoft.com/office/drawing/2014/main" id="{E6F007C5-7BF8-56FE-6BF0-149BD7F5D933}"/>
              </a:ext>
            </a:extLst>
          </p:cNvPr>
          <p:cNvSpPr/>
          <p:nvPr/>
        </p:nvSpPr>
        <p:spPr>
          <a:xfrm rot="20369855">
            <a:off x="1071084" y="3405361"/>
            <a:ext cx="2190590" cy="15890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Competence </a:t>
            </a:r>
            <a:r>
              <a:rPr lang="de-DE" dirty="0" err="1"/>
              <a:t>development</a:t>
            </a:r>
            <a:endParaRPr lang="de-DE" dirty="0"/>
          </a:p>
        </p:txBody>
      </p:sp>
      <p:sp>
        <p:nvSpPr>
          <p:cNvPr id="15" name="Textplatzhalter 11">
            <a:extLst>
              <a:ext uri="{FF2B5EF4-FFF2-40B4-BE49-F238E27FC236}">
                <a16:creationId xmlns:a16="http://schemas.microsoft.com/office/drawing/2014/main" id="{93F26892-F871-9AF9-0C18-CDD675357D22}"/>
              </a:ext>
            </a:extLst>
          </p:cNvPr>
          <p:cNvSpPr txBox="1">
            <a:spLocks/>
          </p:cNvSpPr>
          <p:nvPr/>
        </p:nvSpPr>
        <p:spPr>
          <a:xfrm>
            <a:off x="3208421" y="4255695"/>
            <a:ext cx="5775158" cy="2838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grotesque Regular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grotesque Regular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grotesque Regular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grotesque Regular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grotesque Regular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 set the direction. They offer orientation, they engage people and inspire.</a:t>
            </a: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15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05522" y="247679"/>
            <a:ext cx="8664388" cy="1325563"/>
          </a:xfrm>
        </p:spPr>
        <p:txBody>
          <a:bodyPr>
            <a:normAutofit/>
          </a:bodyPr>
          <a:lstStyle/>
          <a:p>
            <a:r>
              <a:rPr lang="de-AT" sz="4000" dirty="0"/>
              <a:t>VUCA – </a:t>
            </a:r>
            <a:r>
              <a:rPr lang="de-AT" sz="4000" dirty="0" err="1"/>
              <a:t>the</a:t>
            </a:r>
            <a:r>
              <a:rPr lang="de-AT" sz="4000" dirty="0"/>
              <a:t> </a:t>
            </a:r>
            <a:r>
              <a:rPr lang="de-AT" sz="4000" dirty="0" err="1"/>
              <a:t>world</a:t>
            </a:r>
            <a:r>
              <a:rPr lang="de-AT" sz="4000" dirty="0"/>
              <a:t> </a:t>
            </a:r>
            <a:r>
              <a:rPr lang="de-AT" sz="4000" dirty="0" err="1"/>
              <a:t>we</a:t>
            </a:r>
            <a:r>
              <a:rPr lang="de-AT" sz="4000" dirty="0"/>
              <a:t> live in?</a:t>
            </a:r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087107" y="1503045"/>
            <a:ext cx="6537809" cy="5037079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marL="0" indent="0">
              <a:buNone/>
            </a:pP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VUCA: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introduced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by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US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Army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War College in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1990s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describe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multilateral </a:t>
            </a:r>
            <a:r>
              <a:rPr lang="de-DE" sz="2400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world</a:t>
            </a:r>
            <a:endParaRPr lang="de-DE" sz="2400" u="sng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lvl="0" indent="0">
              <a:buNone/>
            </a:pP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lvl="0" indent="-268288" defTabSz="68580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Volatility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: </a:t>
            </a:r>
            <a:r>
              <a:rPr lang="en-US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dynamic changes over a certain period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indent="0">
              <a:buNone/>
            </a:pP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Uncertainty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: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unpredictability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events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indent="0">
              <a:buNone/>
            </a:pP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Complexity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: </a:t>
            </a:r>
            <a:r>
              <a:rPr lang="en-US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globalization, digitalization, and ever-increasing dependencies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indent="0">
              <a:buNone/>
            </a:pPr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Ambiguity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: </a:t>
            </a:r>
            <a:r>
              <a:rPr lang="en-US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questions of “why” and “how” are becoming more important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8283875-EDB3-663E-48F0-5AAE0C1B6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908" y="1573242"/>
            <a:ext cx="3472395" cy="191246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4A25F36-A077-06AE-7A85-713882B69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187" y="3823489"/>
            <a:ext cx="4018116" cy="132835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8AA9243-0E77-01B0-9832-96D4FA0C5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209" y="3823489"/>
            <a:ext cx="4698071" cy="160982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511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05521" y="247679"/>
            <a:ext cx="8837795" cy="1325563"/>
          </a:xfrm>
        </p:spPr>
        <p:txBody>
          <a:bodyPr>
            <a:normAutofit/>
          </a:bodyPr>
          <a:lstStyle/>
          <a:p>
            <a:r>
              <a:rPr lang="de-AT" sz="4000" dirty="0"/>
              <a:t>VUCA and </a:t>
            </a:r>
            <a:r>
              <a:rPr lang="de-AT" sz="4000" dirty="0" err="1"/>
              <a:t>leadership</a:t>
            </a:r>
            <a:r>
              <a:rPr lang="de-AT" sz="4000" dirty="0"/>
              <a:t> - </a:t>
            </a:r>
            <a:r>
              <a:rPr lang="de-AT" sz="4000" dirty="0" err="1"/>
              <a:t>What</a:t>
            </a:r>
            <a:r>
              <a:rPr lang="de-AT" sz="4000" dirty="0"/>
              <a:t> </a:t>
            </a:r>
            <a:r>
              <a:rPr lang="de-AT" sz="4000" dirty="0" err="1"/>
              <a:t>now</a:t>
            </a:r>
            <a:r>
              <a:rPr lang="de-AT" sz="4000" dirty="0"/>
              <a:t>?</a:t>
            </a:r>
          </a:p>
        </p:txBody>
      </p:sp>
      <p:sp>
        <p:nvSpPr>
          <p:cNvPr id="10" name="Textplatzhalter 11">
            <a:extLst>
              <a:ext uri="{FF2B5EF4-FFF2-40B4-BE49-F238E27FC236}">
                <a16:creationId xmlns:a16="http://schemas.microsoft.com/office/drawing/2014/main" id="{8DE6F7AD-B08A-4ED1-938F-C0DFB4DDA4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4975" y="5391794"/>
            <a:ext cx="9312676" cy="528872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marL="0" lvl="0" indent="0" algn="ctr">
              <a:buNone/>
            </a:pPr>
            <a:r>
              <a:rPr lang="en-US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“When readiness suffers, the risks to forces increase.”</a:t>
            </a: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23326EE-5474-40B6-8AF7-E0C5C2ECE7AD}"/>
              </a:ext>
            </a:extLst>
          </p:cNvPr>
          <p:cNvSpPr txBox="1">
            <a:spLocks/>
          </p:cNvSpPr>
          <p:nvPr/>
        </p:nvSpPr>
        <p:spPr>
          <a:xfrm>
            <a:off x="910480" y="1573242"/>
            <a:ext cx="9843858" cy="34658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eogrotesque Regular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eogrotesque Regular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eogrotesque Regular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grotesque Regular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grotesque Regular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are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facing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increasing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challenges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:</a:t>
            </a:r>
          </a:p>
          <a:p>
            <a:pPr marL="0" indent="0">
              <a:buNone/>
            </a:pPr>
            <a:endParaRPr lang="de-DE" sz="2400" u="sng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marR="0" lvl="0" indent="-268288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Military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face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more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difficulties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on and off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job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marR="0" lvl="0" indent="-268288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Demands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of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operational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readiness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have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increased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due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VUCA</a:t>
            </a:r>
          </a:p>
          <a:p>
            <a:pPr marL="268288" marR="0" lvl="0" indent="-268288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marR="0" lvl="0" indent="-268288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Guaranteeing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this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readiness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is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a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central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leadership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task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marR="0" lvl="0" indent="-268288" algn="l" defTabSz="6858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must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trained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and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developed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accordingly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endParaRPr lang="en-US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08490C-A21A-43DC-A136-E1FE2455C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723" y="1255357"/>
            <a:ext cx="2259857" cy="226741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48F0093-8585-3EFE-B55E-B0804C73E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402" y="3388815"/>
            <a:ext cx="3189523" cy="178428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86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B16E9-A289-40D2-B5D5-8EAF77D6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2" y="365125"/>
            <a:ext cx="9029112" cy="1325563"/>
          </a:xfrm>
        </p:spPr>
        <p:txBody>
          <a:bodyPr>
            <a:normAutofit/>
          </a:bodyPr>
          <a:lstStyle/>
          <a:p>
            <a:r>
              <a:rPr lang="de-DE" sz="3600" dirty="0"/>
              <a:t>Leadership and </a:t>
            </a:r>
            <a:r>
              <a:rPr lang="de-DE" sz="3600" dirty="0" err="1"/>
              <a:t>new</a:t>
            </a:r>
            <a:r>
              <a:rPr lang="de-DE" sz="3600" dirty="0"/>
              <a:t> </a:t>
            </a:r>
            <a:r>
              <a:rPr lang="de-DE" sz="3600" dirty="0" err="1"/>
              <a:t>challenges</a:t>
            </a:r>
            <a:endParaRPr lang="de-DE" sz="3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A525C5-1D0A-4C13-AAC7-D32B063ED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445" y="6858000"/>
            <a:ext cx="1411447" cy="34423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0D8F11-3438-4968-862F-80D14972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626" y="6858000"/>
            <a:ext cx="1435342" cy="3442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1F4873-6CE9-43B2-AA07-07FB5CC37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113" y="6884413"/>
            <a:ext cx="1561797" cy="341594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60CECC1-328B-4BD3-8A7C-A8471A47EBC8}"/>
              </a:ext>
            </a:extLst>
          </p:cNvPr>
          <p:cNvSpPr txBox="1"/>
          <p:nvPr/>
        </p:nvSpPr>
        <p:spPr>
          <a:xfrm>
            <a:off x="948240" y="1690688"/>
            <a:ext cx="9318390" cy="52937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/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Military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leaders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are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exposed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higher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 stress </a:t>
            </a:r>
            <a:r>
              <a:rPr lang="de-DE" sz="2400" b="1" u="sng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levels</a:t>
            </a:r>
            <a:r>
              <a:rPr lang="de-DE" sz="2400" b="1" u="sng" dirty="0">
                <a:solidFill>
                  <a:srgbClr val="004471"/>
                </a:solidFill>
                <a:latin typeface="BundesSans Office" panose="020B0002030500000203" pitchFamily="34" charset="0"/>
              </a:rPr>
              <a:t>:</a:t>
            </a:r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lvl="1" defTabSz="685800"/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It</a:t>
            </a:r>
            <a:r>
              <a:rPr lang="de-DE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en-US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is „unusual“ to quit the job at a specific time </a:t>
            </a: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serving abroad </a:t>
            </a:r>
            <a:r>
              <a:rPr lang="en-US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can be a part of being a military leader</a:t>
            </a:r>
          </a:p>
          <a:p>
            <a:pPr marL="725488" lvl="1" indent="-268288" defTabSz="6858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4471"/>
                </a:solidFill>
                <a:latin typeface="BundesSans Office" panose="020B0002030500000203" pitchFamily="34" charset="0"/>
              </a:rPr>
              <a:t>Do future generations tend to reject the </a:t>
            </a:r>
            <a:r>
              <a:rPr lang="en-US" sz="20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necessity of this military need?</a:t>
            </a: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4471"/>
                </a:solidFill>
                <a:latin typeface="BundesSans Office" panose="020B0002030500000203" pitchFamily="34" charset="0"/>
              </a:rPr>
              <a:t>Leaders have more obligations towards other hierarchy levels</a:t>
            </a:r>
            <a:endParaRPr lang="de-DE" sz="24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lvl="1" defTabSz="685800"/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lvl="1" defTabSz="685800"/>
            <a:endParaRPr lang="de-DE" sz="16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Resilience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needs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to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be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developed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as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a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core</a:t>
            </a:r>
            <a:r>
              <a:rPr lang="de-DE" sz="2400" b="1" dirty="0">
                <a:solidFill>
                  <a:srgbClr val="004471"/>
                </a:solidFill>
                <a:latin typeface="BundesSans Office" panose="020B0002030500000203" pitchFamily="34" charset="0"/>
              </a:rPr>
              <a:t> </a:t>
            </a:r>
            <a:r>
              <a:rPr lang="de-DE" sz="2400" b="1" dirty="0" err="1">
                <a:solidFill>
                  <a:srgbClr val="004471"/>
                </a:solidFill>
                <a:latin typeface="BundesSans Office" panose="020B0002030500000203" pitchFamily="34" charset="0"/>
              </a:rPr>
              <a:t>competency</a:t>
            </a: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marL="268288" indent="-268288" defTabSz="685800">
              <a:buFont typeface="Wingdings" panose="05000000000000000000" pitchFamily="2" charset="2"/>
              <a:buChar char="Ø"/>
            </a:pPr>
            <a:endParaRPr lang="de-DE" sz="2400" b="1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  <a:p>
            <a:pPr defTabSz="685800"/>
            <a:endParaRPr lang="de-DE" sz="2000" dirty="0">
              <a:solidFill>
                <a:srgbClr val="004471"/>
              </a:solidFill>
              <a:latin typeface="BundesSans Office" panose="020B0002030500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82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EA525C5-1D0A-4C13-AAC7-D32B063ED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445" y="6858000"/>
            <a:ext cx="1411447" cy="34423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0D8F11-3438-4968-862F-80D14972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4626" y="6858000"/>
            <a:ext cx="1435342" cy="3442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1F4873-6CE9-43B2-AA07-07FB5CC37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113" y="6884413"/>
            <a:ext cx="1561797" cy="34159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B44E739-2482-3563-9F82-DD85DF969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6042" y="2084638"/>
            <a:ext cx="7327900" cy="42799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767F71B1-F1A6-53BA-FB35-97D1EB3FB0BA}"/>
              </a:ext>
            </a:extLst>
          </p:cNvPr>
          <p:cNvSpPr/>
          <p:nvPr/>
        </p:nvSpPr>
        <p:spPr>
          <a:xfrm>
            <a:off x="4051087" y="3951872"/>
            <a:ext cx="3737810" cy="545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A resilient </a:t>
            </a:r>
            <a:r>
              <a:rPr lang="de-DE" sz="3600" dirty="0" err="1"/>
              <a:t>leader</a:t>
            </a:r>
            <a:endParaRPr lang="de-DE" sz="36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38C345E-EC29-6996-912C-E5E58E920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2960" y="1090862"/>
            <a:ext cx="1987551" cy="198755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0C2C391-9739-0269-9D9E-B89C12FA4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35" y="4625641"/>
            <a:ext cx="2984502" cy="198755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5972E29-4A59-F56E-9009-2771ED3E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2" y="365125"/>
            <a:ext cx="9029112" cy="1325563"/>
          </a:xfrm>
        </p:spPr>
        <p:txBody>
          <a:bodyPr>
            <a:normAutofit/>
          </a:bodyPr>
          <a:lstStyle/>
          <a:p>
            <a:r>
              <a:rPr lang="de-DE" sz="3600" dirty="0" err="1"/>
              <a:t>Leading</a:t>
            </a:r>
            <a:r>
              <a:rPr lang="de-DE" sz="3600" dirty="0"/>
              <a:t> </a:t>
            </a:r>
            <a:r>
              <a:rPr lang="de-DE" sz="3600" dirty="0" err="1"/>
              <a:t>by</a:t>
            </a:r>
            <a:r>
              <a:rPr lang="de-DE" sz="3600" dirty="0"/>
              <a:t> </a:t>
            </a:r>
            <a:r>
              <a:rPr lang="de-DE" sz="3600" dirty="0" err="1"/>
              <a:t>example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354716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4214</Words>
  <Application>Microsoft Macintosh PowerPoint</Application>
  <PresentationFormat>Breitbild</PresentationFormat>
  <Paragraphs>415</Paragraphs>
  <Slides>19</Slides>
  <Notes>19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30" baseType="lpstr">
      <vt:lpstr>-webkit-standard</vt:lpstr>
      <vt:lpstr>Arial</vt:lpstr>
      <vt:lpstr>Arial</vt:lpstr>
      <vt:lpstr>BundesSans Office</vt:lpstr>
      <vt:lpstr>Calibri</vt:lpstr>
      <vt:lpstr>Geogrotesque Medium</vt:lpstr>
      <vt:lpstr>Geogrotesque Regular</vt:lpstr>
      <vt:lpstr>GeogrotesqueStencil B Sb</vt:lpstr>
      <vt:lpstr>Source Serif Pro</vt:lpstr>
      <vt:lpstr>Wingdings</vt:lpstr>
      <vt:lpstr>Office</vt:lpstr>
      <vt:lpstr>PowerPoint-Präsentation</vt:lpstr>
      <vt:lpstr>First thoughts</vt:lpstr>
      <vt:lpstr>Leadership and increasing demands</vt:lpstr>
      <vt:lpstr>Future Generations and new challenges: Leadership in times of the VUCA-world</vt:lpstr>
      <vt:lpstr>Leading and leadership training in difficult times</vt:lpstr>
      <vt:lpstr>VUCA – the world we live in?</vt:lpstr>
      <vt:lpstr>VUCA and leadership - What now?</vt:lpstr>
      <vt:lpstr>Leadership and new challenges</vt:lpstr>
      <vt:lpstr>Leading by example</vt:lpstr>
      <vt:lpstr>New Generations: The people we rely on</vt:lpstr>
      <vt:lpstr>Generations… a little bit more theoretical</vt:lpstr>
      <vt:lpstr>What makes Generation Y and Z special?</vt:lpstr>
      <vt:lpstr>Operational (personnel) readiness is the goal</vt:lpstr>
      <vt:lpstr>Generations, potential for conflict? </vt:lpstr>
      <vt:lpstr>Leading through sense-making</vt:lpstr>
      <vt:lpstr>Leadership training</vt:lpstr>
      <vt:lpstr>Leadership training</vt:lpstr>
      <vt:lpstr>Leading through sense-making</vt:lpstr>
      <vt:lpstr>Sources</vt:lpstr>
    </vt:vector>
  </TitlesOfParts>
  <Company>BMLVS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POSCH Andrea</dc:creator>
  <cp:lastModifiedBy>Rob P</cp:lastModifiedBy>
  <cp:revision>52</cp:revision>
  <cp:lastPrinted>2022-11-07T08:35:58Z</cp:lastPrinted>
  <dcterms:created xsi:type="dcterms:W3CDTF">2022-09-26T08:34:21Z</dcterms:created>
  <dcterms:modified xsi:type="dcterms:W3CDTF">2022-11-08T07:16:25Z</dcterms:modified>
</cp:coreProperties>
</file>