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0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11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11"/>
          <p:cNvSpPr/>
          <p:nvPr/>
        </p:nvSpPr>
        <p:spPr>
          <a:xfrm>
            <a:off x="0" y="0"/>
            <a:ext cx="121920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6" y="3761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1506" y="3761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4" name="Grafik 10" descr="Grafik 10"/>
          <p:cNvPicPr>
            <a:picLocks noChangeAspect="1"/>
          </p:cNvPicPr>
          <p:nvPr/>
        </p:nvPicPr>
        <p:blipFill>
          <a:blip r:embed="rId2"/>
          <a:srcRect b="6018"/>
          <a:stretch>
            <a:fillRect/>
          </a:stretch>
        </p:blipFill>
        <p:spPr>
          <a:xfrm>
            <a:off x="10428926" y="5141667"/>
            <a:ext cx="1763541" cy="171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rafik 8" descr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15" y="365125"/>
            <a:ext cx="2052656" cy="67204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235075" y="2000249"/>
            <a:ext cx="4391175" cy="4120852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1" cy="37083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Geogrotesque Regular"/>
                <a:ea typeface="Geogrotesque Regular"/>
                <a:cs typeface="Geogrotesque Regular"/>
                <a:sym typeface="Geogrotesque Regular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/>
          <p:nvPr/>
        </p:nvSpPr>
        <p:spPr>
          <a:xfrm>
            <a:off x="0" y="0"/>
            <a:ext cx="12192001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6" y="3761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1506" y="3761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3" name="Grafik 10" descr="Grafik 10"/>
          <p:cNvPicPr>
            <a:picLocks noChangeAspect="1"/>
          </p:cNvPicPr>
          <p:nvPr/>
        </p:nvPicPr>
        <p:blipFill>
          <a:blip r:embed="rId4"/>
          <a:srcRect b="6018"/>
          <a:stretch>
            <a:fillRect/>
          </a:stretch>
        </p:blipFill>
        <p:spPr>
          <a:xfrm>
            <a:off x="10428926" y="5141667"/>
            <a:ext cx="1763541" cy="1718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fik 2" descr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15" y="365125"/>
            <a:ext cx="2052656" cy="67204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eltext"/>
          <p:cNvSpPr txBox="1">
            <a:spLocks noGrp="1"/>
          </p:cNvSpPr>
          <p:nvPr>
            <p:ph type="title"/>
          </p:nvPr>
        </p:nvSpPr>
        <p:spPr>
          <a:xfrm>
            <a:off x="2689412" y="365125"/>
            <a:ext cx="8664389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6" name="Textebene 1…"/>
          <p:cNvSpPr txBox="1">
            <a:spLocks noGrp="1"/>
          </p:cNvSpPr>
          <p:nvPr>
            <p:ph type="body" idx="1"/>
          </p:nvPr>
        </p:nvSpPr>
        <p:spPr>
          <a:xfrm>
            <a:off x="1235075" y="2000250"/>
            <a:ext cx="10118725" cy="3475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Geogrotesque Medium"/>
          <a:ea typeface="Geogrotesque Medium"/>
          <a:cs typeface="Geogrotesque Medium"/>
          <a:sym typeface="Geogrotesque Medium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eogrotesque Regular"/>
          <a:ea typeface="Geogrotesque Regular"/>
          <a:cs typeface="Geogrotesque Regular"/>
          <a:sym typeface="Geogrotesque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afik 10"/>
          <p:cNvGrpSpPr/>
          <p:nvPr/>
        </p:nvGrpSpPr>
        <p:grpSpPr>
          <a:xfrm>
            <a:off x="6635748" y="1736"/>
            <a:ext cx="5563428" cy="6850887"/>
            <a:chOff x="-1" y="0"/>
            <a:chExt cx="5563426" cy="6850886"/>
          </a:xfrm>
        </p:grpSpPr>
        <p:sp>
          <p:nvSpPr>
            <p:cNvPr id="37" name="Rechteck"/>
            <p:cNvSpPr/>
            <p:nvPr/>
          </p:nvSpPr>
          <p:spPr>
            <a:xfrm>
              <a:off x="-1" y="-1"/>
              <a:ext cx="5563426" cy="6850888"/>
            </a:xfrm>
            <a:prstGeom prst="rect">
              <a:avLst/>
            </a:prstGeom>
            <a:solidFill>
              <a:srgbClr val="FFFFFF">
                <a:alpha val="68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pic>
          <p:nvPicPr>
            <p:cNvPr id="38" name="image3.png" descr="image3.png"/>
            <p:cNvPicPr>
              <a:picLocks noChangeAspect="1"/>
            </p:cNvPicPr>
            <p:nvPr/>
          </p:nvPicPr>
          <p:blipFill>
            <a:blip r:embed="rId2"/>
            <a:srcRect r="2913" b="13068"/>
            <a:stretch>
              <a:fillRect/>
            </a:stretch>
          </p:blipFill>
          <p:spPr>
            <a:xfrm>
              <a:off x="-2" y="0"/>
              <a:ext cx="5563428" cy="6850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" name="Grafik 3" descr="Grafik 3"/>
          <p:cNvPicPr>
            <a:picLocks noChangeAspect="1"/>
          </p:cNvPicPr>
          <p:nvPr/>
        </p:nvPicPr>
        <p:blipFill>
          <a:blip r:embed="rId3"/>
          <a:srcRect l="6122" r="1478"/>
          <a:stretch>
            <a:fillRect/>
          </a:stretch>
        </p:blipFill>
        <p:spPr>
          <a:xfrm>
            <a:off x="-21515" y="3861994"/>
            <a:ext cx="12213515" cy="3001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Grafik 7" descr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674" y="617754"/>
            <a:ext cx="3121387" cy="144215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feld 8"/>
          <p:cNvSpPr txBox="1"/>
          <p:nvPr/>
        </p:nvSpPr>
        <p:spPr>
          <a:xfrm>
            <a:off x="6689380" y="422035"/>
            <a:ext cx="2155793" cy="1183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7200">
                <a:solidFill>
                  <a:srgbClr val="E31E24"/>
                </a:solidFill>
                <a:latin typeface="GeogrotesqueStencil B Sb"/>
                <a:ea typeface="GeogrotesqueStencil B Sb"/>
                <a:cs typeface="GeogrotesqueStencil B Sb"/>
                <a:sym typeface="GeogrotesqueStencil B Sb"/>
              </a:defRPr>
            </a:lvl1pPr>
          </a:lstStyle>
          <a:p>
            <a:r>
              <a:t>2022</a:t>
            </a:r>
          </a:p>
        </p:txBody>
      </p:sp>
      <p:pic>
        <p:nvPicPr>
          <p:cNvPr id="43" name="Grafik 12" descr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488" y="3058871"/>
            <a:ext cx="4530188" cy="148320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Gerader Verbinder 14"/>
          <p:cNvSpPr/>
          <p:nvPr/>
        </p:nvSpPr>
        <p:spPr>
          <a:xfrm>
            <a:off x="6643661" y="1412349"/>
            <a:ext cx="2109280" cy="3"/>
          </a:xfrm>
          <a:prstGeom prst="line">
            <a:avLst/>
          </a:prstGeom>
          <a:ln w="38100">
            <a:solidFill>
              <a:srgbClr val="F2F2F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/>
          <p:cNvSpPr txBox="1"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95" name="Textplatzhalter 11"/>
          <p:cNvSpPr txBox="1">
            <a:spLocks noGrp="1"/>
          </p:cNvSpPr>
          <p:nvPr>
            <p:ph type="body" idx="1"/>
          </p:nvPr>
        </p:nvSpPr>
        <p:spPr>
          <a:xfrm>
            <a:off x="763929" y="2000250"/>
            <a:ext cx="10589871" cy="3475392"/>
          </a:xfrm>
          <a:prstGeom prst="rect">
            <a:avLst/>
          </a:prstGeom>
        </p:spPr>
        <p:txBody>
          <a:bodyPr/>
          <a:lstStyle/>
          <a:p>
            <a:pPr>
              <a:defRPr sz="2200">
                <a:solidFill>
                  <a:srgbClr val="EA342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H3: The influence of </a:t>
            </a:r>
            <a:r>
              <a:rPr lang="de-DE" dirty="0"/>
              <a:t>r</a:t>
            </a:r>
            <a:r>
              <a:rPr dirty="0" err="1"/>
              <a:t>esidency</a:t>
            </a:r>
            <a:r>
              <a:rPr dirty="0"/>
              <a:t>, educational level, and military affiliation on CT ability.</a:t>
            </a:r>
          </a:p>
          <a:p>
            <a:pPr marL="685800" lvl="1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Subjects from North America (</a:t>
            </a:r>
            <a:r>
              <a:rPr i="1" dirty="0"/>
              <a:t>M</a:t>
            </a:r>
            <a:r>
              <a:rPr dirty="0"/>
              <a:t> =1163.96, </a:t>
            </a:r>
            <a:r>
              <a:rPr i="1" dirty="0"/>
              <a:t>SD</a:t>
            </a:r>
            <a:r>
              <a:rPr dirty="0"/>
              <a:t> =225.07) scoring on average about 88 points higher in CT than subjects from other continents (</a:t>
            </a:r>
            <a:r>
              <a:rPr i="1" dirty="0"/>
              <a:t>M</a:t>
            </a:r>
            <a:r>
              <a:rPr dirty="0"/>
              <a:t> =1075.71, </a:t>
            </a:r>
            <a:r>
              <a:rPr i="1" dirty="0"/>
              <a:t>SD</a:t>
            </a:r>
            <a:r>
              <a:rPr dirty="0"/>
              <a:t> =176.68), </a:t>
            </a:r>
            <a:r>
              <a:rPr i="1" dirty="0"/>
              <a:t>t</a:t>
            </a:r>
            <a:r>
              <a:rPr dirty="0"/>
              <a:t>(120) = –2.13, </a:t>
            </a:r>
            <a:r>
              <a:rPr i="1" dirty="0"/>
              <a:t>p</a:t>
            </a:r>
            <a:r>
              <a:rPr dirty="0"/>
              <a:t> = .036.</a:t>
            </a:r>
          </a:p>
          <a:p>
            <a:pPr marL="0" lvl="1" indent="457200">
              <a:spcBef>
                <a:spcPts val="500"/>
              </a:spcBef>
              <a:buSzTx/>
              <a:buNone/>
              <a:defRPr sz="22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  <a:p>
            <a:pPr marL="685800" lvl="1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No significant influence of:</a:t>
            </a:r>
            <a:endParaRPr sz="2400" dirty="0"/>
          </a:p>
          <a:p>
            <a:pPr marL="1143000" lvl="2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Educational levels</a:t>
            </a:r>
            <a:endParaRPr sz="2000" dirty="0"/>
          </a:p>
          <a:p>
            <a:pPr marL="1143000" lvl="2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Active </a:t>
            </a:r>
            <a:r>
              <a:rPr lang="de-DE" dirty="0"/>
              <a:t>m</a:t>
            </a:r>
            <a:r>
              <a:rPr dirty="0" err="1"/>
              <a:t>ilitary</a:t>
            </a:r>
            <a:r>
              <a:rPr dirty="0"/>
              <a:t> vs. civil person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el 1"/>
          <p:cNvSpPr txBox="1">
            <a:spLocks noGrp="1"/>
          </p:cNvSpPr>
          <p:nvPr>
            <p:ph type="title"/>
          </p:nvPr>
        </p:nvSpPr>
        <p:spPr>
          <a:xfrm>
            <a:off x="2569029" y="237018"/>
            <a:ext cx="8784771" cy="92826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Discussion</a:t>
            </a:r>
          </a:p>
        </p:txBody>
      </p:sp>
      <p:sp>
        <p:nvSpPr>
          <p:cNvPr id="98" name="Textplatzhalter 11"/>
          <p:cNvSpPr txBox="1">
            <a:spLocks noGrp="1"/>
          </p:cNvSpPr>
          <p:nvPr>
            <p:ph type="body" sz="quarter" idx="1"/>
          </p:nvPr>
        </p:nvSpPr>
        <p:spPr>
          <a:xfrm>
            <a:off x="845093" y="1906096"/>
            <a:ext cx="4987760" cy="3210618"/>
          </a:xfrm>
          <a:prstGeom prst="rect">
            <a:avLst/>
          </a:prstGeom>
        </p:spPr>
        <p:txBody>
          <a:bodyPr/>
          <a:lstStyle/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The learning behavior could not be controlled for</a:t>
            </a:r>
          </a:p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External motivation of the intervention group (certificate) </a:t>
            </a:r>
          </a:p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The pre-test alone may have had an “intervention effect”</a:t>
            </a:r>
          </a:p>
          <a:p>
            <a:pPr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Repetitive effect between the pre-test and post-test</a:t>
            </a:r>
          </a:p>
        </p:txBody>
      </p:sp>
      <p:sp>
        <p:nvSpPr>
          <p:cNvPr id="99" name="Textplatzhalter 11"/>
          <p:cNvSpPr txBox="1"/>
          <p:nvPr/>
        </p:nvSpPr>
        <p:spPr>
          <a:xfrm>
            <a:off x="6096000" y="1906097"/>
            <a:ext cx="4987758" cy="405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The CT ability is increasable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An interaction trend was indicated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pPr>
            <a:r>
              <a:t>Only residency in North America was an significant influencing factor on CT ability</a:t>
            </a:r>
          </a:p>
        </p:txBody>
      </p:sp>
      <p:sp>
        <p:nvSpPr>
          <p:cNvPr id="100" name="By increasing the awareness of CT, militaries and societies could increase the CT abilities and should strive to do so!"/>
          <p:cNvSpPr txBox="1"/>
          <p:nvPr/>
        </p:nvSpPr>
        <p:spPr>
          <a:xfrm>
            <a:off x="845094" y="5531454"/>
            <a:ext cx="9780859" cy="1068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By increasing the awareness of CT, militaries and societies could increase CT abilities to raise individual performance and democratic resilience at a system level</a:t>
            </a:r>
          </a:p>
        </p:txBody>
      </p:sp>
      <p:sp>
        <p:nvSpPr>
          <p:cNvPr id="101" name="Textplatzhalter 11"/>
          <p:cNvSpPr txBox="1"/>
          <p:nvPr/>
        </p:nvSpPr>
        <p:spPr>
          <a:xfrm>
            <a:off x="845093" y="1376771"/>
            <a:ext cx="4987760" cy="52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300">
                <a:solidFill>
                  <a:srgbClr val="EA342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Limitations</a:t>
            </a:r>
          </a:p>
        </p:txBody>
      </p:sp>
      <p:sp>
        <p:nvSpPr>
          <p:cNvPr id="102" name="Textplatzhalter 11"/>
          <p:cNvSpPr txBox="1"/>
          <p:nvPr/>
        </p:nvSpPr>
        <p:spPr>
          <a:xfrm>
            <a:off x="6096000" y="1376771"/>
            <a:ext cx="4987758" cy="52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2300">
                <a:solidFill>
                  <a:srgbClr val="EA342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Implications</a:t>
            </a:r>
          </a:p>
        </p:txBody>
      </p:sp>
      <p:sp>
        <p:nvSpPr>
          <p:cNvPr id="103" name="Linie"/>
          <p:cNvSpPr/>
          <p:nvPr/>
        </p:nvSpPr>
        <p:spPr>
          <a:xfrm flipV="1">
            <a:off x="5839201" y="1376771"/>
            <a:ext cx="3" cy="3867216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4" name="Linie"/>
          <p:cNvSpPr/>
          <p:nvPr/>
        </p:nvSpPr>
        <p:spPr>
          <a:xfrm flipH="1" flipV="1">
            <a:off x="704373" y="1785171"/>
            <a:ext cx="102569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animBg="1" advAuto="0"/>
      <p:bldP spid="99" grpId="2" animBg="1" advAuto="0"/>
      <p:bldP spid="100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el 1"/>
          <p:cNvSpPr txBox="1">
            <a:spLocks noGrp="1"/>
          </p:cNvSpPr>
          <p:nvPr>
            <p:ph type="title"/>
          </p:nvPr>
        </p:nvSpPr>
        <p:spPr>
          <a:xfrm>
            <a:off x="2646394" y="365125"/>
            <a:ext cx="8664390" cy="1325563"/>
          </a:xfrm>
          <a:prstGeom prst="rect">
            <a:avLst/>
          </a:prstGeom>
        </p:spPr>
        <p:txBody>
          <a:bodyPr/>
          <a:lstStyle/>
          <a:p>
            <a:r>
              <a:t>References</a:t>
            </a:r>
          </a:p>
        </p:txBody>
      </p:sp>
      <p:sp>
        <p:nvSpPr>
          <p:cNvPr id="107" name="Textplatzhalter 11"/>
          <p:cNvSpPr txBox="1">
            <a:spLocks noGrp="1"/>
          </p:cNvSpPr>
          <p:nvPr>
            <p:ph type="body" idx="1"/>
          </p:nvPr>
        </p:nvSpPr>
        <p:spPr>
          <a:xfrm>
            <a:off x="838200" y="1382356"/>
            <a:ext cx="11165090" cy="4093287"/>
          </a:xfrm>
          <a:prstGeom prst="rect">
            <a:avLst/>
          </a:prstGeom>
        </p:spPr>
        <p:txBody>
          <a:bodyPr/>
          <a:lstStyle/>
          <a:p>
            <a:pPr marL="0" indent="0" defTabSz="630936">
              <a:spcBef>
                <a:spcPts val="600"/>
              </a:spcBef>
              <a:buSzTx/>
              <a:buNone/>
              <a:defRPr sz="1900"/>
            </a:pPr>
            <a:r>
              <a:t>Chen, L., Chen, J., &amp; Xia, C. (2022). Social network behavior and public opinion manipulation. Journal of Information Security and Applications, 64, 103060. </a:t>
            </a:r>
            <a:r>
              <a:rPr>
                <a:uFill>
                  <a:solidFill>
                    <a:srgbClr val="0563C1"/>
                  </a:solidFill>
                </a:uFill>
              </a:rPr>
              <a:t>https://doi.org/10.1016/j.jisa.2021.103060</a:t>
            </a:r>
          </a:p>
          <a:p>
            <a:pPr marL="0" indent="0" defTabSz="630936">
              <a:spcBef>
                <a:spcPts val="600"/>
              </a:spcBef>
              <a:buSzTx/>
              <a:buNone/>
              <a:defRPr sz="1900"/>
            </a:pPr>
            <a:r>
              <a:t>Goel, S., &amp; Nussbaum, B. (2021). Attribution Across Cyber Attack Types: Network Intrusions and Information Operations. IEEE Open Journal of the Communications Society, 2, 1082–1093. https://doi.org/10.1109/OJCOMS.2021.3074591</a:t>
            </a:r>
          </a:p>
          <a:p>
            <a:pPr marL="0" indent="0" defTabSz="630936">
              <a:spcBef>
                <a:spcPts val="600"/>
              </a:spcBef>
              <a:buSzTx/>
              <a:buNone/>
              <a:defRPr sz="1900"/>
            </a:pPr>
            <a:r>
              <a:t>Mandernach, B. J. (2006). Thinking Critically about Critical Thinking: Integrating Online Tools to Promote Critical Thinking. InSight: A Journal of Scholarly Teaching, 1, 41–50. </a:t>
            </a:r>
            <a:r>
              <a:rPr>
                <a:uFill>
                  <a:solidFill>
                    <a:srgbClr val="0563C1"/>
                  </a:solidFill>
                </a:uFill>
              </a:rPr>
              <a:t>https://doi.org/10.46504/01200603ma</a:t>
            </a:r>
          </a:p>
          <a:p>
            <a:pPr marL="0" indent="0" defTabSz="630936">
              <a:spcBef>
                <a:spcPts val="600"/>
              </a:spcBef>
              <a:buSzTx/>
              <a:buNone/>
              <a:defRPr sz="1900"/>
            </a:pPr>
            <a:r>
              <a:t>Masakowski, Y., R., Cognitive Bias and Decision-Making, NATO Innovation Hub, Norfolk, VA. March 07, 2022.</a:t>
            </a:r>
          </a:p>
          <a:p>
            <a:pPr marL="0" indent="0" defTabSz="630936">
              <a:spcBef>
                <a:spcPts val="600"/>
              </a:spcBef>
              <a:buSzTx/>
              <a:buNone/>
              <a:defRPr sz="1900"/>
            </a:pPr>
            <a:r>
              <a:t>Van Den Bosch, K., Helsdingen, A., S., and De Beer, M., “Training Critical Thinking for Tactical Command,” TNO HUMAN FACTORS SOESTERBERG (NETHERLANDS), 2004.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el 1"/>
          <p:cNvSpPr txBox="1">
            <a:spLocks noGrp="1"/>
          </p:cNvSpPr>
          <p:nvPr>
            <p:ph type="title"/>
          </p:nvPr>
        </p:nvSpPr>
        <p:spPr>
          <a:xfrm>
            <a:off x="2420470" y="2766218"/>
            <a:ext cx="8664390" cy="1325564"/>
          </a:xfrm>
          <a:prstGeom prst="rect">
            <a:avLst/>
          </a:prstGeom>
        </p:spPr>
        <p:txBody>
          <a:bodyPr/>
          <a:lstStyle/>
          <a:p>
            <a:r>
              <a:t>Appendix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el 1"/>
          <p:cNvSpPr txBox="1">
            <a:spLocks noGrp="1"/>
          </p:cNvSpPr>
          <p:nvPr>
            <p:ph type="title"/>
          </p:nvPr>
        </p:nvSpPr>
        <p:spPr>
          <a:xfrm>
            <a:off x="2689412" y="365125"/>
            <a:ext cx="9025085" cy="1325563"/>
          </a:xfrm>
          <a:prstGeom prst="rect">
            <a:avLst/>
          </a:prstGeom>
        </p:spPr>
        <p:txBody>
          <a:bodyPr/>
          <a:lstStyle>
            <a:lvl1pPr defTabSz="896111">
              <a:defRPr sz="4300"/>
            </a:lvl1pPr>
          </a:lstStyle>
          <a:p>
            <a:r>
              <a:t>Critical Thinking – State of Research</a:t>
            </a:r>
          </a:p>
        </p:txBody>
      </p:sp>
      <p:sp>
        <p:nvSpPr>
          <p:cNvPr id="112" name="Textplatzhalter 11"/>
          <p:cNvSpPr txBox="1">
            <a:spLocks noGrp="1"/>
          </p:cNvSpPr>
          <p:nvPr>
            <p:ph type="body" idx="1"/>
          </p:nvPr>
        </p:nvSpPr>
        <p:spPr>
          <a:xfrm>
            <a:off x="809297" y="1690689"/>
            <a:ext cx="10544503" cy="3806222"/>
          </a:xfrm>
          <a:prstGeom prst="rect">
            <a:avLst/>
          </a:prstGeom>
        </p:spPr>
        <p:txBody>
          <a:bodyPr/>
          <a:lstStyle/>
          <a:p>
            <a:pPr marL="685800" lvl="1" indent="-228600">
              <a:spcBef>
                <a:spcPts val="500"/>
              </a:spcBef>
              <a:defRPr sz="2400"/>
            </a:pPr>
            <a:r>
              <a:t>Nomological Network:</a:t>
            </a:r>
          </a:p>
          <a:p>
            <a:pPr marL="1143000" lvl="2" indent="-228600">
              <a:spcBef>
                <a:spcPts val="500"/>
              </a:spcBef>
              <a:defRPr sz="2000"/>
            </a:pPr>
            <a:r>
              <a:t>Positive related to openness, metacognition, truth-seeking, need for cognition, analyticity, curiosity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Effects of CT training:</a:t>
            </a:r>
          </a:p>
          <a:p>
            <a:pPr marL="1143000" lvl="2" indent="-228600">
              <a:spcBef>
                <a:spcPts val="500"/>
              </a:spcBef>
              <a:defRPr sz="2000"/>
            </a:pPr>
            <a:r>
              <a:t>Positive effect on military leader´s </a:t>
            </a:r>
            <a:r>
              <a:rPr i="1"/>
              <a:t>process</a:t>
            </a:r>
            <a:r>
              <a:t> of tactical command (situational assessment) and on the </a:t>
            </a:r>
            <a:r>
              <a:rPr i="1"/>
              <a:t>outcomes</a:t>
            </a:r>
            <a:r>
              <a:t> (better contingency plans) </a:t>
            </a:r>
            <a:r>
              <a:rPr sz="1800"/>
              <a:t>(Van den Bosch et al., 2003)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t>Learnability:</a:t>
            </a:r>
          </a:p>
          <a:p>
            <a:pPr marL="1143000" lvl="2" indent="-228600">
              <a:spcBef>
                <a:spcPts val="500"/>
              </a:spcBef>
              <a:defRPr sz="2000"/>
            </a:pPr>
            <a:r>
              <a:t>Psychological research views CT and sub-skills (verbal reasoning, argument analysis, thinking as a hypothesis, decision making, problem-solving skills) as learnable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exels-pixabay-54098.jpeg" descr="pexels-pixabay-5409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8250"/>
            <a:ext cx="12192001" cy="809625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Rechteck 11"/>
          <p:cNvSpPr/>
          <p:nvPr/>
        </p:nvSpPr>
        <p:spPr>
          <a:xfrm>
            <a:off x="10713309" y="5470464"/>
            <a:ext cx="1478692" cy="1390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6" y="3761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1506" y="3761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8" name="Rechteck 11"/>
          <p:cNvSpPr/>
          <p:nvPr/>
        </p:nvSpPr>
        <p:spPr>
          <a:xfrm rot="10800000">
            <a:off x="-1" y="-1"/>
            <a:ext cx="2581145" cy="1256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6" y="3761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1506" y="3761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49" name="Grafik 2" descr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15" y="365125"/>
            <a:ext cx="2052656" cy="672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Grafik 10" descr="Grafik 10"/>
          <p:cNvPicPr>
            <a:picLocks noChangeAspect="1"/>
          </p:cNvPicPr>
          <p:nvPr/>
        </p:nvPicPr>
        <p:blipFill>
          <a:blip r:embed="rId4"/>
          <a:srcRect b="6018"/>
          <a:stretch>
            <a:fillRect/>
          </a:stretch>
        </p:blipFill>
        <p:spPr>
          <a:xfrm>
            <a:off x="10902254" y="5602827"/>
            <a:ext cx="1290212" cy="1257042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itel 1"/>
          <p:cNvSpPr txBox="1">
            <a:spLocks noGrp="1"/>
          </p:cNvSpPr>
          <p:nvPr>
            <p:ph type="title"/>
          </p:nvPr>
        </p:nvSpPr>
        <p:spPr>
          <a:xfrm>
            <a:off x="617314" y="3549343"/>
            <a:ext cx="11246510" cy="2268771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FFFFFF"/>
                </a:solidFill>
                <a:latin typeface="Geogrotesque"/>
                <a:ea typeface="Geogrotesque"/>
                <a:cs typeface="Geogrotesque"/>
                <a:sym typeface="Geogrotesque"/>
              </a:defRPr>
            </a:pPr>
            <a:r>
              <a:t>Evaluation of the NATO Innovation Hub´s critical thinking course: </a:t>
            </a:r>
            <a:br/>
            <a:r>
              <a:rPr sz="3600"/>
              <a:t>What are the course´s effects and influencing factors</a:t>
            </a:r>
          </a:p>
        </p:txBody>
      </p:sp>
      <p:sp>
        <p:nvSpPr>
          <p:cNvPr id="52" name="Gerade Verbindung 6"/>
          <p:cNvSpPr/>
          <p:nvPr/>
        </p:nvSpPr>
        <p:spPr>
          <a:xfrm>
            <a:off x="875702" y="5022022"/>
            <a:ext cx="10729735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el 1"/>
          <p:cNvSpPr txBox="1">
            <a:spLocks noGrp="1"/>
          </p:cNvSpPr>
          <p:nvPr>
            <p:ph type="title"/>
          </p:nvPr>
        </p:nvSpPr>
        <p:spPr>
          <a:xfrm>
            <a:off x="2646394" y="241424"/>
            <a:ext cx="8664390" cy="919448"/>
          </a:xfrm>
          <a:prstGeom prst="rect">
            <a:avLst/>
          </a:prstGeom>
        </p:spPr>
        <p:txBody>
          <a:bodyPr/>
          <a:lstStyle/>
          <a:p>
            <a:r>
              <a:t>Why Critical Thinking?</a:t>
            </a:r>
          </a:p>
        </p:txBody>
      </p:sp>
      <p:pic>
        <p:nvPicPr>
          <p:cNvPr id="55" name="pexels-pixabay-163489.jpeg" descr="pexels-pixabay-163489.jpeg"/>
          <p:cNvPicPr>
            <a:picLocks noChangeAspect="1"/>
          </p:cNvPicPr>
          <p:nvPr/>
        </p:nvPicPr>
        <p:blipFill>
          <a:blip r:embed="rId2"/>
          <a:srcRect t="14330" b="41171"/>
          <a:stretch>
            <a:fillRect/>
          </a:stretch>
        </p:blipFill>
        <p:spPr>
          <a:xfrm>
            <a:off x="165613" y="3849718"/>
            <a:ext cx="3477847" cy="2317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exels-pixabay-267350.jpeg" descr="pexels-pixabay-267350.jpeg"/>
          <p:cNvPicPr>
            <a:picLocks noChangeAspect="1"/>
          </p:cNvPicPr>
          <p:nvPr/>
        </p:nvPicPr>
        <p:blipFill>
          <a:blip r:embed="rId3"/>
          <a:srcRect t="4090" b="4090"/>
          <a:stretch>
            <a:fillRect/>
          </a:stretch>
        </p:blipFill>
        <p:spPr>
          <a:xfrm>
            <a:off x="165613" y="1284570"/>
            <a:ext cx="3477847" cy="2317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exels-lola-russian-3679490.jpeg" descr="pexels-lola-russian-3679490.jpeg"/>
          <p:cNvPicPr>
            <a:picLocks noChangeAspect="1"/>
          </p:cNvPicPr>
          <p:nvPr/>
        </p:nvPicPr>
        <p:blipFill>
          <a:blip r:embed="rId4"/>
          <a:srcRect l="19816" t="16749" r="13691" b="16749"/>
          <a:stretch>
            <a:fillRect/>
          </a:stretch>
        </p:blipFill>
        <p:spPr>
          <a:xfrm rot="16200000">
            <a:off x="4479950" y="3270339"/>
            <a:ext cx="2317530" cy="3476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exels-amine-m'siouri-2246258.jpeg" descr="pexels-amine-m'siouri-224625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160" y="1284570"/>
            <a:ext cx="3477846" cy="231765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extplatzhalter 11"/>
          <p:cNvSpPr txBox="1">
            <a:spLocks noGrp="1"/>
          </p:cNvSpPr>
          <p:nvPr>
            <p:ph type="body" sz="half" idx="1"/>
          </p:nvPr>
        </p:nvSpPr>
        <p:spPr>
          <a:xfrm>
            <a:off x="7501483" y="1284570"/>
            <a:ext cx="4549301" cy="4716134"/>
          </a:xfrm>
          <a:prstGeom prst="rect">
            <a:avLst/>
          </a:prstGeom>
        </p:spPr>
        <p:txBody>
          <a:bodyPr/>
          <a:lstStyle/>
          <a:p>
            <a:pPr marL="185165" indent="-185165" defTabSz="740662">
              <a:spcBef>
                <a:spcPts val="800"/>
              </a:spcBef>
              <a:defRPr sz="2200"/>
            </a:pPr>
            <a:r>
              <a:t>Cyber warfare</a:t>
            </a:r>
          </a:p>
          <a:p>
            <a:pPr marL="555498" lvl="1" indent="-185165" defTabSz="740662">
              <a:spcBef>
                <a:spcPts val="400"/>
              </a:spcBef>
              <a:defRPr sz="1900"/>
            </a:pPr>
            <a:r>
              <a:t>The cyberspace cognitive domain for controlling public opinion </a:t>
            </a:r>
            <a:r>
              <a:rPr sz="1400"/>
              <a:t>(Chen et al. 2022)</a:t>
            </a:r>
          </a:p>
          <a:p>
            <a:pPr marL="925830" lvl="2" indent="-185165" defTabSz="740662">
              <a:spcBef>
                <a:spcPts val="400"/>
              </a:spcBef>
              <a:defRPr sz="1700">
                <a:solidFill>
                  <a:srgbClr val="2E2E2E"/>
                </a:solidFill>
                <a:latin typeface="NexusSerif"/>
                <a:ea typeface="NexusSerif"/>
                <a:cs typeface="NexusSerif"/>
                <a:sym typeface="NexusSerif"/>
              </a:defRPr>
            </a:pPr>
            <a:r>
              <a:t>Increasing weaponization of social media </a:t>
            </a:r>
            <a:endParaRPr sz="1600"/>
          </a:p>
          <a:p>
            <a:pPr marL="555498" lvl="1" indent="-185165" defTabSz="740662">
              <a:spcBef>
                <a:spcPts val="400"/>
              </a:spcBef>
              <a:defRPr sz="1900">
                <a:solidFill>
                  <a:srgbClr val="2E2E2E"/>
                </a:solidFill>
                <a:latin typeface="NexusSerif"/>
                <a:ea typeface="NexusSerif"/>
                <a:cs typeface="NexusSerif"/>
                <a:sym typeface="NexusSerif"/>
              </a:defRPr>
            </a:pPr>
            <a:r>
              <a:t>Information operations </a:t>
            </a:r>
            <a:r>
              <a:rPr sz="1400"/>
              <a:t>(Goel &amp; Nussbaum, 2021)</a:t>
            </a:r>
          </a:p>
          <a:p>
            <a:pPr marL="925830" lvl="2" indent="-185165" defTabSz="740662">
              <a:spcBef>
                <a:spcPts val="400"/>
              </a:spcBef>
              <a:defRPr sz="1700">
                <a:solidFill>
                  <a:srgbClr val="2E2E2E"/>
                </a:solidFill>
                <a:latin typeface="NexusSerif"/>
                <a:ea typeface="NexusSerif"/>
                <a:cs typeface="NexusSerif"/>
                <a:sym typeface="NexusSerif"/>
              </a:defRPr>
            </a:pPr>
            <a:r>
              <a:t>Unrest &amp; manipulate public´s opinion to influence elections </a:t>
            </a:r>
            <a:endParaRPr sz="1900"/>
          </a:p>
          <a:p>
            <a:pPr marL="185165" indent="-185165" defTabSz="740662">
              <a:spcBef>
                <a:spcPts val="800"/>
              </a:spcBef>
              <a:defRPr sz="2200">
                <a:solidFill>
                  <a:srgbClr val="2E2E2E"/>
                </a:solidFill>
                <a:latin typeface="NexusSerif"/>
                <a:ea typeface="NexusSerif"/>
                <a:cs typeface="NexusSerif"/>
                <a:sym typeface="NexusSerif"/>
              </a:defRPr>
            </a:pPr>
            <a:r>
              <a:t>Asymmetric warfare</a:t>
            </a:r>
          </a:p>
          <a:p>
            <a:pPr marL="555498" lvl="1" indent="-185165" defTabSz="740662">
              <a:spcBef>
                <a:spcPts val="400"/>
              </a:spcBef>
              <a:defRPr sz="1900">
                <a:solidFill>
                  <a:srgbClr val="2E2E2E"/>
                </a:solidFill>
                <a:latin typeface="NexusSerif"/>
                <a:ea typeface="NexusSerif"/>
                <a:cs typeface="NexusSerif"/>
                <a:sym typeface="NexusSerif"/>
              </a:defRPr>
            </a:pPr>
            <a:r>
              <a:t>Requires efficient process information decision-making despite ambiguity and dynamic situational changes</a:t>
            </a:r>
          </a:p>
          <a:p>
            <a:pPr marL="555498" lvl="1" indent="-185165" defTabSz="740662">
              <a:spcBef>
                <a:spcPts val="400"/>
              </a:spcBef>
              <a:defRPr sz="1900">
                <a:solidFill>
                  <a:srgbClr val="2E2E2E"/>
                </a:solidFill>
                <a:latin typeface="NexusSerif"/>
                <a:ea typeface="NexusSerif"/>
                <a:cs typeface="NexusSerif"/>
                <a:sym typeface="NexusSerif"/>
              </a:defRPr>
            </a:pPr>
            <a:r>
              <a:t>Democratic Resilience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4" animBg="1" advAuto="0"/>
      <p:bldP spid="56" grpId="2" animBg="1" advAuto="0"/>
      <p:bldP spid="57" grpId="5" animBg="1" advAuto="0"/>
      <p:bldP spid="58" grpId="3" animBg="1" advAuto="0"/>
      <p:bldP spid="59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Critical Thinking – Definition</a:t>
            </a:r>
          </a:p>
        </p:txBody>
      </p:sp>
      <p:sp>
        <p:nvSpPr>
          <p:cNvPr id="62" name="Textplatzhalter 11"/>
          <p:cNvSpPr txBox="1">
            <a:spLocks noGrp="1"/>
          </p:cNvSpPr>
          <p:nvPr>
            <p:ph type="body" sz="half" idx="1"/>
          </p:nvPr>
        </p:nvSpPr>
        <p:spPr>
          <a:xfrm>
            <a:off x="310201" y="1643585"/>
            <a:ext cx="11671232" cy="2548149"/>
          </a:xfrm>
          <a:prstGeom prst="rect">
            <a:avLst/>
          </a:prstGeom>
        </p:spPr>
        <p:txBody>
          <a:bodyPr/>
          <a:lstStyle/>
          <a:p>
            <a:r>
              <a:t>Definition of Critical Thinking (CT):</a:t>
            </a:r>
          </a:p>
          <a:p>
            <a:pPr marL="685800" lvl="1" indent="-228600">
              <a:spcBef>
                <a:spcPts val="500"/>
              </a:spcBef>
              <a:defRPr sz="2400" i="1"/>
            </a:pPr>
            <a:r>
              <a:t>CT is the intellectually disciplined process of actively and skillfully conceptualizing, applying, analyzing, synthesizing, and/or evaluating information gained or generated through observation, experience, reflection, reasoning, or communication as a guide to belief and action.</a:t>
            </a:r>
            <a:r>
              <a:rPr sz="1800" i="0"/>
              <a:t>(Mandernach, 2006)</a:t>
            </a:r>
          </a:p>
          <a:p>
            <a:r>
              <a:t>Improvement in CT addresses not „what to think“ but „how to think“</a:t>
            </a:r>
          </a:p>
        </p:txBody>
      </p:sp>
      <p:pic>
        <p:nvPicPr>
          <p:cNvPr id="63" name="pexels-startup-stock-photos-212286.jpeg" descr="pexels-startup-stock-photos-21228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46" y="4280582"/>
            <a:ext cx="3275772" cy="2182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exels-pixabay-87772.jpeg" descr="pexels-pixabay-8777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641" y="4280582"/>
            <a:ext cx="3628874" cy="218299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extplatzhalter 11"/>
          <p:cNvSpPr txBox="1"/>
          <p:nvPr/>
        </p:nvSpPr>
        <p:spPr>
          <a:xfrm>
            <a:off x="310201" y="1643585"/>
            <a:ext cx="11671232" cy="254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Geogrotesque Regular"/>
                <a:ea typeface="Geogrotesque Regular"/>
                <a:cs typeface="Geogrotesque Regular"/>
                <a:sym typeface="Geogrotesque Regular"/>
              </a:defRPr>
            </a:pPr>
            <a:endParaRPr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 i="1">
                <a:latin typeface="Geogrotesque Regular"/>
                <a:ea typeface="Geogrotesque Regular"/>
                <a:cs typeface="Geogrotesque Regular"/>
                <a:sym typeface="Geogrotesque Regular"/>
              </a:defRPr>
            </a:pPr>
            <a:r>
              <a:t>CT is the intellectually disciplined process of actively and skillfully </a:t>
            </a:r>
            <a:r>
              <a:rPr>
                <a:solidFill>
                  <a:srgbClr val="EA3423"/>
                </a:solidFill>
              </a:rPr>
              <a:t>conceptualizing, applying, analyzing, synthesizing, and/or evaluating</a:t>
            </a:r>
            <a:r>
              <a:t> information gained or generated through observation, experience, reflection, reasoning, or communication as a guide to belief and action.</a:t>
            </a:r>
            <a:r>
              <a:rPr sz="1800" i="0"/>
              <a:t>(Mandernach, 2006)</a:t>
            </a:r>
          </a:p>
        </p:txBody>
      </p:sp>
      <p:sp>
        <p:nvSpPr>
          <p:cNvPr id="66" name="Textplatzhalter 11"/>
          <p:cNvSpPr txBox="1"/>
          <p:nvPr/>
        </p:nvSpPr>
        <p:spPr>
          <a:xfrm>
            <a:off x="310201" y="1643585"/>
            <a:ext cx="11671232" cy="254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Geogrotesque Regular"/>
                <a:ea typeface="Geogrotesque Regular"/>
                <a:cs typeface="Geogrotesque Regular"/>
                <a:sym typeface="Geogrotesque Regular"/>
              </a:defRPr>
            </a:pPr>
            <a:endParaRPr/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 i="1">
                <a:latin typeface="Geogrotesque Regular"/>
                <a:ea typeface="Geogrotesque Regular"/>
                <a:cs typeface="Geogrotesque Regular"/>
                <a:sym typeface="Geogrotesque Regular"/>
              </a:defRPr>
            </a:pPr>
            <a:r>
              <a:t>CT is the intellectually disciplined process of actively and skillfully </a:t>
            </a:r>
            <a:r>
              <a:rPr>
                <a:solidFill>
                  <a:srgbClr val="EA3423"/>
                </a:solidFill>
              </a:rPr>
              <a:t>conceptualizing, applying, analyzing, synthesizing, and/or evaluating</a:t>
            </a:r>
            <a:r>
              <a:t> information gained or generated through </a:t>
            </a:r>
            <a:r>
              <a:rPr>
                <a:solidFill>
                  <a:srgbClr val="EA3423"/>
                </a:solidFill>
              </a:rPr>
              <a:t>observation, experience, reflection, reasoning, or communication</a:t>
            </a:r>
            <a:r>
              <a:t> as a guide to belief and action.</a:t>
            </a:r>
            <a:r>
              <a:rPr sz="1800" i="0"/>
              <a:t>(Mandernach, 2006)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build="p" bldLvl="5" animBg="1" advAuto="0"/>
      <p:bldP spid="63" grpId="5" animBg="1" advAuto="0"/>
      <p:bldP spid="64" grpId="3" animBg="1" advAuto="0"/>
      <p:bldP spid="65" grpId="2" build="p" bldLvl="5" animBg="1" advAuto="0"/>
      <p:bldP spid="66" grpId="4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el 1"/>
          <p:cNvSpPr txBox="1">
            <a:spLocks noGrp="1"/>
          </p:cNvSpPr>
          <p:nvPr>
            <p:ph type="title"/>
          </p:nvPr>
        </p:nvSpPr>
        <p:spPr>
          <a:xfrm>
            <a:off x="2646394" y="0"/>
            <a:ext cx="8664390" cy="1325563"/>
          </a:xfrm>
          <a:prstGeom prst="rect">
            <a:avLst/>
          </a:prstGeom>
        </p:spPr>
        <p:txBody>
          <a:bodyPr/>
          <a:lstStyle/>
          <a:p>
            <a:r>
              <a:t>Critical Thinking – Strategic Role</a:t>
            </a:r>
          </a:p>
        </p:txBody>
      </p:sp>
      <p:sp>
        <p:nvSpPr>
          <p:cNvPr id="69" name="Textplatzhalter 11"/>
          <p:cNvSpPr txBox="1">
            <a:spLocks noGrp="1"/>
          </p:cNvSpPr>
          <p:nvPr>
            <p:ph type="body" idx="1"/>
          </p:nvPr>
        </p:nvSpPr>
        <p:spPr>
          <a:xfrm>
            <a:off x="802154" y="1184880"/>
            <a:ext cx="11176579" cy="4488240"/>
          </a:xfrm>
          <a:prstGeom prst="rect">
            <a:avLst/>
          </a:prstGeom>
        </p:spPr>
        <p:txBody>
          <a:bodyPr/>
          <a:lstStyle/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NATO's Human Factors and Medicine Panel sees CT as necessary to ensure operational agility, adaptability, and multinational interoperability </a:t>
            </a:r>
            <a:r>
              <a:rPr sz="1800"/>
              <a:t>(Masakowski, 2022)</a:t>
            </a:r>
          </a:p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Former Supreme Allied Commander Transformation (SACT), General André Lanata, tasked the NATO Innovation Hub to develop a course to improve CT</a:t>
            </a:r>
          </a:p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We examined the “Critical Thinking Course” and it’s intervention´s effect</a:t>
            </a:r>
          </a:p>
        </p:txBody>
      </p:sp>
      <p:pic>
        <p:nvPicPr>
          <p:cNvPr id="70" name="Bildschirmfoto 2022-10-22 um 10.17.19.png" descr="Bildschirmfoto 2022-10-22 um 10.17.19.png"/>
          <p:cNvPicPr>
            <a:picLocks noChangeAspect="1"/>
          </p:cNvPicPr>
          <p:nvPr/>
        </p:nvPicPr>
        <p:blipFill>
          <a:blip r:embed="rId2"/>
          <a:srcRect b="36250"/>
          <a:stretch>
            <a:fillRect/>
          </a:stretch>
        </p:blipFill>
        <p:spPr>
          <a:xfrm>
            <a:off x="802154" y="3527225"/>
            <a:ext cx="9555896" cy="3092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Hypotheses</a:t>
            </a:r>
          </a:p>
        </p:txBody>
      </p:sp>
      <p:sp>
        <p:nvSpPr>
          <p:cNvPr id="73" name="Textplatzhalter 11"/>
          <p:cNvSpPr txBox="1">
            <a:spLocks noGrp="1"/>
          </p:cNvSpPr>
          <p:nvPr>
            <p:ph type="body" idx="1"/>
          </p:nvPr>
        </p:nvSpPr>
        <p:spPr>
          <a:xfrm>
            <a:off x="1235075" y="2000250"/>
            <a:ext cx="10118725" cy="3475392"/>
          </a:xfrm>
          <a:prstGeom prst="rect">
            <a:avLst/>
          </a:prstGeom>
        </p:spPr>
        <p:txBody>
          <a:bodyPr/>
          <a:lstStyle/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H1: The CT course positively affects Critical Thinking ability.</a:t>
            </a:r>
          </a:p>
          <a:p>
            <a:pPr marL="0" indent="0">
              <a:buSzTx/>
              <a:buNone/>
              <a:defRPr sz="2200"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H2: Participants who received the CT Course will outperform those who did not.</a:t>
            </a:r>
          </a:p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H3: The Influence of Residency, educational level, and military affiliation on CT ability.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Critical Thinking Course</a:t>
            </a:r>
          </a:p>
        </p:txBody>
      </p:sp>
      <p:sp>
        <p:nvSpPr>
          <p:cNvPr id="76" name="Textplatzhalter 11"/>
          <p:cNvSpPr txBox="1">
            <a:spLocks noGrp="1"/>
          </p:cNvSpPr>
          <p:nvPr>
            <p:ph type="body" idx="1"/>
          </p:nvPr>
        </p:nvSpPr>
        <p:spPr>
          <a:xfrm>
            <a:off x="855896" y="1690688"/>
            <a:ext cx="10118726" cy="4927344"/>
          </a:xfrm>
          <a:prstGeom prst="rect">
            <a:avLst/>
          </a:prstGeom>
        </p:spPr>
        <p:txBody>
          <a:bodyPr/>
          <a:lstStyle/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Course execution: 1 June 2022 and 1 July 2022</a:t>
            </a:r>
          </a:p>
          <a:p>
            <a:pPr marL="685800" lvl="1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Five instructor-led sessions and a summary class</a:t>
            </a:r>
          </a:p>
          <a:p>
            <a:pPr marL="685800" lvl="1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Weekly learning effort: 3 – 5 hours</a:t>
            </a:r>
          </a:p>
          <a:p>
            <a:pPr marL="685800" lvl="1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Topics:</a:t>
            </a:r>
          </a:p>
          <a:p>
            <a:pPr marL="1143000" lvl="2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1.) Cognitive Bias and Decision-Making</a:t>
            </a:r>
          </a:p>
          <a:p>
            <a:pPr marL="1143000" lvl="2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2.) Cultural biases</a:t>
            </a:r>
          </a:p>
          <a:p>
            <a:pPr marL="1143000" lvl="2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3.) Logic and reasoning</a:t>
            </a:r>
          </a:p>
          <a:p>
            <a:pPr marL="1143000" lvl="2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4.) Improving Critical Thinking</a:t>
            </a:r>
          </a:p>
          <a:p>
            <a:pPr marL="1143000" lvl="2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5.) Data Analysis</a:t>
            </a:r>
          </a:p>
          <a:p>
            <a:pPr marL="685800" lvl="1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Lesson materials:</a:t>
            </a:r>
          </a:p>
          <a:p>
            <a:pPr marL="1143000" lvl="2" indent="-228600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t>Lecturer PowerPoint, videos, quizzes, assignments, and further ressources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Participants and Procedures</a:t>
            </a:r>
          </a:p>
        </p:txBody>
      </p:sp>
      <p:sp>
        <p:nvSpPr>
          <p:cNvPr id="79" name="Textplatzhalter 11"/>
          <p:cNvSpPr txBox="1">
            <a:spLocks noGrp="1"/>
          </p:cNvSpPr>
          <p:nvPr>
            <p:ph type="body" idx="1"/>
          </p:nvPr>
        </p:nvSpPr>
        <p:spPr>
          <a:xfrm>
            <a:off x="1235075" y="1456239"/>
            <a:ext cx="10118725" cy="4922504"/>
          </a:xfrm>
          <a:prstGeom prst="rect">
            <a:avLst/>
          </a:prstGeom>
        </p:spPr>
        <p:txBody>
          <a:bodyPr/>
          <a:lstStyle/>
          <a:p>
            <a:pPr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Sample</a:t>
            </a:r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Intervention group</a:t>
            </a:r>
            <a:r>
              <a:rPr i="1" dirty="0"/>
              <a:t>: N</a:t>
            </a:r>
            <a:r>
              <a:rPr dirty="0"/>
              <a:t> = 40 participants (mean age = 35.57 years; male = 77.5%) </a:t>
            </a:r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Control group: </a:t>
            </a:r>
            <a:r>
              <a:rPr i="1" dirty="0"/>
              <a:t>N</a:t>
            </a:r>
            <a:r>
              <a:rPr dirty="0"/>
              <a:t> = 45 participants (mean age of 3</a:t>
            </a:r>
            <a:r>
              <a:rPr lang="de-DE" dirty="0"/>
              <a:t>4</a:t>
            </a:r>
            <a:r>
              <a:rPr dirty="0"/>
              <a:t>.</a:t>
            </a:r>
            <a:r>
              <a:rPr lang="de-DE" dirty="0"/>
              <a:t>26</a:t>
            </a:r>
            <a:r>
              <a:rPr dirty="0"/>
              <a:t> years; male = 73.3%) </a:t>
            </a:r>
          </a:p>
          <a:p>
            <a:pPr marL="228599" indent="-228599"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Measurement</a:t>
            </a:r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Pre- and Post measurement 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Online assessment consisted of the </a:t>
            </a:r>
            <a:r>
              <a:rPr i="1" dirty="0"/>
              <a:t>Selected Response Questions </a:t>
            </a:r>
            <a:r>
              <a:rPr dirty="0"/>
              <a:t>(SRQs) as a subtest of the </a:t>
            </a:r>
            <a:r>
              <a:rPr i="1" dirty="0"/>
              <a:t>Collegiate Learning Assessment </a:t>
            </a:r>
            <a:r>
              <a:rPr dirty="0"/>
              <a:t>(CLA+)</a:t>
            </a:r>
            <a:endParaRPr sz="2400" dirty="0"/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25 items in a multiple choice format (one or two documents to refer to when answering questions), with subsections:</a:t>
            </a:r>
            <a:endParaRPr sz="2400" dirty="0"/>
          </a:p>
          <a:p>
            <a:pPr marL="1143000" lvl="2" indent="-228600">
              <a:spcBef>
                <a:spcPts val="500"/>
              </a:spcBef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Scientific and Quantitative Reasoning (SQR) </a:t>
            </a:r>
            <a:endParaRPr sz="2000" dirty="0"/>
          </a:p>
          <a:p>
            <a:pPr marL="1143000" lvl="2" indent="-228600">
              <a:spcBef>
                <a:spcPts val="500"/>
              </a:spcBef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Critical Reading and Evaluation (CRE), </a:t>
            </a:r>
            <a:endParaRPr sz="2000" dirty="0"/>
          </a:p>
          <a:p>
            <a:pPr marL="1143000" lvl="2" indent="-228600">
              <a:spcBef>
                <a:spcPts val="500"/>
              </a:spcBef>
              <a:defRPr sz="18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and Critiquing an Argument (CA); </a:t>
            </a:r>
            <a:endParaRPr sz="2000" dirty="0"/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Good overall reliability (α = .79)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ildschirmfoto 2022-10-24 um 10.44.14.png" descr="Bildschirmfoto 2022-10-24 um 10.44.14.png"/>
          <p:cNvPicPr>
            <a:picLocks noChangeAspect="1"/>
          </p:cNvPicPr>
          <p:nvPr/>
        </p:nvPicPr>
        <p:blipFill>
          <a:blip r:embed="rId2"/>
          <a:srcRect r="4451"/>
          <a:stretch>
            <a:fillRect/>
          </a:stretch>
        </p:blipFill>
        <p:spPr>
          <a:xfrm>
            <a:off x="88131" y="1367932"/>
            <a:ext cx="6066999" cy="4737648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Titel 1"/>
          <p:cNvSpPr txBox="1">
            <a:spLocks noGrp="1"/>
          </p:cNvSpPr>
          <p:nvPr>
            <p:ph type="title"/>
          </p:nvPr>
        </p:nvSpPr>
        <p:spPr>
          <a:xfrm>
            <a:off x="6096000" y="106338"/>
            <a:ext cx="5257800" cy="1325563"/>
          </a:xfrm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83" name="Textplatzhalter 11"/>
          <p:cNvSpPr txBox="1">
            <a:spLocks noGrp="1"/>
          </p:cNvSpPr>
          <p:nvPr>
            <p:ph type="body" sz="half" idx="1"/>
          </p:nvPr>
        </p:nvSpPr>
        <p:spPr>
          <a:xfrm>
            <a:off x="6155159" y="1431900"/>
            <a:ext cx="5795321" cy="4476105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rgbClr val="EA3423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H1: The CT course positively affects Critical Thinking ability.</a:t>
            </a:r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The paired t-test indicates a significant improvement in CT after the intervention group completed the course, </a:t>
            </a:r>
            <a:r>
              <a:rPr i="1" dirty="0"/>
              <a:t>t</a:t>
            </a:r>
            <a:r>
              <a:rPr dirty="0"/>
              <a:t>(</a:t>
            </a:r>
            <a:r>
              <a:rPr lang="de-DE" dirty="0"/>
              <a:t>39</a:t>
            </a:r>
            <a:r>
              <a:rPr dirty="0"/>
              <a:t>) = –6.02, </a:t>
            </a:r>
            <a:r>
              <a:rPr i="1" dirty="0"/>
              <a:t>p </a:t>
            </a:r>
            <a:r>
              <a:rPr dirty="0"/>
              <a:t>&lt; .001. </a:t>
            </a:r>
          </a:p>
          <a:p>
            <a:pPr>
              <a:defRPr sz="2000">
                <a:solidFill>
                  <a:srgbClr val="FF26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H2: Participants who received the CT Course will outperform those who did not.</a:t>
            </a:r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No significant interaction between pre-test/ post-test (time) and group membership, </a:t>
            </a:r>
            <a:r>
              <a:rPr i="1" dirty="0"/>
              <a:t>F</a:t>
            </a:r>
            <a:r>
              <a:rPr dirty="0"/>
              <a:t>(1, 83) = 0.54, </a:t>
            </a:r>
            <a:r>
              <a:rPr i="1" dirty="0"/>
              <a:t>p </a:t>
            </a:r>
            <a:r>
              <a:rPr dirty="0"/>
              <a:t>= .463.</a:t>
            </a:r>
          </a:p>
          <a:p>
            <a:pPr marL="685800" lvl="1" indent="-228600">
              <a:spcBef>
                <a:spcPts val="500"/>
              </a:spcBef>
              <a:defRPr sz="2000">
                <a:latin typeface="+mj-lt"/>
                <a:ea typeface="+mj-ea"/>
                <a:cs typeface="+mj-cs"/>
                <a:sym typeface="Calibri"/>
              </a:defRPr>
            </a:pPr>
            <a:r>
              <a:rPr dirty="0"/>
              <a:t>All participants improved in the pre-and post-test assessment regardless of group membership, (</a:t>
            </a:r>
            <a:r>
              <a:rPr i="1" dirty="0"/>
              <a:t>F</a:t>
            </a:r>
            <a:r>
              <a:rPr dirty="0"/>
              <a:t>(1, 83) = 36.47, </a:t>
            </a:r>
            <a:r>
              <a:rPr i="1" dirty="0"/>
              <a:t>p </a:t>
            </a:r>
            <a:r>
              <a:rPr dirty="0"/>
              <a:t>&lt; .001).</a:t>
            </a:r>
          </a:p>
        </p:txBody>
      </p:sp>
      <p:sp>
        <p:nvSpPr>
          <p:cNvPr id="84" name="Linie"/>
          <p:cNvSpPr/>
          <p:nvPr/>
        </p:nvSpPr>
        <p:spPr>
          <a:xfrm flipV="1">
            <a:off x="1860220" y="2127642"/>
            <a:ext cx="2032628" cy="2589129"/>
          </a:xfrm>
          <a:prstGeom prst="line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5" name="Linie"/>
          <p:cNvSpPr/>
          <p:nvPr/>
        </p:nvSpPr>
        <p:spPr>
          <a:xfrm flipV="1">
            <a:off x="1860190" y="4716146"/>
            <a:ext cx="14455" cy="425522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6" name="Linie"/>
          <p:cNvSpPr/>
          <p:nvPr/>
        </p:nvSpPr>
        <p:spPr>
          <a:xfrm flipV="1">
            <a:off x="3858974" y="2694680"/>
            <a:ext cx="4380" cy="427598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7" name="Linie"/>
          <p:cNvSpPr/>
          <p:nvPr/>
        </p:nvSpPr>
        <p:spPr>
          <a:xfrm flipH="1">
            <a:off x="746020" y="3137206"/>
            <a:ext cx="1" cy="1989534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8" name="Linie"/>
          <p:cNvSpPr/>
          <p:nvPr/>
        </p:nvSpPr>
        <p:spPr>
          <a:xfrm flipH="1">
            <a:off x="850867" y="2120494"/>
            <a:ext cx="1" cy="2588497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9" name="Linie"/>
          <p:cNvSpPr/>
          <p:nvPr/>
        </p:nvSpPr>
        <p:spPr>
          <a:xfrm flipH="1">
            <a:off x="850446" y="4703835"/>
            <a:ext cx="1037501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0" name="Linie"/>
          <p:cNvSpPr/>
          <p:nvPr/>
        </p:nvSpPr>
        <p:spPr>
          <a:xfrm flipH="1" flipV="1">
            <a:off x="878172" y="2127958"/>
            <a:ext cx="2982992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" name="Linie"/>
          <p:cNvSpPr/>
          <p:nvPr/>
        </p:nvSpPr>
        <p:spPr>
          <a:xfrm flipH="1" flipV="1">
            <a:off x="746019" y="3133474"/>
            <a:ext cx="3115145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2" name="Linie"/>
          <p:cNvSpPr/>
          <p:nvPr/>
        </p:nvSpPr>
        <p:spPr>
          <a:xfrm flipH="1">
            <a:off x="746020" y="5129357"/>
            <a:ext cx="1115043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build="p" bldLvl="5" animBg="1" advAuto="0"/>
      <p:bldP spid="84" grpId="14" animBg="1" advAuto="0"/>
      <p:bldP spid="85" grpId="15" animBg="1" advAuto="0"/>
      <p:bldP spid="86" grpId="16" animBg="1" advAuto="0"/>
      <p:bldP spid="87" grpId="8" animBg="1" advAuto="0"/>
      <p:bldP spid="87" grpId="12" animBg="1" advAuto="0"/>
      <p:bldP spid="88" grpId="2" animBg="1" advAuto="0"/>
      <p:bldP spid="88" grpId="6" animBg="1" advAuto="0"/>
      <p:bldP spid="89" grpId="3" animBg="1" advAuto="0"/>
      <p:bldP spid="89" grpId="7" animBg="1" advAuto="0"/>
      <p:bldP spid="90" grpId="4" animBg="1" advAuto="0"/>
      <p:bldP spid="90" grpId="5" animBg="1" advAuto="0"/>
      <p:bldP spid="91" grpId="9" animBg="1" advAuto="0"/>
      <p:bldP spid="91" grpId="11" animBg="1" advAuto="0"/>
      <p:bldP spid="92" grpId="10" animBg="1" advAuto="0"/>
      <p:bldP spid="92" grpId="13" animBg="1" advAuto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Breitbild</PresentationFormat>
  <Paragraphs>91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Calibri</vt:lpstr>
      <vt:lpstr>Geogrotesque</vt:lpstr>
      <vt:lpstr>Geogrotesque Medium</vt:lpstr>
      <vt:lpstr>Geogrotesque Regular</vt:lpstr>
      <vt:lpstr>GeogrotesqueStencil B Sb</vt:lpstr>
      <vt:lpstr>Helvetica</vt:lpstr>
      <vt:lpstr>NexusSerif</vt:lpstr>
      <vt:lpstr>Office</vt:lpstr>
      <vt:lpstr>PowerPoint-Präsentation</vt:lpstr>
      <vt:lpstr>Evaluation of the NATO Innovation Hub´s critical thinking course:  What are the course´s effects and influencing factors</vt:lpstr>
      <vt:lpstr>Why Critical Thinking?</vt:lpstr>
      <vt:lpstr>Critical Thinking – Definition</vt:lpstr>
      <vt:lpstr>Critical Thinking – Strategic Role</vt:lpstr>
      <vt:lpstr>Hypotheses</vt:lpstr>
      <vt:lpstr>The Critical Thinking Course</vt:lpstr>
      <vt:lpstr>Participants and Procedures</vt:lpstr>
      <vt:lpstr>Results</vt:lpstr>
      <vt:lpstr>Results</vt:lpstr>
      <vt:lpstr>Discussion</vt:lpstr>
      <vt:lpstr>References</vt:lpstr>
      <vt:lpstr>Appendix</vt:lpstr>
      <vt:lpstr>Critical Thinking – State of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MILAK</cp:lastModifiedBy>
  <cp:revision>3</cp:revision>
  <dcterms:modified xsi:type="dcterms:W3CDTF">2022-11-09T12:20:06Z</dcterms:modified>
</cp:coreProperties>
</file>