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58" r:id="rId6"/>
    <p:sldId id="259" r:id="rId7"/>
    <p:sldId id="260" r:id="rId8"/>
    <p:sldId id="261" r:id="rId9"/>
    <p:sldId id="268" r:id="rId10"/>
    <p:sldId id="264" r:id="rId11"/>
    <p:sldId id="269" r:id="rId12"/>
    <p:sldId id="265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822" userDrawn="1">
          <p15:clr>
            <a:srgbClr val="A4A3A4"/>
          </p15:clr>
        </p15:guide>
        <p15:guide id="2" pos="41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1E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-632" y="-108"/>
      </p:cViewPr>
      <p:guideLst>
        <p:guide orient="horz" pos="822"/>
        <p:guide pos="41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89412" y="365125"/>
            <a:ext cx="8664388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15" y="365125"/>
            <a:ext cx="2052656" cy="672047"/>
          </a:xfrm>
          <a:prstGeom prst="rect">
            <a:avLst/>
          </a:prstGeom>
        </p:spPr>
      </p:pic>
      <p:sp>
        <p:nvSpPr>
          <p:cNvPr id="4" name="Textplatzhalter 11"/>
          <p:cNvSpPr>
            <a:spLocks noGrp="1"/>
          </p:cNvSpPr>
          <p:nvPr>
            <p:ph type="body" sz="quarter" idx="13"/>
          </p:nvPr>
        </p:nvSpPr>
        <p:spPr>
          <a:xfrm>
            <a:off x="1235075" y="2000250"/>
            <a:ext cx="10118725" cy="3475392"/>
          </a:xfrm>
          <a:prstGeom prst="rect">
            <a:avLst/>
          </a:prstGeom>
        </p:spPr>
        <p:txBody>
          <a:bodyPr/>
          <a:lstStyle>
            <a:lvl1pPr>
              <a:defRPr>
                <a:latin typeface="Geogrotesque Regular" pitchFamily="50" charset="0"/>
              </a:defRPr>
            </a:lvl1pPr>
            <a:lvl2pPr>
              <a:defRPr>
                <a:latin typeface="Geogrotesque Regular" pitchFamily="50" charset="0"/>
              </a:defRPr>
            </a:lvl2pPr>
            <a:lvl3pPr>
              <a:defRPr>
                <a:latin typeface="Geogrotesque Regular" pitchFamily="50" charset="0"/>
              </a:defRPr>
            </a:lvl3pPr>
            <a:lvl4pPr>
              <a:defRPr>
                <a:latin typeface="Geogrotesque Regular" pitchFamily="50" charset="0"/>
              </a:defRPr>
            </a:lvl4pPr>
            <a:lvl5pPr>
              <a:defRPr>
                <a:latin typeface="Geogrotesque Regular" pitchFamily="50" charset="0"/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87697922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77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eogrotesque Medium" pitchFamily="50" charset="0"/>
              </a:defRPr>
            </a:lvl1pPr>
          </a:lstStyle>
          <a:p>
            <a:fld id="{2AB1273F-3364-48A1-AAE6-2D3710893C80}" type="datetimeFigureOut">
              <a:rPr lang="de-AT" smtClean="0"/>
              <a:pPr/>
              <a:t>06.11.2022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eogrotesque Regular" pitchFamily="50" charset="0"/>
              </a:defRPr>
            </a:lvl1pPr>
          </a:lstStyle>
          <a:p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eogrotesque Regular" pitchFamily="50" charset="0"/>
              </a:defRPr>
            </a:lvl1pPr>
          </a:lstStyle>
          <a:p>
            <a:fld id="{3B67D0D9-AF97-48A5-955C-23DB8776C78F}" type="slidenum">
              <a:rPr lang="de-AT" smtClean="0"/>
              <a:pPr/>
              <a:t>‹#›</a:t>
            </a:fld>
            <a:endParaRPr lang="de-AT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15" y="365125"/>
            <a:ext cx="2052656" cy="672047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2689412" y="365125"/>
            <a:ext cx="8664388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14" name="Textplatzhalter 11"/>
          <p:cNvSpPr>
            <a:spLocks noGrp="1"/>
          </p:cNvSpPr>
          <p:nvPr>
            <p:ph type="body" sz="quarter" idx="13"/>
          </p:nvPr>
        </p:nvSpPr>
        <p:spPr>
          <a:xfrm>
            <a:off x="1235076" y="2000249"/>
            <a:ext cx="4391174" cy="4120851"/>
          </a:xfrm>
          <a:prstGeom prst="rect">
            <a:avLst/>
          </a:prstGeom>
        </p:spPr>
        <p:txBody>
          <a:bodyPr/>
          <a:lstStyle>
            <a:lvl1pPr>
              <a:defRPr>
                <a:latin typeface="Geogrotesque Regular" pitchFamily="50" charset="0"/>
              </a:defRPr>
            </a:lvl1pPr>
            <a:lvl2pPr>
              <a:defRPr>
                <a:latin typeface="Geogrotesque Regular" pitchFamily="50" charset="0"/>
              </a:defRPr>
            </a:lvl2pPr>
            <a:lvl3pPr>
              <a:defRPr>
                <a:latin typeface="Geogrotesque Regular" pitchFamily="50" charset="0"/>
              </a:defRPr>
            </a:lvl3pPr>
            <a:lvl4pPr>
              <a:defRPr>
                <a:latin typeface="Geogrotesque Regular" pitchFamily="50" charset="0"/>
              </a:defRPr>
            </a:lvl4pPr>
            <a:lvl5pPr>
              <a:defRPr>
                <a:latin typeface="Geogrotesque Regular" pitchFamily="50" charset="0"/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71945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849854 w 12192000"/>
              <a:gd name="connsiteY0" fmla="*/ 1699709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849854 w 12192000"/>
              <a:gd name="connsiteY4" fmla="*/ 1699709 h 6858000"/>
              <a:gd name="connsiteX0" fmla="*/ 849854 w 12192000"/>
              <a:gd name="connsiteY0" fmla="*/ 11941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849854 w 12192000"/>
              <a:gd name="connsiteY4" fmla="*/ 11941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849854" y="119410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849854" y="11941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19"/>
          <a:stretch/>
        </p:blipFill>
        <p:spPr>
          <a:xfrm>
            <a:off x="10428926" y="5141667"/>
            <a:ext cx="1763539" cy="171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418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4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grotesque Medium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15" b="13070"/>
          <a:stretch/>
        </p:blipFill>
        <p:spPr>
          <a:xfrm>
            <a:off x="6635751" y="1736"/>
            <a:ext cx="5563422" cy="6850886"/>
          </a:xfrm>
          <a:prstGeom prst="rect">
            <a:avLst/>
          </a:prstGeom>
          <a:solidFill>
            <a:schemeClr val="bg1">
              <a:alpha val="68000"/>
            </a:schemeClr>
          </a:solidFill>
          <a:effectLst>
            <a:softEdge rad="0"/>
          </a:effectLst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2" r="1478"/>
          <a:stretch/>
        </p:blipFill>
        <p:spPr>
          <a:xfrm>
            <a:off x="-21515" y="3861995"/>
            <a:ext cx="12213515" cy="3001413"/>
          </a:xfrm>
          <a:prstGeom prst="rect">
            <a:avLst/>
          </a:prstGeom>
          <a:effectLst/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674" y="617754"/>
            <a:ext cx="3121385" cy="1442158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6643661" y="422035"/>
            <a:ext cx="22472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7200" dirty="0" smtClean="0">
                <a:solidFill>
                  <a:srgbClr val="E31E24"/>
                </a:solidFill>
                <a:latin typeface="GeogrotesqueStencil B Sb" pitchFamily="50" charset="0"/>
              </a:rPr>
              <a:t>2022</a:t>
            </a:r>
            <a:endParaRPr lang="de-AT" sz="7200" dirty="0">
              <a:solidFill>
                <a:srgbClr val="E31E24"/>
              </a:solidFill>
              <a:latin typeface="GeogrotesqueStencil B Sb" pitchFamily="50" charset="0"/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490" y="3058871"/>
            <a:ext cx="4527517" cy="1482326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cxnSp>
        <p:nvCxnSpPr>
          <p:cNvPr id="15" name="Gerader Verbinder 14"/>
          <p:cNvCxnSpPr/>
          <p:nvPr/>
        </p:nvCxnSpPr>
        <p:spPr>
          <a:xfrm>
            <a:off x="6643661" y="1412350"/>
            <a:ext cx="2109278" cy="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58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Differences between Generations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25" y="1878781"/>
            <a:ext cx="10231655" cy="44546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203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Needs, Requirements and Perspectives</a:t>
            </a:r>
            <a:br>
              <a:rPr lang="en-US" b="1" dirty="0">
                <a:solidFill>
                  <a:schemeClr val="accent6">
                    <a:lumMod val="75000"/>
                  </a:schemeClr>
                </a:solidFill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63436" y="1982240"/>
            <a:ext cx="4925093" cy="4120851"/>
          </a:xfrm>
        </p:spPr>
        <p:txBody>
          <a:bodyPr/>
          <a:lstStyle/>
          <a:p>
            <a:pPr algn="just"/>
            <a:r>
              <a:rPr lang="en-US" b="1" dirty="0" smtClean="0"/>
              <a:t>The </a:t>
            </a:r>
            <a:r>
              <a:rPr lang="en-US" b="1" dirty="0"/>
              <a:t>potential of ”digital natives” should be capitalized properly. </a:t>
            </a:r>
            <a:endParaRPr lang="en-US" b="1" dirty="0" smtClean="0"/>
          </a:p>
          <a:p>
            <a:pPr algn="just"/>
            <a:r>
              <a:rPr lang="en-US" b="1" dirty="0" smtClean="0"/>
              <a:t>It </a:t>
            </a:r>
            <a:r>
              <a:rPr lang="en-US" b="1" dirty="0"/>
              <a:t>has to be taken into account that we will have a mixture of generations in the military for the next years. 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908" y="1982240"/>
            <a:ext cx="5785835" cy="421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50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235076" y="2000249"/>
            <a:ext cx="9602970" cy="4120851"/>
          </a:xfrm>
        </p:spPr>
        <p:txBody>
          <a:bodyPr/>
          <a:lstStyle/>
          <a:p>
            <a:pPr algn="just"/>
            <a:r>
              <a:rPr lang="en-US" dirty="0"/>
              <a:t>Perhaps the most important resource of the organization, the human capital is a factor we cannot neglect in forming the Z Generation personnel as their own rights, a big undertaking taking into consideration the contemporary financial, industrial, and security situations we live in today.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715" y="778543"/>
            <a:ext cx="7488453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15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9418" y="2538103"/>
            <a:ext cx="9570996" cy="1325563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>
                <a:latin typeface="Franklin Gothic Book" panose="020B0503020102020204" pitchFamily="34" charset="0"/>
              </a:rPr>
              <a:t>Leadership of the New Military Generations.</a:t>
            </a:r>
            <a:br>
              <a:rPr lang="en-US" sz="6600" b="1" dirty="0">
                <a:latin typeface="Franklin Gothic Book" panose="020B0503020102020204" pitchFamily="34" charset="0"/>
              </a:rPr>
            </a:br>
            <a:r>
              <a:rPr lang="en-US" sz="6600" b="1" dirty="0">
                <a:latin typeface="Franklin Gothic Book" panose="020B0503020102020204" pitchFamily="34" charset="0"/>
              </a:rPr>
              <a:t>Premises and Predictions</a:t>
            </a:r>
            <a:br>
              <a:rPr lang="en-US" sz="6600" b="1" dirty="0">
                <a:latin typeface="Franklin Gothic Book" panose="020B0503020102020204" pitchFamily="34" charset="0"/>
              </a:rPr>
            </a:br>
            <a:endParaRPr lang="de-AT" sz="6600" b="1" dirty="0">
              <a:latin typeface="Franklin Gothic Book" panose="020B0503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08" y="4620126"/>
            <a:ext cx="10191016" cy="174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62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235075" y="2000249"/>
            <a:ext cx="10575123" cy="4120851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Main Ideas 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ddressed in the Article</a:t>
            </a:r>
          </a:p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The VUCA Environment – a 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ifferent Framework for Military Personnel and Leaders</a:t>
            </a:r>
          </a:p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The Transition Between Generations </a:t>
            </a:r>
          </a:p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Needs, Requirements and Perspectives</a:t>
            </a:r>
          </a:p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Final Conclusions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76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235075" y="2000249"/>
            <a:ext cx="9198709" cy="4120851"/>
          </a:xfrm>
        </p:spPr>
        <p:txBody>
          <a:bodyPr/>
          <a:lstStyle/>
          <a:p>
            <a:pPr marL="0" indent="0" algn="ctr">
              <a:buNone/>
            </a:pPr>
            <a:r>
              <a:rPr lang="en-US" sz="7200" b="1" dirty="0">
                <a:solidFill>
                  <a:schemeClr val="accent6">
                    <a:lumMod val="75000"/>
                  </a:schemeClr>
                </a:solidFill>
              </a:rPr>
              <a:t>Main I</a:t>
            </a:r>
            <a:r>
              <a:rPr lang="en-US" sz="7200" b="1" dirty="0" smtClean="0">
                <a:solidFill>
                  <a:schemeClr val="accent6">
                    <a:lumMod val="75000"/>
                  </a:schemeClr>
                </a:solidFill>
              </a:rPr>
              <a:t>deas Addressed </a:t>
            </a:r>
            <a:r>
              <a:rPr lang="en-US" sz="7200" b="1" dirty="0">
                <a:solidFill>
                  <a:schemeClr val="accent6">
                    <a:lumMod val="75000"/>
                  </a:schemeClr>
                </a:solidFill>
              </a:rPr>
              <a:t>in the </a:t>
            </a:r>
            <a:r>
              <a:rPr lang="en-US" sz="7200" b="1" dirty="0" smtClean="0">
                <a:solidFill>
                  <a:schemeClr val="accent6">
                    <a:lumMod val="75000"/>
                  </a:schemeClr>
                </a:solidFill>
              </a:rPr>
              <a:t>Article</a:t>
            </a:r>
            <a:endParaRPr lang="en-US" sz="72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49" y="1038827"/>
            <a:ext cx="10125777" cy="503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21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00275" y="950913"/>
            <a:ext cx="1011316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How to understand contemporary challenges’ impact on modern military leadership?</a:t>
            </a:r>
          </a:p>
        </p:txBody>
      </p:sp>
      <p:sp>
        <p:nvSpPr>
          <p:cNvPr id="4" name="Oval 3"/>
          <p:cNvSpPr/>
          <p:nvPr/>
        </p:nvSpPr>
        <p:spPr>
          <a:xfrm>
            <a:off x="1485900" y="2836069"/>
            <a:ext cx="2593181" cy="118586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VUCA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807981" y="2478881"/>
            <a:ext cx="2892230" cy="118586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TECHNOLOGY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662987" y="2836069"/>
            <a:ext cx="3233838" cy="118586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Z GENERATION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902865" y="4685483"/>
            <a:ext cx="3562353" cy="118586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Military organization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8429625" y="5417344"/>
            <a:ext cx="1864519" cy="1233488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HR department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 rot="2200030">
            <a:off x="2896766" y="4207671"/>
            <a:ext cx="1281109" cy="80724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7479883">
            <a:off x="5245944" y="3786729"/>
            <a:ext cx="876194" cy="80724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7479883">
            <a:off x="7434369" y="3901481"/>
            <a:ext cx="1385674" cy="80724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2200030">
            <a:off x="7564901" y="5411720"/>
            <a:ext cx="820940" cy="41867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57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VUCA on the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M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ilitary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O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rganization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outine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and its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Components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97" y="1889920"/>
            <a:ext cx="9307629" cy="4425696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66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0537" y="471004"/>
            <a:ext cx="8664388" cy="108505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he 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F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eatures 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of 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Volatility 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represent 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Demands 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for the 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Military 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O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rganization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73" y="1698307"/>
            <a:ext cx="10623658" cy="43656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867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>
                <a:solidFill>
                  <a:schemeClr val="accent6">
                    <a:lumMod val="75000"/>
                  </a:schemeClr>
                </a:solidFill>
              </a:rPr>
              <a:t>What we found ?</a:t>
            </a:r>
            <a:endParaRPr lang="en-US" sz="7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235076" y="2000249"/>
            <a:ext cx="9216230" cy="4120851"/>
          </a:xfrm>
        </p:spPr>
        <p:txBody>
          <a:bodyPr/>
          <a:lstStyle/>
          <a:p>
            <a:pPr marL="0" indent="0" algn="ctr">
              <a:buNone/>
            </a:pPr>
            <a:r>
              <a:rPr lang="en-US" sz="7200" dirty="0" smtClean="0"/>
              <a:t>The VUCA environment asks for action </a:t>
            </a:r>
          </a:p>
          <a:p>
            <a:pPr marL="0" indent="0" algn="just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12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The Transition Between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Generations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02453" y="2356384"/>
            <a:ext cx="9323838" cy="4120851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Generations are clearly identifiable from different values, particularly learning styles, and effective leadership principal to behave and approach professional 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responsibilities.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8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1225</TotalTime>
  <Words>212</Words>
  <Application>Microsoft Office PowerPoint</Application>
  <PresentationFormat>Custom</PresentationFormat>
  <Paragraphs>26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</vt:lpstr>
      <vt:lpstr>PowerPoint Presentation</vt:lpstr>
      <vt:lpstr>Leadership of the New Military Generations. Premises and Predictions </vt:lpstr>
      <vt:lpstr>AGENDA</vt:lpstr>
      <vt:lpstr>PowerPoint Presentation</vt:lpstr>
      <vt:lpstr>How to understand contemporary challenges’ impact on modern military leadership?</vt:lpstr>
      <vt:lpstr>VUCA on the Military Organization Routine and its Components</vt:lpstr>
      <vt:lpstr>The Features of Volatility represent Demands for the Military Organization </vt:lpstr>
      <vt:lpstr>What we found ?</vt:lpstr>
      <vt:lpstr>The Transition Between Generations</vt:lpstr>
      <vt:lpstr>Differences between Generations </vt:lpstr>
      <vt:lpstr>Needs, Requirements and Perspectives </vt:lpstr>
      <vt:lpstr>PowerPoint Presentation</vt:lpstr>
    </vt:vector>
  </TitlesOfParts>
  <Company>BMLVS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POSCH Andrea</dc:creator>
  <cp:lastModifiedBy>Gabriela</cp:lastModifiedBy>
  <cp:revision>18</cp:revision>
  <dcterms:created xsi:type="dcterms:W3CDTF">2022-09-26T08:34:21Z</dcterms:created>
  <dcterms:modified xsi:type="dcterms:W3CDTF">2022-11-06T18:35:00Z</dcterms:modified>
</cp:coreProperties>
</file>