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9" r:id="rId6"/>
    <p:sldId id="258" r:id="rId7"/>
    <p:sldId id="263" r:id="rId8"/>
    <p:sldId id="264" r:id="rId9"/>
    <p:sldId id="265" r:id="rId10"/>
    <p:sldId id="266" r:id="rId11"/>
    <p:sldId id="267" r:id="rId12"/>
    <p:sldId id="260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18" y="36"/>
      </p:cViewPr>
      <p:guideLst>
        <p:guide orient="horz" pos="822"/>
        <p:guide pos="41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9412" y="365125"/>
            <a:ext cx="8664388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5" y="365125"/>
            <a:ext cx="2052656" cy="672047"/>
          </a:xfrm>
          <a:prstGeom prst="rect">
            <a:avLst/>
          </a:prstGeom>
        </p:spPr>
      </p:pic>
      <p:sp>
        <p:nvSpPr>
          <p:cNvPr id="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5" y="2000250"/>
            <a:ext cx="10118725" cy="347539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87697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7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Medium" pitchFamily="50" charset="0"/>
              </a:defRPr>
            </a:lvl1pPr>
          </a:lstStyle>
          <a:p>
            <a:fld id="{2AB1273F-3364-48A1-AAE6-2D3710893C80}" type="datetimeFigureOut">
              <a:rPr lang="de-AT" smtClean="0"/>
              <a:pPr/>
              <a:t>04.11.2022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</a:lstStyle>
          <a:p>
            <a:fld id="{3B67D0D9-AF97-48A5-955C-23DB8776C7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5" y="365125"/>
            <a:ext cx="2052656" cy="672047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689412" y="365125"/>
            <a:ext cx="8664388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6" y="2000249"/>
            <a:ext cx="4391174" cy="4120851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7194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49854 w 12192000"/>
              <a:gd name="connsiteY0" fmla="*/ 1699709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49854 w 12192000"/>
              <a:gd name="connsiteY4" fmla="*/ 1699709 h 6858000"/>
              <a:gd name="connsiteX0" fmla="*/ 849854 w 12192000"/>
              <a:gd name="connsiteY0" fmla="*/ 11941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49854 w 12192000"/>
              <a:gd name="connsiteY4" fmla="*/ 1194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849854" y="119410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849854" y="1194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10428926" y="5141667"/>
            <a:ext cx="1763539" cy="17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grotesque Medium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" b="13070"/>
          <a:stretch/>
        </p:blipFill>
        <p:spPr>
          <a:xfrm>
            <a:off x="6635751" y="1736"/>
            <a:ext cx="5563422" cy="6850886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r="1478"/>
          <a:stretch/>
        </p:blipFill>
        <p:spPr>
          <a:xfrm>
            <a:off x="-21515" y="3861995"/>
            <a:ext cx="12213515" cy="3001413"/>
          </a:xfrm>
          <a:prstGeom prst="rect">
            <a:avLst/>
          </a:prstGeom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74" y="617754"/>
            <a:ext cx="3121385" cy="144215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43661" y="422035"/>
            <a:ext cx="2662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7200" dirty="0" smtClean="0">
                <a:solidFill>
                  <a:srgbClr val="E31E24"/>
                </a:solidFill>
                <a:latin typeface="GeogrotesqueStencil B Sb" pitchFamily="50" charset="0"/>
              </a:rPr>
              <a:t>2022</a:t>
            </a:r>
            <a:endParaRPr lang="de-AT" sz="7200" dirty="0">
              <a:solidFill>
                <a:srgbClr val="E31E24"/>
              </a:solidFill>
              <a:latin typeface="GeogrotesqueStencil B Sb" pitchFamily="50" charset="0"/>
            </a:endParaRPr>
          </a:p>
        </p:txBody>
      </p:sp>
      <p:cxnSp>
        <p:nvCxnSpPr>
          <p:cNvPr id="15" name="Gerader Verbinder 14"/>
          <p:cNvCxnSpPr/>
          <p:nvPr/>
        </p:nvCxnSpPr>
        <p:spPr>
          <a:xfrm>
            <a:off x="6643661" y="1412350"/>
            <a:ext cx="2109278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484489"/>
              </p:ext>
            </p:extLst>
          </p:nvPr>
        </p:nvGraphicFramePr>
        <p:xfrm>
          <a:off x="1466049" y="2327881"/>
          <a:ext cx="8036874" cy="2127984"/>
        </p:xfrm>
        <a:graphic>
          <a:graphicData uri="http://schemas.openxmlformats.org/drawingml/2006/table">
            <a:tbl>
              <a:tblPr/>
              <a:tblGrid>
                <a:gridCol w="8036874">
                  <a:extLst>
                    <a:ext uri="{9D8B030D-6E8A-4147-A177-3AD203B41FA5}">
                      <a16:colId xmlns:a16="http://schemas.microsoft.com/office/drawing/2014/main" val="567708978"/>
                    </a:ext>
                  </a:extLst>
                </a:gridCol>
              </a:tblGrid>
              <a:tr h="2127984">
                <a:tc>
                  <a:txBody>
                    <a:bodyPr/>
                    <a:lstStyle/>
                    <a:p>
                      <a:r>
                        <a:rPr lang="en-US" sz="2800" b="0" i="0" dirty="0" smtClean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  <a:t>Levelling </a:t>
                      </a:r>
                      <a:r>
                        <a:rPr lang="en-US" sz="2800" b="0" i="0" dirty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  <a:t>of the </a:t>
                      </a:r>
                      <a:r>
                        <a:rPr lang="en-US" sz="2800" b="0" i="0" dirty="0" smtClean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  <a:t>NVNA </a:t>
                      </a:r>
                      <a:r>
                        <a:rPr lang="en-US" sz="2800" b="0" i="0" dirty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  <a:t>Cadet’s Curriculum </a:t>
                      </a:r>
                      <a:r>
                        <a:rPr lang="en-US" sz="2800" b="0" i="0" dirty="0" smtClean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  <a:t>using </a:t>
                      </a:r>
                      <a:r>
                        <a:rPr lang="en-US" sz="2800" b="0" i="0" dirty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  <a:t>the SQF </a:t>
                      </a:r>
                      <a:r>
                        <a:rPr lang="en-US" sz="2800" b="0" i="0" dirty="0" smtClean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  <a:t>MILOF</a:t>
                      </a:r>
                      <a:endParaRPr lang="bg-BG" sz="2800" b="0" i="0" dirty="0" smtClean="0">
                        <a:solidFill>
                          <a:srgbClr val="5959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r>
                        <a:rPr lang="en-US" sz="2800" b="0" i="0" dirty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  <a:t/>
                      </a:r>
                      <a:br>
                        <a:rPr lang="en-US" sz="2800" b="0" i="0" dirty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</a:br>
                      <a:r>
                        <a:rPr lang="en-US" sz="2400" b="0" i="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Assoc. Prof. </a:t>
                      </a:r>
                      <a:r>
                        <a:rPr lang="en-US" sz="2400" b="0" i="0" dirty="0" err="1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Capt</a:t>
                      </a:r>
                      <a:r>
                        <a:rPr lang="bg-BG" sz="2400" b="0" i="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 (</a:t>
                      </a:r>
                      <a:r>
                        <a:rPr lang="en-US" sz="2400" b="0" i="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N</a:t>
                      </a:r>
                      <a:r>
                        <a:rPr lang="bg-BG" sz="2400" b="0" i="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)</a:t>
                      </a:r>
                      <a:r>
                        <a:rPr lang="en-US" sz="2400" b="0" i="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Nedko Dimitrov, PhD </a:t>
                      </a:r>
                      <a:r>
                        <a:rPr lang="en-US" sz="2400" b="0" i="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– </a:t>
                      </a:r>
                      <a:endParaRPr lang="bg-BG" sz="2400" b="0" i="0" dirty="0" smtClean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r>
                        <a:rPr lang="en-US" sz="2400" b="0" i="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Nikola </a:t>
                      </a:r>
                      <a:r>
                        <a:rPr lang="en-US" sz="2400" b="0" i="0" dirty="0" err="1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Vaptsarov</a:t>
                      </a:r>
                      <a:r>
                        <a:rPr lang="en-US" sz="2400" b="0" i="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 Naval Academy, BUL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12386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 rot="16375218">
            <a:off x="3952875" y="3811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768" y="18930"/>
            <a:ext cx="10400232" cy="1325563"/>
          </a:xfrm>
        </p:spPr>
        <p:txBody>
          <a:bodyPr/>
          <a:lstStyle/>
          <a:p>
            <a:pPr algn="ctr"/>
            <a:r>
              <a:rPr lang="en-US" dirty="0" smtClean="0"/>
              <a:t>SQF-MILOF-Need </a:t>
            </a:r>
            <a:r>
              <a:rPr lang="en-US" dirty="0"/>
              <a:t>and </a:t>
            </a:r>
            <a:r>
              <a:rPr lang="en-US" dirty="0" smtClean="0"/>
              <a:t>Development</a:t>
            </a:r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385" y="1030687"/>
            <a:ext cx="4316435" cy="5595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247" y="1032121"/>
            <a:ext cx="4235007" cy="55942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17962" y="3662263"/>
            <a:ext cx="2147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3AEDD"/>
                </a:solidFill>
                <a:latin typeface="Roboto-Medium"/>
              </a:rPr>
              <a:t>05. MILOF-CORE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2807" y="4567166"/>
            <a:ext cx="2865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B7C979"/>
                </a:solidFill>
                <a:latin typeface="Roboto-Medium"/>
              </a:rPr>
              <a:t>04. SQF-MILOF Proper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02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5552" y="142934"/>
            <a:ext cx="9648202" cy="1325563"/>
          </a:xfrm>
        </p:spPr>
        <p:txBody>
          <a:bodyPr>
            <a:normAutofit/>
          </a:bodyPr>
          <a:lstStyle/>
          <a:p>
            <a:r>
              <a:rPr lang="de-AT" dirty="0" smtClean="0"/>
              <a:t>BUL Qualif. Requirements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62257" y="1288451"/>
            <a:ext cx="5592955" cy="5421838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 smtClean="0"/>
              <a:t>NVNA cadet‘s curriculum:</a:t>
            </a:r>
          </a:p>
          <a:p>
            <a:pPr marL="633413" lvl="0"/>
            <a:r>
              <a:rPr lang="de-DE" sz="2400" dirty="0"/>
              <a:t>4200 AH; 240 ECTS </a:t>
            </a:r>
            <a:endParaRPr lang="de-DE" sz="2400" dirty="0" smtClean="0"/>
          </a:p>
          <a:p>
            <a:pPr marL="633413" lvl="0"/>
            <a:r>
              <a:rPr lang="en-US" sz="2400" dirty="0" smtClean="0"/>
              <a:t>NQF6 </a:t>
            </a:r>
            <a:r>
              <a:rPr lang="en-US" sz="2400" dirty="0"/>
              <a:t>(equivalent to </a:t>
            </a:r>
            <a:r>
              <a:rPr lang="en-US" sz="2400" dirty="0" smtClean="0"/>
              <a:t>EQF6)</a:t>
            </a:r>
          </a:p>
          <a:p>
            <a:pPr marL="633413" lvl="0"/>
            <a:r>
              <a:rPr lang="en-US" sz="2400" dirty="0" smtClean="0"/>
              <a:t>Thematic areas:</a:t>
            </a:r>
          </a:p>
          <a:p>
            <a:pPr marL="900113" lvl="0"/>
            <a:r>
              <a:rPr lang="en-US" sz="2000" dirty="0" smtClean="0"/>
              <a:t>Basic </a:t>
            </a:r>
            <a:r>
              <a:rPr lang="en-US" sz="2000" dirty="0"/>
              <a:t>military </a:t>
            </a:r>
            <a:r>
              <a:rPr lang="en-US" sz="2000" dirty="0" smtClean="0"/>
              <a:t>training;</a:t>
            </a:r>
            <a:endParaRPr lang="en-US" sz="2000" dirty="0"/>
          </a:p>
          <a:p>
            <a:pPr marL="900113" lvl="0"/>
            <a:r>
              <a:rPr lang="en-US" sz="2000" dirty="0" smtClean="0"/>
              <a:t>General </a:t>
            </a:r>
            <a:r>
              <a:rPr lang="en-US" sz="2000" dirty="0"/>
              <a:t>military </a:t>
            </a:r>
            <a:r>
              <a:rPr lang="en-US" sz="2000" dirty="0" smtClean="0"/>
              <a:t>training;</a:t>
            </a:r>
            <a:endParaRPr lang="en-US" sz="2000" dirty="0"/>
          </a:p>
          <a:p>
            <a:pPr marL="900113" lvl="0"/>
            <a:r>
              <a:rPr lang="en-US" sz="2000" dirty="0" smtClean="0"/>
              <a:t>Special </a:t>
            </a:r>
            <a:r>
              <a:rPr lang="en-US" sz="2000" dirty="0"/>
              <a:t>military </a:t>
            </a:r>
            <a:r>
              <a:rPr lang="en-US" sz="2000" dirty="0" smtClean="0"/>
              <a:t>training;</a:t>
            </a:r>
            <a:endParaRPr lang="en-US" sz="2000" dirty="0"/>
          </a:p>
          <a:p>
            <a:pPr marL="900113" lvl="0"/>
            <a:r>
              <a:rPr lang="en-US" sz="2000" dirty="0" smtClean="0"/>
              <a:t>National </a:t>
            </a:r>
            <a:r>
              <a:rPr lang="en-US" sz="2000" dirty="0"/>
              <a:t>security, resource management, and fundamentals of </a:t>
            </a:r>
            <a:r>
              <a:rPr lang="en-US" sz="2000" dirty="0" smtClean="0"/>
              <a:t>law</a:t>
            </a:r>
            <a:endParaRPr lang="en-US" sz="2000" dirty="0"/>
          </a:p>
          <a:p>
            <a:pPr marL="900113" lvl="0"/>
            <a:r>
              <a:rPr lang="en-US" sz="2000" dirty="0" smtClean="0"/>
              <a:t>Academic </a:t>
            </a:r>
            <a:r>
              <a:rPr lang="en-US" sz="2000" dirty="0"/>
              <a:t>practice and </a:t>
            </a:r>
            <a:r>
              <a:rPr lang="en-US" sz="2000" dirty="0" smtClean="0"/>
              <a:t>internship; </a:t>
            </a:r>
            <a:r>
              <a:rPr lang="en-US" sz="2000" dirty="0"/>
              <a:t>and</a:t>
            </a:r>
          </a:p>
          <a:p>
            <a:pPr marL="900113" lvl="0"/>
            <a:r>
              <a:rPr lang="en-US" sz="2000" dirty="0"/>
              <a:t>	Language, leadership, and physical </a:t>
            </a:r>
            <a:r>
              <a:rPr lang="en-US" sz="2000" dirty="0" smtClean="0"/>
              <a:t>training</a:t>
            </a:r>
            <a:endParaRPr lang="en-US" sz="2000" dirty="0"/>
          </a:p>
          <a:p>
            <a:pPr marL="633413" lvl="0"/>
            <a:endParaRPr lang="de-DE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534" y="1468497"/>
            <a:ext cx="6677465" cy="538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8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5552" y="142934"/>
            <a:ext cx="9648202" cy="1325563"/>
          </a:xfrm>
        </p:spPr>
        <p:txBody>
          <a:bodyPr>
            <a:normAutofit/>
          </a:bodyPr>
          <a:lstStyle/>
          <a:p>
            <a:r>
              <a:rPr lang="de-AT" dirty="0"/>
              <a:t>Methodology of Assessment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62256" y="1288451"/>
            <a:ext cx="12129743" cy="5421838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en-US" dirty="0" smtClean="0"/>
              <a:t>Aim - </a:t>
            </a:r>
            <a:r>
              <a:rPr lang="en-US" dirty="0"/>
              <a:t>to verify the extent to which the learning outcomes described in the SQF-MILOF can be used to assign an </a:t>
            </a:r>
            <a:r>
              <a:rPr lang="en-US" dirty="0">
                <a:solidFill>
                  <a:srgbClr val="FF0000"/>
                </a:solidFill>
              </a:rPr>
              <a:t>SQF-MILOF level </a:t>
            </a:r>
            <a:r>
              <a:rPr lang="en-US" dirty="0"/>
              <a:t>and define a </a:t>
            </a:r>
            <a:r>
              <a:rPr lang="en-US" dirty="0">
                <a:solidFill>
                  <a:srgbClr val="FF0000"/>
                </a:solidFill>
              </a:rPr>
              <a:t>military focus </a:t>
            </a:r>
            <a:r>
              <a:rPr lang="en-US" dirty="0"/>
              <a:t>for </a:t>
            </a:r>
            <a:r>
              <a:rPr lang="en-US" dirty="0" smtClean="0"/>
              <a:t>NMQ </a:t>
            </a:r>
          </a:p>
          <a:p>
            <a:pPr lvl="0"/>
            <a:r>
              <a:rPr lang="en-US" dirty="0" smtClean="0"/>
              <a:t>Process </a:t>
            </a:r>
            <a:r>
              <a:rPr lang="en-US" dirty="0"/>
              <a:t>of </a:t>
            </a:r>
            <a:r>
              <a:rPr lang="en-US" dirty="0" smtClean="0"/>
              <a:t>Validation</a:t>
            </a:r>
            <a:r>
              <a:rPr lang="en-US" sz="2400" dirty="0" smtClean="0"/>
              <a:t>:</a:t>
            </a:r>
          </a:p>
          <a:p>
            <a:pPr marL="717550" lvl="0" indent="-450850"/>
            <a:r>
              <a:rPr lang="en-US" sz="2400" dirty="0"/>
              <a:t>Identifying the NMQ and its constituent elements;</a:t>
            </a:r>
          </a:p>
          <a:p>
            <a:pPr marL="717550" lvl="0" indent="-450850"/>
            <a:r>
              <a:rPr lang="en-US" sz="2400" dirty="0"/>
              <a:t>Identifying NMQs’ </a:t>
            </a:r>
            <a:r>
              <a:rPr lang="en-US" sz="2400" dirty="0"/>
              <a:t>KLOs </a:t>
            </a:r>
            <a:r>
              <a:rPr lang="en-US" sz="2400" dirty="0"/>
              <a:t>in the core competence areas;</a:t>
            </a:r>
          </a:p>
          <a:p>
            <a:pPr marL="717550" lvl="0" indent="-450850"/>
            <a:r>
              <a:rPr lang="en-US" sz="2400" dirty="0"/>
              <a:t>Matching the NMQ’s KLOs with the </a:t>
            </a:r>
            <a:r>
              <a:rPr lang="en-US" sz="2400" dirty="0"/>
              <a:t>MILOF-CORE</a:t>
            </a:r>
            <a:r>
              <a:rPr lang="en-US" sz="2400" dirty="0"/>
              <a:t>;</a:t>
            </a:r>
          </a:p>
          <a:p>
            <a:pPr marL="717550" lvl="0" indent="-450850"/>
            <a:r>
              <a:rPr lang="en-US" sz="2400" dirty="0"/>
              <a:t>Determining the SQF-MILOF level of the </a:t>
            </a:r>
            <a:r>
              <a:rPr lang="en-US" sz="2400" dirty="0"/>
              <a:t>NMQ</a:t>
            </a:r>
          </a:p>
          <a:p>
            <a:pPr marL="717550" lvl="0" indent="-450850"/>
            <a:r>
              <a:rPr lang="en-US" sz="2400" dirty="0"/>
              <a:t>Determining the military focus of the NMQ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9725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5552" y="142934"/>
            <a:ext cx="9648202" cy="1325563"/>
          </a:xfrm>
        </p:spPr>
        <p:txBody>
          <a:bodyPr>
            <a:normAutofit/>
          </a:bodyPr>
          <a:lstStyle/>
          <a:p>
            <a:r>
              <a:rPr lang="de-AT" dirty="0"/>
              <a:t>Assessment Results</a:t>
            </a:r>
            <a:endParaRPr lang="de-A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549" y="1037343"/>
            <a:ext cx="7172854" cy="56910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075338"/>
            <a:ext cx="4461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Identifying NMQs’ KLOs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3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5552" y="142934"/>
            <a:ext cx="9648202" cy="1325563"/>
          </a:xfrm>
        </p:spPr>
        <p:txBody>
          <a:bodyPr>
            <a:normAutofit/>
          </a:bodyPr>
          <a:lstStyle/>
          <a:p>
            <a:r>
              <a:rPr lang="de-AT" dirty="0"/>
              <a:t>Assessment Results</a:t>
            </a:r>
            <a:endParaRPr lang="de-A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396" y="1023718"/>
            <a:ext cx="6977003" cy="57337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17" y="3725839"/>
            <a:ext cx="4763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Matching the NMQ’s KLOs with the MILOF-CORE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5552" y="142934"/>
            <a:ext cx="9648202" cy="1325563"/>
          </a:xfrm>
        </p:spPr>
        <p:txBody>
          <a:bodyPr>
            <a:normAutofit/>
          </a:bodyPr>
          <a:lstStyle/>
          <a:p>
            <a:r>
              <a:rPr lang="de-AT" dirty="0"/>
              <a:t>Assessment Results</a:t>
            </a:r>
            <a:endParaRPr lang="de-AT" dirty="0"/>
          </a:p>
        </p:txBody>
      </p:sp>
      <p:sp>
        <p:nvSpPr>
          <p:cNvPr id="6" name="Rectangle 5"/>
          <p:cNvSpPr/>
          <p:nvPr/>
        </p:nvSpPr>
        <p:spPr>
          <a:xfrm>
            <a:off x="54017" y="1658168"/>
            <a:ext cx="802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Determining the SQF-MILOF level of the NMQ</a:t>
            </a:r>
          </a:p>
          <a:p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Determining the military focus of the NMQ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234" y="2678836"/>
            <a:ext cx="8710269" cy="26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5552" y="142934"/>
            <a:ext cx="9648202" cy="1325563"/>
          </a:xfrm>
        </p:spPr>
        <p:txBody>
          <a:bodyPr>
            <a:normAutofit/>
          </a:bodyPr>
          <a:lstStyle/>
          <a:p>
            <a:r>
              <a:rPr lang="de-AT" dirty="0" smtClean="0"/>
              <a:t>Challenges</a:t>
            </a:r>
            <a:endParaRPr lang="de-AT" dirty="0"/>
          </a:p>
        </p:txBody>
      </p:sp>
      <p:sp>
        <p:nvSpPr>
          <p:cNvPr id="6" name="Rectangle 5"/>
          <p:cNvSpPr/>
          <p:nvPr/>
        </p:nvSpPr>
        <p:spPr>
          <a:xfrm>
            <a:off x="54016" y="1658168"/>
            <a:ext cx="116284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•	</a:t>
            </a:r>
            <a:r>
              <a:rPr lang="en-US" sz="2400" dirty="0" smtClean="0">
                <a:solidFill>
                  <a:prstClr val="black"/>
                </a:solidFill>
                <a:latin typeface="Geogrotesque Regular" pitchFamily="50" charset="0"/>
              </a:rPr>
              <a:t>To consider </a:t>
            </a:r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each </a:t>
            </a:r>
            <a:r>
              <a:rPr lang="en-US" sz="2400" dirty="0" smtClean="0">
                <a:solidFill>
                  <a:prstClr val="black"/>
                </a:solidFill>
                <a:latin typeface="Geogrotesque Regular" pitchFamily="50" charset="0"/>
              </a:rPr>
              <a:t>the 91 constituent </a:t>
            </a:r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element </a:t>
            </a:r>
            <a:r>
              <a:rPr lang="en-US" sz="2400" dirty="0" smtClean="0">
                <a:solidFill>
                  <a:prstClr val="black"/>
                </a:solidFill>
                <a:latin typeface="Geogrotesque Regular" pitchFamily="50" charset="0"/>
              </a:rPr>
              <a:t>of </a:t>
            </a:r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the NVNA qualification </a:t>
            </a:r>
            <a:r>
              <a:rPr lang="en-US" sz="2400" dirty="0" smtClean="0">
                <a:solidFill>
                  <a:prstClr val="black"/>
                </a:solidFill>
                <a:latin typeface="Geogrotesque Regular" pitchFamily="50" charset="0"/>
              </a:rPr>
              <a:t>requirements;</a:t>
            </a:r>
            <a:endParaRPr lang="en-US" sz="2400" dirty="0">
              <a:solidFill>
                <a:prstClr val="black"/>
              </a:solidFill>
              <a:latin typeface="Geogrotesque Regular" pitchFamily="50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•	</a:t>
            </a:r>
            <a:r>
              <a:rPr lang="en-US" sz="2400" dirty="0" smtClean="0">
                <a:solidFill>
                  <a:prstClr val="black"/>
                </a:solidFill>
                <a:latin typeface="Geogrotesque Regular" pitchFamily="50" charset="0"/>
              </a:rPr>
              <a:t>In regrouping the </a:t>
            </a:r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constituent elements </a:t>
            </a:r>
            <a:r>
              <a:rPr lang="en-US" sz="2400" dirty="0" smtClean="0">
                <a:solidFill>
                  <a:prstClr val="black"/>
                </a:solidFill>
                <a:latin typeface="Geogrotesque Regular" pitchFamily="50" charset="0"/>
              </a:rPr>
              <a:t>from national thematic grouping to the </a:t>
            </a:r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eight competence areas defined in </a:t>
            </a:r>
            <a:r>
              <a:rPr lang="en-US" sz="2400" dirty="0" smtClean="0">
                <a:solidFill>
                  <a:prstClr val="black"/>
                </a:solidFill>
                <a:latin typeface="Geogrotesque Regular" pitchFamily="50" charset="0"/>
              </a:rPr>
              <a:t>SQF-MILOF;</a:t>
            </a:r>
            <a:endParaRPr lang="en-US" sz="2400" dirty="0">
              <a:solidFill>
                <a:prstClr val="black"/>
              </a:solidFill>
              <a:latin typeface="Geogrotesque Regular" pitchFamily="50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•	</a:t>
            </a:r>
            <a:r>
              <a:rPr lang="en-US" sz="2400" dirty="0" smtClean="0">
                <a:solidFill>
                  <a:prstClr val="black"/>
                </a:solidFill>
                <a:latin typeface="Geogrotesque Regular" pitchFamily="50" charset="0"/>
              </a:rPr>
              <a:t>How to summarize </a:t>
            </a:r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the learning outcomes with equivalent or similar ideas in every one of the competence areas </a:t>
            </a:r>
            <a:r>
              <a:rPr lang="en-US" sz="2400" dirty="0" smtClean="0">
                <a:solidFill>
                  <a:prstClr val="black"/>
                </a:solidFill>
                <a:latin typeface="Geogrotesque Regular" pitchFamily="50" charset="0"/>
              </a:rPr>
              <a:t>while keeping the essence;</a:t>
            </a:r>
          </a:p>
          <a:p>
            <a:r>
              <a:rPr lang="en-US" sz="2400" dirty="0">
                <a:solidFill>
                  <a:prstClr val="black"/>
                </a:solidFill>
                <a:latin typeface="Geogrotesque Regular" pitchFamily="50" charset="0"/>
              </a:rPr>
              <a:t>•	Matching the NMQ’s KLOs with the content of one huge table (MILOF-CORE</a:t>
            </a:r>
            <a:r>
              <a:rPr lang="en-US" sz="2400" dirty="0" smtClean="0">
                <a:solidFill>
                  <a:prstClr val="black"/>
                </a:solidFill>
                <a:latin typeface="Geogrotesque Regular" pitchFamily="50" charset="0"/>
              </a:rPr>
              <a:t>) in order to identify the best fits</a:t>
            </a:r>
            <a:endParaRPr lang="en-US" sz="2400" dirty="0">
              <a:solidFill>
                <a:prstClr val="black"/>
              </a:solidFill>
              <a:latin typeface="Geogrotesque Regula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5552" y="142934"/>
            <a:ext cx="9648202" cy="1325563"/>
          </a:xfrm>
        </p:spPr>
        <p:txBody>
          <a:bodyPr>
            <a:normAutofit/>
          </a:bodyPr>
          <a:lstStyle/>
          <a:p>
            <a:r>
              <a:rPr lang="de-AT" dirty="0" smtClean="0"/>
              <a:t>Conclusion</a:t>
            </a:r>
            <a:endParaRPr lang="de-AT" dirty="0"/>
          </a:p>
        </p:txBody>
      </p:sp>
      <p:sp>
        <p:nvSpPr>
          <p:cNvPr id="6" name="Rectangle 5"/>
          <p:cNvSpPr/>
          <p:nvPr/>
        </p:nvSpPr>
        <p:spPr>
          <a:xfrm>
            <a:off x="614149" y="1357918"/>
            <a:ext cx="114823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Geogrotesque Regular" pitchFamily="50" charset="0"/>
              </a:rPr>
              <a:t>The </a:t>
            </a:r>
            <a:r>
              <a:rPr lang="en-US" sz="2800" dirty="0">
                <a:solidFill>
                  <a:prstClr val="black"/>
                </a:solidFill>
                <a:latin typeface="Geogrotesque Regular" pitchFamily="50" charset="0"/>
              </a:rPr>
              <a:t>informal </a:t>
            </a:r>
            <a:r>
              <a:rPr lang="en-US" sz="2800" dirty="0">
                <a:latin typeface="Geogrotesque Regular" pitchFamily="50" charset="0"/>
              </a:rPr>
              <a:t>validation</a:t>
            </a:r>
            <a:r>
              <a:rPr lang="en-US" sz="2800" dirty="0">
                <a:solidFill>
                  <a:prstClr val="black"/>
                </a:solidFill>
                <a:latin typeface="Geogrotesque Regular" pitchFamily="50" charset="0"/>
              </a:rPr>
              <a:t> of the SQF-MILOF is successful. </a:t>
            </a:r>
            <a:endParaRPr lang="en-US" sz="2800" dirty="0" smtClean="0">
              <a:solidFill>
                <a:prstClr val="black"/>
              </a:solidFill>
              <a:latin typeface="Geogrotesque Regular" pitchFamily="50" charset="0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Geogrotesque Regular" pitchFamily="50" charset="0"/>
              </a:rPr>
              <a:t>That </a:t>
            </a:r>
            <a:r>
              <a:rPr lang="en-US" sz="2800" dirty="0">
                <a:solidFill>
                  <a:prstClr val="black"/>
                </a:solidFill>
                <a:latin typeface="Geogrotesque Regular" pitchFamily="50" charset="0"/>
              </a:rPr>
              <a:t>is, the defined SQF-MILOF Level 2 equals Bulgarian NQF Level 6. Notably, as the NQF is in full compliance with EQF, it can be concluded that– SQF-MILOF Level 2 is equivalent to EQF Level 6 (that was а supposition when developing SQF-MILOF). </a:t>
            </a:r>
            <a:endParaRPr lang="en-US" sz="2800" dirty="0" smtClean="0">
              <a:solidFill>
                <a:prstClr val="black"/>
              </a:solidFill>
              <a:latin typeface="Geogrotesque Regular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Geogrotesque Regular" pitchFamily="50" charset="0"/>
              </a:rPr>
              <a:t>Such an validation shall be performed at Master level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Geogrotesque Regular" pitchFamily="50" charset="0"/>
              </a:rPr>
              <a:t>The </a:t>
            </a:r>
            <a:r>
              <a:rPr lang="en-US" sz="2800" dirty="0">
                <a:solidFill>
                  <a:prstClr val="black"/>
                </a:solidFill>
                <a:latin typeface="Geogrotesque Regular" pitchFamily="50" charset="0"/>
              </a:rPr>
              <a:t>EU </a:t>
            </a:r>
            <a:r>
              <a:rPr lang="en-US" sz="2800" dirty="0" smtClean="0">
                <a:solidFill>
                  <a:prstClr val="black"/>
                </a:solidFill>
                <a:latin typeface="Geogrotesque Regular" pitchFamily="50" charset="0"/>
              </a:rPr>
              <a:t>community benefit of the implementation of SQF-MILOF</a:t>
            </a:r>
            <a:endParaRPr lang="en-US" sz="2800" dirty="0">
              <a:solidFill>
                <a:prstClr val="black"/>
              </a:solidFill>
              <a:latin typeface="Geogrotesque Regula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6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" b="13070"/>
          <a:stretch/>
        </p:blipFill>
        <p:spPr>
          <a:xfrm>
            <a:off x="6635751" y="1736"/>
            <a:ext cx="5563422" cy="6850886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r="1478"/>
          <a:stretch/>
        </p:blipFill>
        <p:spPr>
          <a:xfrm>
            <a:off x="-21515" y="3861995"/>
            <a:ext cx="12213515" cy="3001413"/>
          </a:xfrm>
          <a:prstGeom prst="rect">
            <a:avLst/>
          </a:prstGeom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74" y="617754"/>
            <a:ext cx="3121385" cy="144215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43661" y="422035"/>
            <a:ext cx="2662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7200" dirty="0" smtClean="0">
                <a:solidFill>
                  <a:srgbClr val="E31E24"/>
                </a:solidFill>
                <a:latin typeface="GeogrotesqueStencil B Sb" pitchFamily="50" charset="0"/>
              </a:rPr>
              <a:t>2022</a:t>
            </a:r>
            <a:endParaRPr lang="de-AT" sz="7200" dirty="0">
              <a:solidFill>
                <a:srgbClr val="E31E24"/>
              </a:solidFill>
              <a:latin typeface="GeogrotesqueStencil B Sb" pitchFamily="50" charset="0"/>
            </a:endParaRPr>
          </a:p>
        </p:txBody>
      </p:sp>
      <p:cxnSp>
        <p:nvCxnSpPr>
          <p:cNvPr id="15" name="Gerader Verbinder 14"/>
          <p:cNvCxnSpPr/>
          <p:nvPr/>
        </p:nvCxnSpPr>
        <p:spPr>
          <a:xfrm>
            <a:off x="6643661" y="1412350"/>
            <a:ext cx="2109278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927539"/>
              </p:ext>
            </p:extLst>
          </p:nvPr>
        </p:nvGraphicFramePr>
        <p:xfrm>
          <a:off x="1466049" y="2327881"/>
          <a:ext cx="8036874" cy="2127984"/>
        </p:xfrm>
        <a:graphic>
          <a:graphicData uri="http://schemas.openxmlformats.org/drawingml/2006/table">
            <a:tbl>
              <a:tblPr/>
              <a:tblGrid>
                <a:gridCol w="8036874">
                  <a:extLst>
                    <a:ext uri="{9D8B030D-6E8A-4147-A177-3AD203B41FA5}">
                      <a16:colId xmlns:a16="http://schemas.microsoft.com/office/drawing/2014/main" val="567708978"/>
                    </a:ext>
                  </a:extLst>
                </a:gridCol>
              </a:tblGrid>
              <a:tr h="2127984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 smtClean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  <a:t>THANKS FOR YOUR ATTENTION</a:t>
                      </a:r>
                      <a:endParaRPr lang="bg-BG" sz="2800" b="0" i="0" dirty="0" smtClean="0">
                        <a:solidFill>
                          <a:srgbClr val="59595B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2800" b="0" i="0" dirty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  <a:t/>
                      </a:r>
                      <a:br>
                        <a:rPr lang="en-US" sz="2800" b="0" i="0" dirty="0">
                          <a:solidFill>
                            <a:srgbClr val="59595B"/>
                          </a:solidFill>
                          <a:effectLst/>
                          <a:latin typeface="Arial Black" panose="020B0A04020102020204" pitchFamily="34" charset="0"/>
                        </a:rPr>
                      </a:br>
                      <a:r>
                        <a:rPr lang="en-US" sz="2400" b="0" i="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Assoc. Prof. </a:t>
                      </a:r>
                      <a:r>
                        <a:rPr lang="en-US" sz="2400" b="0" i="0" dirty="0" err="1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Capt</a:t>
                      </a:r>
                      <a:r>
                        <a:rPr lang="bg-BG" sz="2400" b="0" i="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 (</a:t>
                      </a:r>
                      <a:r>
                        <a:rPr lang="en-US" sz="2400" b="0" i="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N</a:t>
                      </a:r>
                      <a:r>
                        <a:rPr lang="bg-BG" sz="2400" b="0" i="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)</a:t>
                      </a:r>
                      <a:r>
                        <a:rPr lang="en-US" sz="2400" b="0" i="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Nedko Dimitrov, PhD </a:t>
                      </a:r>
                      <a:r>
                        <a:rPr lang="en-US" sz="2400" b="0" i="0" dirty="0" smtClean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– </a:t>
                      </a:r>
                      <a:endParaRPr lang="bg-BG" sz="2400" b="0" i="0" dirty="0" smtClean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en-US" sz="1800" b="0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n.dimitrov@nvna.eu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12386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 rot="16375218">
            <a:off x="3952875" y="3811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0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Who is who?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081251" y="1316586"/>
            <a:ext cx="10118725" cy="2016274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 smtClean="0"/>
              <a:t>NVNA – Varna, BUL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221" y="38201"/>
            <a:ext cx="4659971" cy="1979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324" y="2344534"/>
            <a:ext cx="4198868" cy="4423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2" y="2331217"/>
            <a:ext cx="4166436" cy="4419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079" y="2333992"/>
            <a:ext cx="3375589" cy="442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2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Who is who?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081251" y="1316586"/>
            <a:ext cx="10118725" cy="2016274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 smtClean="0"/>
              <a:t>NVNA – Varna, BUL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180"/>
            <a:ext cx="6242127" cy="4645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735" y="2092179"/>
            <a:ext cx="5974266" cy="3582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246" y="37220"/>
            <a:ext cx="465774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Who is who?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081251" y="1316586"/>
            <a:ext cx="10118725" cy="2016274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 smtClean="0"/>
              <a:t>NVNA – Varna, BUL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246" y="37220"/>
            <a:ext cx="4657748" cy="198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53" y="1383279"/>
            <a:ext cx="9730921" cy="549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Who is who?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081251" y="1316586"/>
            <a:ext cx="10118725" cy="2016274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/>
              <a:t>Capt (N) Nedko Dimitrov, PhD</a:t>
            </a:r>
            <a:endParaRPr lang="bg-BG" dirty="0"/>
          </a:p>
          <a:p>
            <a:pPr marL="0" lvl="0" indent="0">
              <a:buNone/>
            </a:pPr>
            <a:r>
              <a:rPr lang="de-DE" dirty="0"/>
              <a:t> </a:t>
            </a:r>
            <a:r>
              <a:rPr lang="de-DE" sz="2400" dirty="0"/>
              <a:t>Assoc. Prof.</a:t>
            </a:r>
            <a:r>
              <a:rPr lang="bg-BG" sz="2400" dirty="0"/>
              <a:t> </a:t>
            </a:r>
            <a:r>
              <a:rPr lang="en-US" sz="2400" dirty="0"/>
              <a:t>at </a:t>
            </a:r>
            <a:r>
              <a:rPr lang="en-US" sz="2400" dirty="0" smtClean="0"/>
              <a:t>NVNA;</a:t>
            </a:r>
          </a:p>
          <a:p>
            <a:pPr marL="0" lvl="0" indent="0">
              <a:buNone/>
            </a:pPr>
            <a:r>
              <a:rPr lang="en-US" sz="2400" dirty="0" smtClean="0"/>
              <a:t> Dean of the Faculty of Navigation;</a:t>
            </a:r>
          </a:p>
          <a:p>
            <a:pPr marL="0" lv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Area of interests:</a:t>
            </a:r>
          </a:p>
          <a:p>
            <a:pPr marL="401638" lvl="0" indent="171450"/>
            <a:r>
              <a:rPr lang="en-US" sz="2400" dirty="0" smtClean="0"/>
              <a:t> </a:t>
            </a:r>
            <a:r>
              <a:rPr lang="de-DE" sz="2000" dirty="0" smtClean="0"/>
              <a:t>Critical infrastructure protction</a:t>
            </a:r>
          </a:p>
          <a:p>
            <a:pPr marL="401638" lvl="0" indent="171450"/>
            <a:r>
              <a:rPr lang="de-DE" sz="2000" dirty="0" smtClean="0"/>
              <a:t> National security</a:t>
            </a:r>
            <a:endParaRPr lang="bg-BG" sz="2000" dirty="0" smtClean="0"/>
          </a:p>
          <a:p>
            <a:pPr marL="401638" lvl="0" indent="171450"/>
            <a:r>
              <a:rPr lang="de-DE" sz="2000" dirty="0" smtClean="0"/>
              <a:t> Methodology of education and training</a:t>
            </a:r>
          </a:p>
          <a:p>
            <a:pPr marL="0" lvl="0" indent="0">
              <a:buNone/>
            </a:pPr>
            <a:endParaRPr lang="de-D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029" y="4878591"/>
            <a:ext cx="4659971" cy="1979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24" y="895973"/>
            <a:ext cx="21431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Why?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26530" y="1359315"/>
            <a:ext cx="10720491" cy="347539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endParaRPr lang="de-DE" dirty="0" smtClean="0"/>
          </a:p>
          <a:p>
            <a:pPr lvl="0"/>
            <a:r>
              <a:rPr lang="de-DE" dirty="0" smtClean="0"/>
              <a:t>Responsibilities of the position</a:t>
            </a:r>
          </a:p>
          <a:p>
            <a:pPr lvl="0"/>
            <a:r>
              <a:rPr lang="de-DE" dirty="0" smtClean="0"/>
              <a:t>New developments – new challenges</a:t>
            </a:r>
          </a:p>
          <a:p>
            <a:pPr lvl="0"/>
            <a:r>
              <a:rPr lang="de-DE" dirty="0" smtClean="0"/>
              <a:t>Competetiveness of the NVNA curriculums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52" y="4876628"/>
            <a:ext cx="465774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768" y="33752"/>
            <a:ext cx="10400232" cy="1325563"/>
          </a:xfrm>
        </p:spPr>
        <p:txBody>
          <a:bodyPr/>
          <a:lstStyle/>
          <a:p>
            <a:pPr algn="ctr"/>
            <a:r>
              <a:rPr lang="en-US" dirty="0" smtClean="0"/>
              <a:t>SQF-MILOF-Need </a:t>
            </a:r>
            <a:r>
              <a:rPr lang="en-US" dirty="0"/>
              <a:t>and </a:t>
            </a:r>
            <a:r>
              <a:rPr lang="en-US" dirty="0" smtClean="0"/>
              <a:t>Development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26530" y="1359315"/>
            <a:ext cx="10720491" cy="347539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endParaRPr lang="de-DE" dirty="0" smtClean="0"/>
          </a:p>
          <a:p>
            <a:pPr lvl="0"/>
            <a:r>
              <a:rPr lang="de-DE" dirty="0" smtClean="0"/>
              <a:t>SQF-MILOF – requested by </a:t>
            </a:r>
            <a:r>
              <a:rPr lang="de-DE" dirty="0" smtClean="0"/>
              <a:t>EUMC</a:t>
            </a:r>
            <a:endParaRPr lang="de-DE" dirty="0" smtClean="0"/>
          </a:p>
          <a:p>
            <a:pPr lvl="0"/>
            <a:r>
              <a:rPr lang="de-DE" dirty="0" smtClean="0"/>
              <a:t>SQF-MILOF </a:t>
            </a:r>
            <a:r>
              <a:rPr lang="de-DE" dirty="0"/>
              <a:t>is</a:t>
            </a:r>
            <a:r>
              <a:rPr lang="de-DE" dirty="0" smtClean="0"/>
              <a:t>:</a:t>
            </a:r>
          </a:p>
          <a:p>
            <a:pPr lvl="0" indent="403225"/>
            <a:r>
              <a:rPr lang="de-DE" sz="2400" dirty="0" smtClean="0"/>
              <a:t>operationally relevant</a:t>
            </a:r>
          </a:p>
          <a:p>
            <a:pPr lvl="0" indent="403225"/>
            <a:r>
              <a:rPr lang="de-DE" sz="2400" dirty="0" smtClean="0"/>
              <a:t>learning relevant</a:t>
            </a:r>
          </a:p>
          <a:p>
            <a:pPr lvl="0" indent="403225"/>
            <a:r>
              <a:rPr lang="de-DE" sz="2400" dirty="0" smtClean="0"/>
              <a:t>EU relevant</a:t>
            </a:r>
          </a:p>
          <a:p>
            <a:pPr lvl="0" indent="403225"/>
            <a:r>
              <a:rPr lang="de-DE" sz="2400" dirty="0" smtClean="0"/>
              <a:t>nationally </a:t>
            </a:r>
            <a:r>
              <a:rPr lang="de-DE" sz="2400" dirty="0"/>
              <a:t>relevant</a:t>
            </a:r>
            <a:endParaRPr lang="de-DE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770" y="2136449"/>
            <a:ext cx="3969251" cy="290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768" y="0"/>
            <a:ext cx="10400232" cy="1325563"/>
          </a:xfrm>
        </p:spPr>
        <p:txBody>
          <a:bodyPr/>
          <a:lstStyle/>
          <a:p>
            <a:pPr algn="ctr"/>
            <a:r>
              <a:rPr lang="en-US" dirty="0" smtClean="0"/>
              <a:t>SQF-MILOF-Need </a:t>
            </a:r>
            <a:r>
              <a:rPr lang="en-US" dirty="0"/>
              <a:t>and </a:t>
            </a:r>
            <a:r>
              <a:rPr lang="en-US" dirty="0" smtClean="0"/>
              <a:t>Development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26530" y="1359315"/>
            <a:ext cx="10720491" cy="347539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en-US" dirty="0" smtClean="0"/>
              <a:t>Competence </a:t>
            </a:r>
            <a:r>
              <a:rPr lang="en-US" dirty="0"/>
              <a:t>areas</a:t>
            </a:r>
            <a:r>
              <a:rPr lang="de-DE" dirty="0" smtClean="0"/>
              <a:t>:</a:t>
            </a:r>
          </a:p>
          <a:p>
            <a:pPr lvl="0" indent="403225"/>
            <a:r>
              <a:rPr lang="en-US" sz="2400" dirty="0"/>
              <a:t>core competence </a:t>
            </a:r>
            <a:r>
              <a:rPr lang="en-US" sz="2400" dirty="0" smtClean="0"/>
              <a:t>areas: </a:t>
            </a:r>
          </a:p>
          <a:p>
            <a:pPr marL="1144588" lvl="0" indent="233363"/>
            <a:r>
              <a:rPr lang="en-US" sz="2000" dirty="0" smtClean="0"/>
              <a:t>Military </a:t>
            </a:r>
            <a:r>
              <a:rPr lang="en-US" sz="2000" dirty="0"/>
              <a:t>service member; </a:t>
            </a:r>
            <a:endParaRPr lang="en-US" sz="2000" dirty="0" smtClean="0"/>
          </a:p>
          <a:p>
            <a:pPr marL="1144588" lvl="0" indent="233363"/>
            <a:r>
              <a:rPr lang="en-US" sz="2000" dirty="0" smtClean="0"/>
              <a:t>Military </a:t>
            </a:r>
            <a:r>
              <a:rPr lang="en-US" sz="2000" dirty="0"/>
              <a:t>technician; </a:t>
            </a:r>
            <a:endParaRPr lang="en-US" sz="2000" dirty="0" smtClean="0"/>
          </a:p>
          <a:p>
            <a:pPr marL="1144588" lvl="0" indent="233363"/>
            <a:r>
              <a:rPr lang="en-US" sz="2000" dirty="0" smtClean="0"/>
              <a:t>Leader </a:t>
            </a:r>
            <a:r>
              <a:rPr lang="en-US" sz="2000" dirty="0"/>
              <a:t>and Decision-Maker, and</a:t>
            </a:r>
            <a:endParaRPr lang="en-US" sz="2000" dirty="0" smtClean="0"/>
          </a:p>
          <a:p>
            <a:pPr marL="1144588" lvl="0" indent="233363"/>
            <a:r>
              <a:rPr lang="en-US" sz="2000" dirty="0" smtClean="0"/>
              <a:t>Combat-Ready </a:t>
            </a:r>
            <a:r>
              <a:rPr lang="en-US" sz="2000" dirty="0"/>
              <a:t>Role Model;</a:t>
            </a:r>
          </a:p>
          <a:p>
            <a:pPr lvl="0" indent="403225"/>
            <a:r>
              <a:rPr lang="en-US" sz="2400" dirty="0" smtClean="0"/>
              <a:t>transversal competencies: </a:t>
            </a:r>
          </a:p>
          <a:p>
            <a:pPr marL="1144588" lvl="0" indent="403225"/>
            <a:r>
              <a:rPr lang="en-US" sz="2000" dirty="0" smtClean="0"/>
              <a:t>Communicator</a:t>
            </a:r>
            <a:r>
              <a:rPr lang="en-US" sz="2000" dirty="0"/>
              <a:t>; </a:t>
            </a:r>
            <a:endParaRPr lang="en-US" sz="2000" dirty="0" smtClean="0"/>
          </a:p>
          <a:p>
            <a:pPr marL="1144588" lvl="0" indent="403225"/>
            <a:r>
              <a:rPr lang="en-US" sz="2000" dirty="0" smtClean="0"/>
              <a:t>Learner </a:t>
            </a:r>
            <a:r>
              <a:rPr lang="en-US" sz="2000" dirty="0"/>
              <a:t>and Teacher/Coach; </a:t>
            </a:r>
            <a:endParaRPr lang="en-US" sz="2000" dirty="0" smtClean="0"/>
          </a:p>
          <a:p>
            <a:pPr marL="1144588" lvl="0" indent="403225"/>
            <a:r>
              <a:rPr lang="en-US" sz="2000" dirty="0" smtClean="0"/>
              <a:t>Critical </a:t>
            </a:r>
            <a:r>
              <a:rPr lang="en-US" sz="2000" dirty="0"/>
              <a:t>Thinker and </a:t>
            </a:r>
            <a:r>
              <a:rPr lang="en-US" sz="2000" dirty="0" smtClean="0"/>
              <a:t>Researcher, </a:t>
            </a:r>
            <a:r>
              <a:rPr lang="en-US" sz="2000" dirty="0"/>
              <a:t>and </a:t>
            </a:r>
            <a:endParaRPr lang="en-US" sz="2000" dirty="0" smtClean="0"/>
          </a:p>
          <a:p>
            <a:pPr marL="1144588" lvl="0" indent="403225"/>
            <a:r>
              <a:rPr lang="en-US" sz="2000" dirty="0" smtClean="0"/>
              <a:t>International </a:t>
            </a:r>
            <a:r>
              <a:rPr lang="en-US" sz="2000" dirty="0"/>
              <a:t>Security/Diplomacy.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187" y="2076715"/>
            <a:ext cx="3574324" cy="30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3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768" y="33752"/>
            <a:ext cx="10400232" cy="1325563"/>
          </a:xfrm>
        </p:spPr>
        <p:txBody>
          <a:bodyPr/>
          <a:lstStyle/>
          <a:p>
            <a:pPr algn="ctr"/>
            <a:r>
              <a:rPr lang="en-US" dirty="0" smtClean="0"/>
              <a:t>SQF-MILOF-Need </a:t>
            </a:r>
            <a:r>
              <a:rPr lang="en-US" dirty="0"/>
              <a:t>and </a:t>
            </a:r>
            <a:r>
              <a:rPr lang="en-US" dirty="0" smtClean="0"/>
              <a:t>Development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26530" y="1190499"/>
            <a:ext cx="10720491" cy="347539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en-US" dirty="0"/>
              <a:t>levels of complexity: </a:t>
            </a:r>
            <a:endParaRPr lang="de-DE" dirty="0" smtClean="0"/>
          </a:p>
          <a:p>
            <a:pPr marL="1144588" lvl="0" indent="233363"/>
            <a:r>
              <a:rPr lang="en-US" sz="2000" dirty="0" smtClean="0"/>
              <a:t>Level 1  (equivalent to EQF 5); </a:t>
            </a:r>
          </a:p>
          <a:p>
            <a:pPr marL="1144588" lvl="0" indent="233363"/>
            <a:r>
              <a:rPr lang="en-US" sz="2000" dirty="0" smtClean="0"/>
              <a:t>……</a:t>
            </a:r>
          </a:p>
          <a:p>
            <a:pPr marL="1144588" lvl="0" indent="233363"/>
            <a:r>
              <a:rPr lang="en-US" sz="2000" dirty="0" smtClean="0"/>
              <a:t>Level </a:t>
            </a:r>
            <a:r>
              <a:rPr lang="en-US" sz="2000" dirty="0"/>
              <a:t>4 (equivalent to EQF 8</a:t>
            </a:r>
            <a:r>
              <a:rPr lang="en-US" sz="2000" dirty="0" smtClean="0"/>
              <a:t>). </a:t>
            </a:r>
          </a:p>
          <a:p>
            <a:pPr lvl="0"/>
            <a:r>
              <a:rPr lang="en-US" sz="2400" dirty="0" smtClean="0"/>
              <a:t>focus </a:t>
            </a:r>
            <a:r>
              <a:rPr lang="en-US" sz="2400" dirty="0"/>
              <a:t>on </a:t>
            </a:r>
            <a:r>
              <a:rPr lang="en-US" sz="2400" dirty="0" smtClean="0"/>
              <a:t>mil. </a:t>
            </a:r>
            <a:r>
              <a:rPr lang="en-US" sz="2400" dirty="0"/>
              <a:t>organizational architecture/operations: </a:t>
            </a:r>
            <a:endParaRPr lang="en-US" sz="2400" dirty="0" smtClean="0"/>
          </a:p>
          <a:p>
            <a:pPr marL="1144588" lvl="0" indent="403225"/>
            <a:r>
              <a:rPr lang="en-US" sz="2000" dirty="0" smtClean="0"/>
              <a:t>Single arm/branch; </a:t>
            </a:r>
          </a:p>
          <a:p>
            <a:pPr marL="1144588" lvl="0" indent="403225"/>
            <a:r>
              <a:rPr lang="en-US" sz="2000" dirty="0" smtClean="0"/>
              <a:t>Single service; </a:t>
            </a:r>
          </a:p>
          <a:p>
            <a:pPr marL="1144588" lvl="0" indent="403225"/>
            <a:r>
              <a:rPr lang="en-US" sz="2000" dirty="0" smtClean="0"/>
              <a:t>Joint/multiple services, </a:t>
            </a:r>
            <a:r>
              <a:rPr lang="en-US" sz="2000" dirty="0"/>
              <a:t>and </a:t>
            </a:r>
            <a:endParaRPr lang="en-US" sz="2000" dirty="0" smtClean="0"/>
          </a:p>
          <a:p>
            <a:pPr marL="1144588" lvl="0" indent="403225"/>
            <a:r>
              <a:rPr lang="en-US" sz="2000" dirty="0" smtClean="0"/>
              <a:t>Political/Civil-Military.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328" y="3404382"/>
            <a:ext cx="5329683" cy="345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459</Words>
  <Application>Microsoft Office PowerPoint</Application>
  <PresentationFormat>Widescreen</PresentationFormat>
  <Paragraphs>98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Geogrotesque Medium</vt:lpstr>
      <vt:lpstr>Geogrotesque Regular</vt:lpstr>
      <vt:lpstr>GeogrotesqueStencil B Sb</vt:lpstr>
      <vt:lpstr>Roboto-Medium</vt:lpstr>
      <vt:lpstr>Office</vt:lpstr>
      <vt:lpstr>PowerPoint Presentation</vt:lpstr>
      <vt:lpstr>Who is who?</vt:lpstr>
      <vt:lpstr>Who is who?</vt:lpstr>
      <vt:lpstr>Who is who?</vt:lpstr>
      <vt:lpstr>Who is who?</vt:lpstr>
      <vt:lpstr>Why?</vt:lpstr>
      <vt:lpstr>SQF-MILOF-Need and Development</vt:lpstr>
      <vt:lpstr>SQF-MILOF-Need and Development</vt:lpstr>
      <vt:lpstr>SQF-MILOF-Need and Development</vt:lpstr>
      <vt:lpstr>SQF-MILOF-Need and Development</vt:lpstr>
      <vt:lpstr>BUL Qualif. Requirements</vt:lpstr>
      <vt:lpstr>Methodology of Assessment</vt:lpstr>
      <vt:lpstr>Assessment Results</vt:lpstr>
      <vt:lpstr>Assessment Results</vt:lpstr>
      <vt:lpstr>Assessment Results</vt:lpstr>
      <vt:lpstr>Challenges</vt:lpstr>
      <vt:lpstr>Conclusion</vt:lpstr>
      <vt:lpstr>PowerPoint Presentation</vt:lpstr>
    </vt:vector>
  </TitlesOfParts>
  <Company>BMLVS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POSCH Andrea</dc:creator>
  <cp:lastModifiedBy>Nedko</cp:lastModifiedBy>
  <cp:revision>40</cp:revision>
  <dcterms:created xsi:type="dcterms:W3CDTF">2022-09-26T08:34:21Z</dcterms:created>
  <dcterms:modified xsi:type="dcterms:W3CDTF">2022-11-05T14:06:28Z</dcterms:modified>
</cp:coreProperties>
</file>