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 id="278" r:id="rId25"/>
    <p:sldId id="279" r:id="rId26"/>
    <p:sldId id="281" r:id="rId2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userDrawn="1">
          <p15:clr>
            <a:srgbClr val="A4A3A4"/>
          </p15:clr>
        </p15:guide>
        <p15:guide id="2" pos="41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1E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9" autoAdjust="0"/>
    <p:restoredTop sz="69764" autoAdjust="0"/>
  </p:normalViewPr>
  <p:slideViewPr>
    <p:cSldViewPr snapToGrid="0" showGuides="1">
      <p:cViewPr varScale="1">
        <p:scale>
          <a:sx n="45" d="100"/>
          <a:sy n="45" d="100"/>
        </p:scale>
        <p:origin x="1388" y="32"/>
      </p:cViewPr>
      <p:guideLst>
        <p:guide orient="horz" pos="822"/>
        <p:guide pos="41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AB9715-2B4C-40F9-BC18-184E6536A547}" type="datetimeFigureOut">
              <a:rPr lang="de-AT" smtClean="0"/>
              <a:t>07.11.2022</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429A2C-88B6-4B48-BADE-17D295632644}" type="slidenum">
              <a:rPr lang="de-AT" smtClean="0"/>
              <a:t>‹Nr.›</a:t>
            </a:fld>
            <a:endParaRPr lang="de-AT"/>
          </a:p>
        </p:txBody>
      </p:sp>
    </p:spTree>
    <p:extLst>
      <p:ext uri="{BB962C8B-B14F-4D97-AF65-F5344CB8AC3E}">
        <p14:creationId xmlns:p14="http://schemas.microsoft.com/office/powerpoint/2010/main" val="212614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dirty="0" smtClean="0"/>
              <a:t>Generals,</a:t>
            </a:r>
            <a:r>
              <a:rPr lang="en-US" sz="1200" b="1" baseline="0" dirty="0" smtClean="0"/>
              <a:t> </a:t>
            </a:r>
            <a:r>
              <a:rPr lang="en-US" sz="1200" b="1" dirty="0" smtClean="0"/>
              <a:t>Ladies and Gents! </a:t>
            </a:r>
          </a:p>
          <a:p>
            <a:endParaRPr lang="en-US" sz="1200" b="1" noProof="0" dirty="0" smtClean="0"/>
          </a:p>
          <a:p>
            <a:r>
              <a:rPr lang="en-US" sz="1200" b="1" baseline="0" noProof="0" dirty="0" smtClean="0"/>
              <a:t>The Art of Leadership will more and more be driven by information.</a:t>
            </a:r>
          </a:p>
          <a:p>
            <a:r>
              <a:rPr lang="en-US" sz="1200" b="1" baseline="0" noProof="0" dirty="0" smtClean="0"/>
              <a:t>But some basics and specially the “Last Mile” will never change. </a:t>
            </a:r>
          </a:p>
          <a:p>
            <a:endParaRPr lang="de-AT" dirty="0"/>
          </a:p>
        </p:txBody>
      </p:sp>
      <p:sp>
        <p:nvSpPr>
          <p:cNvPr id="4" name="Foliennummernplatzhalter 3"/>
          <p:cNvSpPr>
            <a:spLocks noGrp="1"/>
          </p:cNvSpPr>
          <p:nvPr>
            <p:ph type="sldNum" sz="quarter" idx="10"/>
          </p:nvPr>
        </p:nvSpPr>
        <p:spPr/>
        <p:txBody>
          <a:bodyPr/>
          <a:lstStyle/>
          <a:p>
            <a:fld id="{29429A2C-88B6-4B48-BADE-17D295632644}" type="slidenum">
              <a:rPr lang="de-AT" smtClean="0"/>
              <a:t>1</a:t>
            </a:fld>
            <a:endParaRPr lang="de-AT"/>
          </a:p>
        </p:txBody>
      </p:sp>
    </p:spTree>
    <p:extLst>
      <p:ext uri="{BB962C8B-B14F-4D97-AF65-F5344CB8AC3E}">
        <p14:creationId xmlns:p14="http://schemas.microsoft.com/office/powerpoint/2010/main" val="1339933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smtClean="0"/>
              <a:t>Future trends like Demographic</a:t>
            </a:r>
            <a:r>
              <a:rPr lang="en-US" b="1" baseline="0" dirty="0" smtClean="0"/>
              <a:t> Changes</a:t>
            </a:r>
            <a:r>
              <a:rPr lang="en-US" b="1" dirty="0" smtClean="0"/>
              <a:t> may</a:t>
            </a:r>
            <a:r>
              <a:rPr lang="en-US" b="1" baseline="0" dirty="0" smtClean="0"/>
              <a:t> break or speed up this development.</a:t>
            </a:r>
          </a:p>
          <a:p>
            <a:r>
              <a:rPr lang="en-US" b="1" baseline="0" noProof="0" dirty="0" smtClean="0"/>
              <a:t>For example, to fight under hot conditions would extremely reinforce the burden on soldiers on the frontline.</a:t>
            </a:r>
          </a:p>
          <a:p>
            <a:r>
              <a:rPr lang="en-US" b="1" baseline="0" noProof="0" dirty="0" smtClean="0"/>
              <a:t>To fulfil tasks in an environment with a great number of non-state actors is becoming a horrible situation for information and communication.</a:t>
            </a:r>
          </a:p>
          <a:p>
            <a:r>
              <a:rPr lang="en-US" b="1" baseline="0" noProof="0" dirty="0" smtClean="0"/>
              <a:t>And in summary it can be the military-technological asymmetric response.</a:t>
            </a:r>
            <a:endParaRPr lang="en-US" b="1" noProof="0" dirty="0" smtClean="0"/>
          </a:p>
          <a:p>
            <a:endParaRPr lang="de-AT" dirty="0"/>
          </a:p>
        </p:txBody>
      </p:sp>
      <p:sp>
        <p:nvSpPr>
          <p:cNvPr id="4" name="Foliennummernplatzhalter 3"/>
          <p:cNvSpPr>
            <a:spLocks noGrp="1"/>
          </p:cNvSpPr>
          <p:nvPr>
            <p:ph type="sldNum" sz="quarter" idx="10"/>
          </p:nvPr>
        </p:nvSpPr>
        <p:spPr/>
        <p:txBody>
          <a:bodyPr/>
          <a:lstStyle/>
          <a:p>
            <a:fld id="{29429A2C-88B6-4B48-BADE-17D295632644}" type="slidenum">
              <a:rPr lang="de-AT" smtClean="0"/>
              <a:t>10</a:t>
            </a:fld>
            <a:endParaRPr lang="de-AT"/>
          </a:p>
        </p:txBody>
      </p:sp>
    </p:spTree>
    <p:extLst>
      <p:ext uri="{BB962C8B-B14F-4D97-AF65-F5344CB8AC3E}">
        <p14:creationId xmlns:p14="http://schemas.microsoft.com/office/powerpoint/2010/main" val="4007231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smtClean="0"/>
              <a:t>And again the conclusion.</a:t>
            </a:r>
          </a:p>
          <a:p>
            <a:r>
              <a:rPr lang="de-AT" b="1" dirty="0" smtClean="0"/>
              <a:t>…</a:t>
            </a:r>
            <a:endParaRPr lang="en-US" b="1" dirty="0" smtClean="0"/>
          </a:p>
          <a:p>
            <a:endParaRPr lang="de-AT" dirty="0"/>
          </a:p>
        </p:txBody>
      </p:sp>
      <p:sp>
        <p:nvSpPr>
          <p:cNvPr id="4" name="Foliennummernplatzhalter 3"/>
          <p:cNvSpPr>
            <a:spLocks noGrp="1"/>
          </p:cNvSpPr>
          <p:nvPr>
            <p:ph type="sldNum" sz="quarter" idx="10"/>
          </p:nvPr>
        </p:nvSpPr>
        <p:spPr/>
        <p:txBody>
          <a:bodyPr/>
          <a:lstStyle/>
          <a:p>
            <a:fld id="{29429A2C-88B6-4B48-BADE-17D295632644}" type="slidenum">
              <a:rPr lang="de-AT" smtClean="0"/>
              <a:t>11</a:t>
            </a:fld>
            <a:endParaRPr lang="de-AT"/>
          </a:p>
        </p:txBody>
      </p:sp>
    </p:spTree>
    <p:extLst>
      <p:ext uri="{BB962C8B-B14F-4D97-AF65-F5344CB8AC3E}">
        <p14:creationId xmlns:p14="http://schemas.microsoft.com/office/powerpoint/2010/main" val="145659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smtClean="0"/>
              <a:t>But now to more details and assessments for the last mile.</a:t>
            </a:r>
            <a:endParaRPr lang="de-AT" b="1" dirty="0" smtClean="0"/>
          </a:p>
          <a:p>
            <a:r>
              <a:rPr lang="en-US" b="1" noProof="0" dirty="0" smtClean="0"/>
              <a:t>What we need in the last mile in general is:</a:t>
            </a:r>
          </a:p>
          <a:p>
            <a:r>
              <a:rPr lang="en-US" b="1" noProof="0" dirty="0" smtClean="0"/>
              <a:t>--</a:t>
            </a:r>
          </a:p>
          <a:p>
            <a:r>
              <a:rPr lang="en-US" b="1" noProof="0" dirty="0" smtClean="0"/>
              <a:t>But</a:t>
            </a:r>
            <a:r>
              <a:rPr lang="en-US" b="1" baseline="0" noProof="0" dirty="0" smtClean="0"/>
              <a:t> also be aware the dangerous is an information overflow!</a:t>
            </a:r>
          </a:p>
          <a:p>
            <a:r>
              <a:rPr lang="en-US" b="1" baseline="0" noProof="0" dirty="0" smtClean="0"/>
              <a:t>The functionality Data Support should express that a leader or commander at this level needs basic information without asking for support.</a:t>
            </a:r>
            <a:endParaRPr lang="en-US" b="1" noProof="0" dirty="0" smtClean="0"/>
          </a:p>
          <a:p>
            <a:endParaRPr lang="de-AT" dirty="0"/>
          </a:p>
        </p:txBody>
      </p:sp>
      <p:sp>
        <p:nvSpPr>
          <p:cNvPr id="4" name="Foliennummernplatzhalter 3"/>
          <p:cNvSpPr>
            <a:spLocks noGrp="1"/>
          </p:cNvSpPr>
          <p:nvPr>
            <p:ph type="sldNum" sz="quarter" idx="10"/>
          </p:nvPr>
        </p:nvSpPr>
        <p:spPr/>
        <p:txBody>
          <a:bodyPr/>
          <a:lstStyle/>
          <a:p>
            <a:fld id="{29429A2C-88B6-4B48-BADE-17D295632644}" type="slidenum">
              <a:rPr lang="de-AT" smtClean="0"/>
              <a:t>12</a:t>
            </a:fld>
            <a:endParaRPr lang="de-AT"/>
          </a:p>
        </p:txBody>
      </p:sp>
    </p:spTree>
    <p:extLst>
      <p:ext uri="{BB962C8B-B14F-4D97-AF65-F5344CB8AC3E}">
        <p14:creationId xmlns:p14="http://schemas.microsoft.com/office/powerpoint/2010/main" val="150884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smtClean="0"/>
              <a:t>All of us have some basics for ICT-equipment</a:t>
            </a:r>
            <a:r>
              <a:rPr lang="en-US" b="1" baseline="0" noProof="0" dirty="0" smtClean="0"/>
              <a:t> </a:t>
            </a:r>
            <a:r>
              <a:rPr lang="en-US" b="1" noProof="0" dirty="0" smtClean="0"/>
              <a:t>always in</a:t>
            </a:r>
            <a:r>
              <a:rPr lang="en-US" b="1" baseline="0" noProof="0" dirty="0" smtClean="0"/>
              <a:t> the brain, but I suppose that sometimes the technical development overlaps this.</a:t>
            </a:r>
          </a:p>
          <a:p>
            <a:r>
              <a:rPr lang="en-US" b="1" baseline="0" noProof="0" dirty="0" smtClean="0"/>
              <a:t>So for our remainder:</a:t>
            </a:r>
          </a:p>
          <a:p>
            <a:r>
              <a:rPr lang="en-US" b="1" baseline="0" noProof="0" dirty="0" smtClean="0"/>
              <a:t>Train as you fight, this means no change between private and civilian ICT-equipment and no change of the ICT-equipment between different tasks. If necessary you can use some add </a:t>
            </a:r>
            <a:r>
              <a:rPr lang="en-US" b="1" baseline="0" noProof="0" dirty="0" err="1" smtClean="0"/>
              <a:t>on`s</a:t>
            </a:r>
            <a:r>
              <a:rPr lang="en-US" b="1" baseline="0" noProof="0" dirty="0" smtClean="0"/>
              <a:t>.</a:t>
            </a:r>
          </a:p>
          <a:p>
            <a:r>
              <a:rPr lang="en-US" b="1" baseline="0" noProof="0" dirty="0" smtClean="0"/>
              <a:t>Drill the use of ICT-equipment and use this standard ICT-equipment also during  simulation.</a:t>
            </a:r>
          </a:p>
          <a:p>
            <a:r>
              <a:rPr lang="en-US" b="1" baseline="0" noProof="0" dirty="0" smtClean="0"/>
              <a:t>And last but not least let us also but the finger on networking and the security aspects. To reduce the threats it can be convenient not to be always in the big network.</a:t>
            </a:r>
            <a:endParaRPr lang="en-US" b="1" noProof="0" dirty="0" smtClean="0"/>
          </a:p>
          <a:p>
            <a:endParaRPr lang="de-AT" dirty="0"/>
          </a:p>
        </p:txBody>
      </p:sp>
      <p:sp>
        <p:nvSpPr>
          <p:cNvPr id="4" name="Foliennummernplatzhalter 3"/>
          <p:cNvSpPr>
            <a:spLocks noGrp="1"/>
          </p:cNvSpPr>
          <p:nvPr>
            <p:ph type="sldNum" sz="quarter" idx="10"/>
          </p:nvPr>
        </p:nvSpPr>
        <p:spPr/>
        <p:txBody>
          <a:bodyPr/>
          <a:lstStyle/>
          <a:p>
            <a:fld id="{29429A2C-88B6-4B48-BADE-17D295632644}" type="slidenum">
              <a:rPr lang="de-AT" smtClean="0"/>
              <a:t>13</a:t>
            </a:fld>
            <a:endParaRPr lang="de-AT"/>
          </a:p>
        </p:txBody>
      </p:sp>
    </p:spTree>
    <p:extLst>
      <p:ext uri="{BB962C8B-B14F-4D97-AF65-F5344CB8AC3E}">
        <p14:creationId xmlns:p14="http://schemas.microsoft.com/office/powerpoint/2010/main" val="255601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smtClean="0"/>
              <a:t>Don`t</a:t>
            </a:r>
            <a:r>
              <a:rPr lang="en-US" b="1" baseline="0" noProof="0" dirty="0" smtClean="0"/>
              <a:t> forget the </a:t>
            </a:r>
            <a:r>
              <a:rPr lang="en-US" b="1" noProof="0" dirty="0" smtClean="0"/>
              <a:t>basic functions to operate</a:t>
            </a:r>
            <a:r>
              <a:rPr lang="en-US" b="1" baseline="0" noProof="0" dirty="0" smtClean="0"/>
              <a:t> ICT-equipment in the battle zone.</a:t>
            </a:r>
          </a:p>
          <a:p>
            <a:r>
              <a:rPr lang="en-US" b="1" baseline="0" noProof="0" dirty="0" smtClean="0"/>
              <a:t>The configuration of ICT-equipment must be possible at coy level.</a:t>
            </a:r>
          </a:p>
          <a:p>
            <a:r>
              <a:rPr lang="en-US" b="1" baseline="0" noProof="0" dirty="0" smtClean="0"/>
              <a:t>To change net participants and changing function is a local and not centralized job.</a:t>
            </a:r>
          </a:p>
          <a:p>
            <a:endParaRPr lang="de-AT" b="1" baseline="0" noProof="0" dirty="0" smtClean="0"/>
          </a:p>
          <a:p>
            <a:r>
              <a:rPr lang="en-US" b="1" baseline="0" noProof="0" dirty="0" smtClean="0"/>
              <a:t>In addition there must be also a strong focus on the resilience of the ICT-equipment.</a:t>
            </a:r>
          </a:p>
          <a:p>
            <a:r>
              <a:rPr lang="en-US" b="1" baseline="0" noProof="0" dirty="0" smtClean="0"/>
              <a:t>Namely MILSTD for hardening or COMSEC and TRANSEC basics.</a:t>
            </a:r>
            <a:endParaRPr lang="de-AT" dirty="0"/>
          </a:p>
        </p:txBody>
      </p:sp>
      <p:sp>
        <p:nvSpPr>
          <p:cNvPr id="4" name="Foliennummernplatzhalter 3"/>
          <p:cNvSpPr>
            <a:spLocks noGrp="1"/>
          </p:cNvSpPr>
          <p:nvPr>
            <p:ph type="sldNum" sz="quarter" idx="10"/>
          </p:nvPr>
        </p:nvSpPr>
        <p:spPr/>
        <p:txBody>
          <a:bodyPr/>
          <a:lstStyle/>
          <a:p>
            <a:fld id="{29429A2C-88B6-4B48-BADE-17D295632644}" type="slidenum">
              <a:rPr lang="de-AT" smtClean="0"/>
              <a:t>14</a:t>
            </a:fld>
            <a:endParaRPr lang="de-AT"/>
          </a:p>
        </p:txBody>
      </p:sp>
    </p:spTree>
    <p:extLst>
      <p:ext uri="{BB962C8B-B14F-4D97-AF65-F5344CB8AC3E}">
        <p14:creationId xmlns:p14="http://schemas.microsoft.com/office/powerpoint/2010/main" val="483300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smtClean="0"/>
              <a:t>To operate the ICT-System you always must be in line with the action plan and so sometimes Electronic Silence is necessary.</a:t>
            </a:r>
          </a:p>
          <a:p>
            <a:endParaRPr lang="en-US" b="1" noProof="0" dirty="0" smtClean="0"/>
          </a:p>
          <a:p>
            <a:r>
              <a:rPr lang="en-US" b="1" noProof="0" dirty="0" smtClean="0"/>
              <a:t>In many times you need nearly permanent you position.</a:t>
            </a:r>
          </a:p>
          <a:p>
            <a:r>
              <a:rPr lang="en-US" b="1" noProof="0" dirty="0" smtClean="0"/>
              <a:t>And in some cases you need a timing source, which very often uses GPS as basic.</a:t>
            </a:r>
          </a:p>
          <a:p>
            <a:r>
              <a:rPr lang="en-US" b="1" noProof="0" dirty="0" smtClean="0"/>
              <a:t>The communication to</a:t>
            </a:r>
            <a:r>
              <a:rPr lang="en-US" b="1" baseline="0" noProof="0" dirty="0" smtClean="0"/>
              <a:t> get</a:t>
            </a:r>
            <a:r>
              <a:rPr lang="en-US" b="1" noProof="0" dirty="0" smtClean="0"/>
              <a:t> sensor information</a:t>
            </a:r>
            <a:r>
              <a:rPr lang="en-US" b="1" baseline="0" noProof="0" dirty="0" smtClean="0"/>
              <a:t> </a:t>
            </a:r>
            <a:r>
              <a:rPr lang="en-US" b="1" noProof="0" dirty="0" smtClean="0"/>
              <a:t>and sensor</a:t>
            </a:r>
            <a:r>
              <a:rPr lang="en-US" b="1" baseline="0" noProof="0" dirty="0" smtClean="0"/>
              <a:t> conditions is important and</a:t>
            </a:r>
          </a:p>
          <a:p>
            <a:r>
              <a:rPr lang="en-US" b="1" baseline="0" noProof="0" dirty="0" smtClean="0"/>
              <a:t>You have to be in contact with non military elements.</a:t>
            </a:r>
            <a:r>
              <a:rPr lang="en-US" b="1" noProof="0" dirty="0" smtClean="0"/>
              <a:t>  </a:t>
            </a:r>
          </a:p>
          <a:p>
            <a:endParaRPr lang="de-AT" dirty="0"/>
          </a:p>
        </p:txBody>
      </p:sp>
      <p:sp>
        <p:nvSpPr>
          <p:cNvPr id="4" name="Foliennummernplatzhalter 3"/>
          <p:cNvSpPr>
            <a:spLocks noGrp="1"/>
          </p:cNvSpPr>
          <p:nvPr>
            <p:ph type="sldNum" sz="quarter" idx="10"/>
          </p:nvPr>
        </p:nvSpPr>
        <p:spPr/>
        <p:txBody>
          <a:bodyPr/>
          <a:lstStyle/>
          <a:p>
            <a:fld id="{29429A2C-88B6-4B48-BADE-17D295632644}" type="slidenum">
              <a:rPr lang="de-AT" smtClean="0"/>
              <a:t>15</a:t>
            </a:fld>
            <a:endParaRPr lang="de-AT"/>
          </a:p>
        </p:txBody>
      </p:sp>
    </p:spTree>
    <p:extLst>
      <p:ext uri="{BB962C8B-B14F-4D97-AF65-F5344CB8AC3E}">
        <p14:creationId xmlns:p14="http://schemas.microsoft.com/office/powerpoint/2010/main" val="1589256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smtClean="0"/>
              <a:t>Conclusion No.3!</a:t>
            </a:r>
          </a:p>
          <a:p>
            <a:r>
              <a:rPr lang="en-US" b="1" noProof="0" dirty="0" smtClean="0"/>
              <a:t>The</a:t>
            </a:r>
            <a:r>
              <a:rPr lang="en-US" b="1" baseline="0" noProof="0" dirty="0" smtClean="0"/>
              <a:t> development has to bring the COM-Equipment to ICT-Equipment, or from Radio to ICT-Equipment.</a:t>
            </a:r>
            <a:endParaRPr lang="en-US" b="1" noProof="0" dirty="0" smtClean="0"/>
          </a:p>
          <a:p>
            <a:r>
              <a:rPr lang="en-US" b="1" noProof="0" dirty="0" smtClean="0"/>
              <a:t>From</a:t>
            </a:r>
            <a:r>
              <a:rPr lang="en-US" b="1" baseline="0" noProof="0" dirty="0" smtClean="0"/>
              <a:t> a USER perspective we need the following functionalities.</a:t>
            </a:r>
            <a:endParaRPr lang="en-US" b="1" noProof="0" dirty="0"/>
          </a:p>
        </p:txBody>
      </p:sp>
      <p:sp>
        <p:nvSpPr>
          <p:cNvPr id="4" name="Foliennummernplatzhalter 3"/>
          <p:cNvSpPr>
            <a:spLocks noGrp="1"/>
          </p:cNvSpPr>
          <p:nvPr>
            <p:ph type="sldNum" sz="quarter" idx="10"/>
          </p:nvPr>
        </p:nvSpPr>
        <p:spPr/>
        <p:txBody>
          <a:bodyPr/>
          <a:lstStyle/>
          <a:p>
            <a:fld id="{29429A2C-88B6-4B48-BADE-17D295632644}" type="slidenum">
              <a:rPr lang="de-AT" smtClean="0"/>
              <a:t>16</a:t>
            </a:fld>
            <a:endParaRPr lang="de-AT"/>
          </a:p>
        </p:txBody>
      </p:sp>
    </p:spTree>
    <p:extLst>
      <p:ext uri="{BB962C8B-B14F-4D97-AF65-F5344CB8AC3E}">
        <p14:creationId xmlns:p14="http://schemas.microsoft.com/office/powerpoint/2010/main" val="1765011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smtClean="0"/>
              <a:t>The components ….</a:t>
            </a:r>
          </a:p>
          <a:p>
            <a:endParaRPr lang="en-US" b="1" dirty="0" smtClean="0"/>
          </a:p>
          <a:p>
            <a:r>
              <a:rPr lang="en-US" b="1" dirty="0" smtClean="0"/>
              <a:t>All this components are  reliable</a:t>
            </a:r>
            <a:r>
              <a:rPr lang="en-US" b="1" baseline="0" dirty="0" smtClean="0"/>
              <a:t> in a very high sophisticated way.</a:t>
            </a:r>
          </a:p>
          <a:p>
            <a:endParaRPr lang="en-US" b="1" baseline="0" dirty="0" smtClean="0"/>
          </a:p>
          <a:p>
            <a:r>
              <a:rPr lang="en-US" b="1" baseline="0" dirty="0" smtClean="0"/>
              <a:t>But does the existing configuration of this components fulfil the requirements?</a:t>
            </a:r>
            <a:endParaRPr lang="en-US" b="1" dirty="0" smtClean="0"/>
          </a:p>
          <a:p>
            <a:endParaRPr lang="de-AT" dirty="0"/>
          </a:p>
        </p:txBody>
      </p:sp>
      <p:sp>
        <p:nvSpPr>
          <p:cNvPr id="4" name="Foliennummernplatzhalter 3"/>
          <p:cNvSpPr>
            <a:spLocks noGrp="1"/>
          </p:cNvSpPr>
          <p:nvPr>
            <p:ph type="sldNum" sz="quarter" idx="10"/>
          </p:nvPr>
        </p:nvSpPr>
        <p:spPr/>
        <p:txBody>
          <a:bodyPr/>
          <a:lstStyle/>
          <a:p>
            <a:fld id="{29429A2C-88B6-4B48-BADE-17D295632644}" type="slidenum">
              <a:rPr lang="de-AT" smtClean="0"/>
              <a:t>17</a:t>
            </a:fld>
            <a:endParaRPr lang="de-AT"/>
          </a:p>
        </p:txBody>
      </p:sp>
    </p:spTree>
    <p:extLst>
      <p:ext uri="{BB962C8B-B14F-4D97-AF65-F5344CB8AC3E}">
        <p14:creationId xmlns:p14="http://schemas.microsoft.com/office/powerpoint/2010/main" val="3433620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smtClean="0"/>
              <a:t>By analyzing the needs we can see that the configuration of  ICT-Systems  must be different.</a:t>
            </a:r>
          </a:p>
          <a:p>
            <a:r>
              <a:rPr lang="en-US" b="1" noProof="0" dirty="0" smtClean="0"/>
              <a:t>The mounted or vehicular</a:t>
            </a:r>
            <a:r>
              <a:rPr lang="en-US" b="1" baseline="0" noProof="0" dirty="0" smtClean="0"/>
              <a:t> configuration can be modular.</a:t>
            </a:r>
            <a:endParaRPr lang="en-US" b="1" noProof="0" dirty="0" smtClean="0"/>
          </a:p>
          <a:p>
            <a:r>
              <a:rPr lang="en-US" b="1" noProof="0" dirty="0" smtClean="0"/>
              <a:t>The</a:t>
            </a:r>
            <a:r>
              <a:rPr lang="en-US" b="1" baseline="0" noProof="0" dirty="0" smtClean="0"/>
              <a:t> top challenge will be the team and squad leader or coy commander in dismounted situations.</a:t>
            </a:r>
          </a:p>
          <a:p>
            <a:r>
              <a:rPr lang="en-US" b="1" baseline="0" noProof="0" dirty="0" smtClean="0"/>
              <a:t>The dismounted soldier configuration must be an integration into the personal soldier equipment.</a:t>
            </a:r>
          </a:p>
          <a:p>
            <a:r>
              <a:rPr lang="en-US" b="1" baseline="0" noProof="0" dirty="0" smtClean="0"/>
              <a:t>And a unmanned senor needs, the com-integration.</a:t>
            </a:r>
            <a:endParaRPr lang="en-US" b="1" noProof="0" dirty="0" smtClean="0"/>
          </a:p>
          <a:p>
            <a:endParaRPr lang="de-AT" dirty="0"/>
          </a:p>
        </p:txBody>
      </p:sp>
      <p:sp>
        <p:nvSpPr>
          <p:cNvPr id="4" name="Foliennummernplatzhalter 3"/>
          <p:cNvSpPr>
            <a:spLocks noGrp="1"/>
          </p:cNvSpPr>
          <p:nvPr>
            <p:ph type="sldNum" sz="quarter" idx="10"/>
          </p:nvPr>
        </p:nvSpPr>
        <p:spPr/>
        <p:txBody>
          <a:bodyPr/>
          <a:lstStyle/>
          <a:p>
            <a:fld id="{29429A2C-88B6-4B48-BADE-17D295632644}" type="slidenum">
              <a:rPr lang="de-AT" smtClean="0"/>
              <a:t>18</a:t>
            </a:fld>
            <a:endParaRPr lang="de-AT"/>
          </a:p>
        </p:txBody>
      </p:sp>
    </p:spTree>
    <p:extLst>
      <p:ext uri="{BB962C8B-B14F-4D97-AF65-F5344CB8AC3E}">
        <p14:creationId xmlns:p14="http://schemas.microsoft.com/office/powerpoint/2010/main" val="1558999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smtClean="0"/>
              <a:t>What the last mile commander needs is a fully integrated ICT-System with a</a:t>
            </a:r>
            <a:r>
              <a:rPr lang="en-US" b="1" baseline="0" noProof="0" dirty="0" smtClean="0"/>
              <a:t> task specific configuration with less physical burden.</a:t>
            </a:r>
          </a:p>
          <a:p>
            <a:endParaRPr lang="en-US" b="1" baseline="0" noProof="0" dirty="0" smtClean="0"/>
          </a:p>
          <a:p>
            <a:r>
              <a:rPr lang="en-US" b="1" baseline="0" noProof="0" dirty="0" smtClean="0"/>
              <a:t>To handle this in a perfect way this hardware must be available over 10 years may be with a firmware upgrade in between.</a:t>
            </a:r>
          </a:p>
          <a:p>
            <a:endParaRPr lang="en-US" b="1" baseline="0" noProof="0" dirty="0" smtClean="0"/>
          </a:p>
          <a:p>
            <a:r>
              <a:rPr lang="en-US" b="1" baseline="0" noProof="0" dirty="0" smtClean="0"/>
              <a:t>There can be expendable items if necessary.</a:t>
            </a:r>
          </a:p>
          <a:p>
            <a:endParaRPr lang="en-US" b="1" baseline="0" noProof="0" dirty="0" smtClean="0"/>
          </a:p>
          <a:p>
            <a:r>
              <a:rPr lang="en-US" b="1" baseline="0" noProof="0" dirty="0" smtClean="0"/>
              <a:t>The Software, he has to handle, must be the same as long as possible.</a:t>
            </a:r>
          </a:p>
          <a:p>
            <a:endParaRPr lang="en-US" b="1" baseline="0" noProof="0" dirty="0" smtClean="0"/>
          </a:p>
          <a:p>
            <a:r>
              <a:rPr lang="en-US" b="1" baseline="0" noProof="0" dirty="0" smtClean="0"/>
              <a:t>I remember, you have to handle all this things under battle zone conditions.</a:t>
            </a:r>
            <a:endParaRPr lang="en-US" b="1" noProof="0" dirty="0" smtClean="0"/>
          </a:p>
          <a:p>
            <a:endParaRPr lang="de-AT" dirty="0"/>
          </a:p>
        </p:txBody>
      </p:sp>
      <p:sp>
        <p:nvSpPr>
          <p:cNvPr id="4" name="Foliennummernplatzhalter 3"/>
          <p:cNvSpPr>
            <a:spLocks noGrp="1"/>
          </p:cNvSpPr>
          <p:nvPr>
            <p:ph type="sldNum" sz="quarter" idx="10"/>
          </p:nvPr>
        </p:nvSpPr>
        <p:spPr/>
        <p:txBody>
          <a:bodyPr/>
          <a:lstStyle/>
          <a:p>
            <a:fld id="{29429A2C-88B6-4B48-BADE-17D295632644}" type="slidenum">
              <a:rPr lang="de-AT" smtClean="0"/>
              <a:t>19</a:t>
            </a:fld>
            <a:endParaRPr lang="de-AT"/>
          </a:p>
        </p:txBody>
      </p:sp>
    </p:spTree>
    <p:extLst>
      <p:ext uri="{BB962C8B-B14F-4D97-AF65-F5344CB8AC3E}">
        <p14:creationId xmlns:p14="http://schemas.microsoft.com/office/powerpoint/2010/main" val="2801221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smtClean="0"/>
              <a:t>There are a some titles</a:t>
            </a:r>
            <a:r>
              <a:rPr lang="en-US" b="1" baseline="0" dirty="0" smtClean="0"/>
              <a:t> of my presentation with the same focus.</a:t>
            </a:r>
          </a:p>
          <a:p>
            <a:r>
              <a:rPr lang="en-US" b="1" baseline="0" dirty="0" smtClean="0"/>
              <a:t>May be, that nations have a different item for this area but I </a:t>
            </a:r>
            <a:r>
              <a:rPr lang="en-US" b="1" dirty="0" smtClean="0"/>
              <a:t>hope you can accept this thesis.</a:t>
            </a:r>
          </a:p>
          <a:p>
            <a:r>
              <a:rPr lang="en-US" b="1" dirty="0" smtClean="0"/>
              <a:t>I also hope this thesis stresses the importance of the ideas of my presentation.</a:t>
            </a:r>
          </a:p>
          <a:p>
            <a:r>
              <a:rPr lang="en-US" b="1" baseline="0" dirty="0" smtClean="0"/>
              <a:t> </a:t>
            </a:r>
            <a:endParaRPr lang="en-US" b="1" dirty="0" smtClean="0"/>
          </a:p>
          <a:p>
            <a:endParaRPr lang="de-AT" dirty="0"/>
          </a:p>
        </p:txBody>
      </p:sp>
      <p:sp>
        <p:nvSpPr>
          <p:cNvPr id="4" name="Foliennummernplatzhalter 3"/>
          <p:cNvSpPr>
            <a:spLocks noGrp="1"/>
          </p:cNvSpPr>
          <p:nvPr>
            <p:ph type="sldNum" sz="quarter" idx="10"/>
          </p:nvPr>
        </p:nvSpPr>
        <p:spPr/>
        <p:txBody>
          <a:bodyPr/>
          <a:lstStyle/>
          <a:p>
            <a:fld id="{29429A2C-88B6-4B48-BADE-17D295632644}" type="slidenum">
              <a:rPr lang="de-AT" smtClean="0"/>
              <a:t>2</a:t>
            </a:fld>
            <a:endParaRPr lang="de-AT"/>
          </a:p>
        </p:txBody>
      </p:sp>
    </p:spTree>
    <p:extLst>
      <p:ext uri="{BB962C8B-B14F-4D97-AF65-F5344CB8AC3E}">
        <p14:creationId xmlns:p14="http://schemas.microsoft.com/office/powerpoint/2010/main" val="1483847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smtClean="0"/>
              <a:t>In this picture I show you some well known parts of the existing ICT-equipment.</a:t>
            </a:r>
          </a:p>
          <a:p>
            <a:r>
              <a:rPr lang="en-US" b="1" noProof="0" dirty="0" smtClean="0"/>
              <a:t>Two</a:t>
            </a:r>
            <a:r>
              <a:rPr lang="en-US" b="1" baseline="0" noProof="0" dirty="0" smtClean="0"/>
              <a:t> </a:t>
            </a:r>
            <a:r>
              <a:rPr lang="en-US" b="1" noProof="0" dirty="0" smtClean="0"/>
              <a:t>channels Handheld and</a:t>
            </a:r>
            <a:r>
              <a:rPr lang="en-US" b="1" baseline="0" noProof="0" dirty="0" smtClean="0"/>
              <a:t> </a:t>
            </a:r>
            <a:r>
              <a:rPr lang="en-US" b="1" baseline="0" noProof="0" dirty="0" err="1" smtClean="0"/>
              <a:t>Manpack</a:t>
            </a:r>
            <a:r>
              <a:rPr lang="en-US" b="1" baseline="0" noProof="0" dirty="0" smtClean="0"/>
              <a:t> radios, key display unit, tablet, cabling Radio tablet,</a:t>
            </a:r>
          </a:p>
          <a:p>
            <a:r>
              <a:rPr lang="en-US" b="1" baseline="0" noProof="0" dirty="0" smtClean="0"/>
              <a:t> battery, handset, headset with cabling and antennas.</a:t>
            </a:r>
          </a:p>
          <a:p>
            <a:endParaRPr lang="de-AT" b="1" baseline="0" noProof="0" dirty="0" smtClean="0"/>
          </a:p>
          <a:p>
            <a:r>
              <a:rPr lang="en-US" b="1" baseline="0" noProof="0" dirty="0" smtClean="0"/>
              <a:t>Al this assets a coy commander or platoon leader has to carry with him, or he is reliant on a second soldier.</a:t>
            </a:r>
          </a:p>
          <a:p>
            <a:r>
              <a:rPr lang="en-US" b="1" baseline="0" noProof="0" dirty="0" smtClean="0"/>
              <a:t>That’s really a terrible solution. </a:t>
            </a:r>
          </a:p>
          <a:p>
            <a:endParaRPr lang="de-AT" dirty="0"/>
          </a:p>
        </p:txBody>
      </p:sp>
      <p:sp>
        <p:nvSpPr>
          <p:cNvPr id="4" name="Foliennummernplatzhalter 3"/>
          <p:cNvSpPr>
            <a:spLocks noGrp="1"/>
          </p:cNvSpPr>
          <p:nvPr>
            <p:ph type="sldNum" sz="quarter" idx="10"/>
          </p:nvPr>
        </p:nvSpPr>
        <p:spPr/>
        <p:txBody>
          <a:bodyPr/>
          <a:lstStyle/>
          <a:p>
            <a:fld id="{29429A2C-88B6-4B48-BADE-17D295632644}" type="slidenum">
              <a:rPr lang="de-AT" smtClean="0"/>
              <a:t>20</a:t>
            </a:fld>
            <a:endParaRPr lang="de-AT"/>
          </a:p>
        </p:txBody>
      </p:sp>
    </p:spTree>
    <p:extLst>
      <p:ext uri="{BB962C8B-B14F-4D97-AF65-F5344CB8AC3E}">
        <p14:creationId xmlns:p14="http://schemas.microsoft.com/office/powerpoint/2010/main" val="2704273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smtClean="0"/>
              <a:t>So I will end with a wish list what we need for the last mile dismounted commander.</a:t>
            </a:r>
          </a:p>
          <a:p>
            <a:r>
              <a:rPr lang="en-US" b="1" noProof="0" dirty="0" smtClean="0"/>
              <a:t>On the picture you see the idea of some hobby</a:t>
            </a:r>
            <a:r>
              <a:rPr lang="en-US" b="1" baseline="0" noProof="0" dirty="0" smtClean="0"/>
              <a:t> radio specialists.</a:t>
            </a:r>
            <a:endParaRPr lang="en-US" b="1" noProof="0" dirty="0" smtClean="0"/>
          </a:p>
          <a:p>
            <a:endParaRPr lang="de-AT" dirty="0"/>
          </a:p>
        </p:txBody>
      </p:sp>
      <p:sp>
        <p:nvSpPr>
          <p:cNvPr id="4" name="Foliennummernplatzhalter 3"/>
          <p:cNvSpPr>
            <a:spLocks noGrp="1"/>
          </p:cNvSpPr>
          <p:nvPr>
            <p:ph type="sldNum" sz="quarter" idx="10"/>
          </p:nvPr>
        </p:nvSpPr>
        <p:spPr/>
        <p:txBody>
          <a:bodyPr/>
          <a:lstStyle/>
          <a:p>
            <a:fld id="{29429A2C-88B6-4B48-BADE-17D295632644}" type="slidenum">
              <a:rPr lang="de-AT" smtClean="0"/>
              <a:t>21</a:t>
            </a:fld>
            <a:endParaRPr lang="de-AT"/>
          </a:p>
        </p:txBody>
      </p:sp>
    </p:spTree>
    <p:extLst>
      <p:ext uri="{BB962C8B-B14F-4D97-AF65-F5344CB8AC3E}">
        <p14:creationId xmlns:p14="http://schemas.microsoft.com/office/powerpoint/2010/main" val="1517049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noProof="0" dirty="0" smtClean="0"/>
              <a:t>As a result of my presentation</a:t>
            </a:r>
            <a:r>
              <a:rPr lang="en-GB" b="1" baseline="0" noProof="0" dirty="0" smtClean="0"/>
              <a:t> in </a:t>
            </a:r>
            <a:r>
              <a:rPr lang="en-GB" b="1" baseline="0" noProof="0" smtClean="0"/>
              <a:t>2021 in LONDON </a:t>
            </a:r>
            <a:r>
              <a:rPr lang="en-GB" b="1" baseline="0" noProof="0" dirty="0" smtClean="0"/>
              <a:t>you can see an R&amp;F project at the start line of EDF to develop such a device I mentioned before.</a:t>
            </a:r>
            <a:endParaRPr lang="en-GB" b="1" noProof="0" dirty="0"/>
          </a:p>
        </p:txBody>
      </p:sp>
      <p:sp>
        <p:nvSpPr>
          <p:cNvPr id="4" name="Foliennummernplatzhalter 3"/>
          <p:cNvSpPr>
            <a:spLocks noGrp="1"/>
          </p:cNvSpPr>
          <p:nvPr>
            <p:ph type="sldNum" sz="quarter" idx="10"/>
          </p:nvPr>
        </p:nvSpPr>
        <p:spPr/>
        <p:txBody>
          <a:bodyPr/>
          <a:lstStyle/>
          <a:p>
            <a:fld id="{29429A2C-88B6-4B48-BADE-17D295632644}" type="slidenum">
              <a:rPr lang="de-AT" smtClean="0"/>
              <a:t>23</a:t>
            </a:fld>
            <a:endParaRPr lang="de-AT"/>
          </a:p>
        </p:txBody>
      </p:sp>
    </p:spTree>
    <p:extLst>
      <p:ext uri="{BB962C8B-B14F-4D97-AF65-F5344CB8AC3E}">
        <p14:creationId xmlns:p14="http://schemas.microsoft.com/office/powerpoint/2010/main" val="1988035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1" noProof="0" dirty="0" smtClean="0"/>
              <a:t>The</a:t>
            </a:r>
            <a:r>
              <a:rPr lang="en-GB" sz="1200" b="1" baseline="0" noProof="0" dirty="0" smtClean="0"/>
              <a:t> tactical picture of TCN shows the general architecture of the Network at different levels of command.</a:t>
            </a:r>
          </a:p>
          <a:p>
            <a:r>
              <a:rPr lang="en-GB" sz="1200" b="1" baseline="0" noProof="0" dirty="0" smtClean="0"/>
              <a:t>With the different use of antennas for example point to point or point to multipoint, and the additional equipment of the signal battalion`s of our force provider you can operate mission tailored at all levels of command. </a:t>
            </a:r>
          </a:p>
          <a:p>
            <a:r>
              <a:rPr lang="en-GB" sz="1200" b="1" baseline="0" noProof="0" dirty="0" smtClean="0"/>
              <a:t>The green cloud at battalion level indicates the beginning of a mobile cloud by using a round beam antenna at NATO Band I level. </a:t>
            </a:r>
          </a:p>
          <a:p>
            <a:r>
              <a:rPr lang="en-GB" sz="1200" b="1" baseline="0" noProof="0" dirty="0" smtClean="0"/>
              <a:t>The stroked blue line indicates the point to point or point to multipoint area and the yellow part connects the deployable network to the fixed network.</a:t>
            </a:r>
          </a:p>
          <a:p>
            <a:r>
              <a:rPr lang="en-GB" sz="1200" b="1" baseline="0" noProof="0" dirty="0" smtClean="0"/>
              <a:t>This is of course a general picture. All the radios you can use to fulfil requirements depending on the scenario.</a:t>
            </a:r>
          </a:p>
          <a:p>
            <a:r>
              <a:rPr lang="en-GB" sz="1200" b="1" baseline="0" noProof="0" dirty="0" smtClean="0"/>
              <a:t>In 2023 April the education and delivery to our brigades will start and hopefully will be finished in 2024.</a:t>
            </a:r>
            <a:endParaRPr lang="en-GB" sz="1200" b="1" noProof="0" dirty="0" smtClean="0"/>
          </a:p>
          <a:p>
            <a:endParaRPr lang="en-US" dirty="0" smtClean="0"/>
          </a:p>
          <a:p>
            <a:endParaRPr lang="de-AT" dirty="0"/>
          </a:p>
        </p:txBody>
      </p:sp>
      <p:sp>
        <p:nvSpPr>
          <p:cNvPr id="4" name="Foliennummernplatzhalter 3"/>
          <p:cNvSpPr>
            <a:spLocks noGrp="1"/>
          </p:cNvSpPr>
          <p:nvPr>
            <p:ph type="sldNum" sz="quarter" idx="10"/>
          </p:nvPr>
        </p:nvSpPr>
        <p:spPr/>
        <p:txBody>
          <a:bodyPr/>
          <a:lstStyle/>
          <a:p>
            <a:fld id="{29429A2C-88B6-4B48-BADE-17D295632644}" type="slidenum">
              <a:rPr lang="de-AT" smtClean="0"/>
              <a:t>24</a:t>
            </a:fld>
            <a:endParaRPr lang="de-AT"/>
          </a:p>
        </p:txBody>
      </p:sp>
    </p:spTree>
    <p:extLst>
      <p:ext uri="{BB962C8B-B14F-4D97-AF65-F5344CB8AC3E}">
        <p14:creationId xmlns:p14="http://schemas.microsoft.com/office/powerpoint/2010/main" val="1656556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noProof="0" dirty="0" smtClean="0"/>
              <a:t>The project</a:t>
            </a:r>
            <a:r>
              <a:rPr lang="en-US" sz="1200" b="1" baseline="0" noProof="0" dirty="0" smtClean="0"/>
              <a:t> TDR is at the moment under testing.</a:t>
            </a:r>
            <a:endParaRPr lang="en-US" sz="1200" b="1"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noProof="0" dirty="0" smtClean="0"/>
              <a:t>The result of combining  TCN+TDR should be a combat-cloud</a:t>
            </a:r>
            <a:r>
              <a:rPr lang="en-US" sz="1200" b="1" baseline="0" noProof="0" dirty="0" smtClean="0"/>
              <a:t> in the area of 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noProof="0" dirty="0" smtClean="0"/>
              <a:t>2024 the implementation is planned and hopefully with an successful R&amp;D program I explained before we are on the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noProof="0" dirty="0" smtClean="0"/>
          </a:p>
          <a:p>
            <a:endParaRPr lang="de-AT" dirty="0"/>
          </a:p>
        </p:txBody>
      </p:sp>
      <p:sp>
        <p:nvSpPr>
          <p:cNvPr id="4" name="Foliennummernplatzhalter 3"/>
          <p:cNvSpPr>
            <a:spLocks noGrp="1"/>
          </p:cNvSpPr>
          <p:nvPr>
            <p:ph type="sldNum" sz="quarter" idx="10"/>
          </p:nvPr>
        </p:nvSpPr>
        <p:spPr/>
        <p:txBody>
          <a:bodyPr/>
          <a:lstStyle/>
          <a:p>
            <a:fld id="{29429A2C-88B6-4B48-BADE-17D295632644}" type="slidenum">
              <a:rPr lang="de-AT" smtClean="0"/>
              <a:t>25</a:t>
            </a:fld>
            <a:endParaRPr lang="de-AT"/>
          </a:p>
        </p:txBody>
      </p:sp>
    </p:spTree>
    <p:extLst>
      <p:ext uri="{BB962C8B-B14F-4D97-AF65-F5344CB8AC3E}">
        <p14:creationId xmlns:p14="http://schemas.microsoft.com/office/powerpoint/2010/main" val="1343453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9429A2C-88B6-4B48-BADE-17D295632644}" type="slidenum">
              <a:rPr lang="de-AT" smtClean="0"/>
              <a:t>26</a:t>
            </a:fld>
            <a:endParaRPr lang="de-AT"/>
          </a:p>
        </p:txBody>
      </p:sp>
    </p:spTree>
    <p:extLst>
      <p:ext uri="{BB962C8B-B14F-4D97-AF65-F5344CB8AC3E}">
        <p14:creationId xmlns:p14="http://schemas.microsoft.com/office/powerpoint/2010/main" val="154221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baseline="0" noProof="0" dirty="0" smtClean="0"/>
              <a:t>The very short bullets of my presentation are: </a:t>
            </a:r>
          </a:p>
          <a:p>
            <a:r>
              <a:rPr lang="de-AT" b="1" baseline="0" noProof="0" dirty="0" smtClean="0"/>
              <a:t>..</a:t>
            </a:r>
          </a:p>
          <a:p>
            <a:r>
              <a:rPr lang="en-US" b="1" baseline="0" noProof="0" dirty="0" smtClean="0"/>
              <a:t>And if I will have time enough I will brief you about the status of </a:t>
            </a:r>
            <a:r>
              <a:rPr lang="en-US" b="1" baseline="0" noProof="0" dirty="0" err="1" smtClean="0"/>
              <a:t>COMSys</a:t>
            </a:r>
            <a:r>
              <a:rPr lang="en-US" b="1" baseline="0" noProof="0" dirty="0" smtClean="0"/>
              <a:t> AAF.</a:t>
            </a:r>
            <a:endParaRPr lang="en-US" b="1" noProof="0" dirty="0" smtClean="0"/>
          </a:p>
          <a:p>
            <a:endParaRPr lang="de-AT" dirty="0"/>
          </a:p>
        </p:txBody>
      </p:sp>
      <p:sp>
        <p:nvSpPr>
          <p:cNvPr id="4" name="Foliennummernplatzhalter 3"/>
          <p:cNvSpPr>
            <a:spLocks noGrp="1"/>
          </p:cNvSpPr>
          <p:nvPr>
            <p:ph type="sldNum" sz="quarter" idx="10"/>
          </p:nvPr>
        </p:nvSpPr>
        <p:spPr/>
        <p:txBody>
          <a:bodyPr/>
          <a:lstStyle/>
          <a:p>
            <a:fld id="{29429A2C-88B6-4B48-BADE-17D295632644}" type="slidenum">
              <a:rPr lang="de-AT" smtClean="0"/>
              <a:t>3</a:t>
            </a:fld>
            <a:endParaRPr lang="de-AT"/>
          </a:p>
        </p:txBody>
      </p:sp>
    </p:spTree>
    <p:extLst>
      <p:ext uri="{BB962C8B-B14F-4D97-AF65-F5344CB8AC3E}">
        <p14:creationId xmlns:p14="http://schemas.microsoft.com/office/powerpoint/2010/main" val="1570424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smtClean="0"/>
              <a:t>Let`s have a look to missions and tasks using the C3 taxonomy.</a:t>
            </a:r>
            <a:endParaRPr lang="de-AT" dirty="0"/>
          </a:p>
        </p:txBody>
      </p:sp>
      <p:sp>
        <p:nvSpPr>
          <p:cNvPr id="4" name="Foliennummernplatzhalter 3"/>
          <p:cNvSpPr>
            <a:spLocks noGrp="1"/>
          </p:cNvSpPr>
          <p:nvPr>
            <p:ph type="sldNum" sz="quarter" idx="10"/>
          </p:nvPr>
        </p:nvSpPr>
        <p:spPr/>
        <p:txBody>
          <a:bodyPr/>
          <a:lstStyle/>
          <a:p>
            <a:fld id="{29429A2C-88B6-4B48-BADE-17D295632644}" type="slidenum">
              <a:rPr lang="de-AT" smtClean="0"/>
              <a:t>4</a:t>
            </a:fld>
            <a:endParaRPr lang="de-AT"/>
          </a:p>
        </p:txBody>
      </p:sp>
    </p:spTree>
    <p:extLst>
      <p:ext uri="{BB962C8B-B14F-4D97-AF65-F5344CB8AC3E}">
        <p14:creationId xmlns:p14="http://schemas.microsoft.com/office/powerpoint/2010/main" val="15150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smtClean="0"/>
              <a:t>All these tasks must be executed from the soldiers</a:t>
            </a:r>
            <a:r>
              <a:rPr lang="en-US" b="1" baseline="0" dirty="0" smtClean="0"/>
              <a:t> at </a:t>
            </a:r>
            <a:r>
              <a:rPr lang="en-US" b="1" dirty="0" smtClean="0"/>
              <a:t>the last mile.</a:t>
            </a:r>
          </a:p>
          <a:p>
            <a:r>
              <a:rPr lang="en-US" b="1" dirty="0" smtClean="0"/>
              <a:t>All these tasks must be done under different conditions and one of this is expressed in the red sentence.</a:t>
            </a:r>
          </a:p>
          <a:p>
            <a:endParaRPr lang="en-US" b="1" dirty="0" smtClean="0"/>
          </a:p>
          <a:p>
            <a:r>
              <a:rPr lang="en-US" b="1" baseline="0" dirty="0" smtClean="0"/>
              <a:t>So the fog of war will be also a fog of legalization of military actions.</a:t>
            </a:r>
            <a:endParaRPr lang="de-AT" b="1" baseline="0" dirty="0" smtClean="0"/>
          </a:p>
          <a:p>
            <a:r>
              <a:rPr lang="en-US" b="1" baseline="0" noProof="0" dirty="0" smtClean="0"/>
              <a:t>You can see this in a very special appearance in UKRAINE till 2014. </a:t>
            </a:r>
            <a:endParaRPr lang="en-US" b="1" noProof="0" dirty="0" smtClean="0"/>
          </a:p>
          <a:p>
            <a:endParaRPr lang="de-AT" dirty="0"/>
          </a:p>
        </p:txBody>
      </p:sp>
      <p:sp>
        <p:nvSpPr>
          <p:cNvPr id="4" name="Foliennummernplatzhalter 3"/>
          <p:cNvSpPr>
            <a:spLocks noGrp="1"/>
          </p:cNvSpPr>
          <p:nvPr>
            <p:ph type="sldNum" sz="quarter" idx="10"/>
          </p:nvPr>
        </p:nvSpPr>
        <p:spPr/>
        <p:txBody>
          <a:bodyPr/>
          <a:lstStyle/>
          <a:p>
            <a:fld id="{29429A2C-88B6-4B48-BADE-17D295632644}" type="slidenum">
              <a:rPr lang="de-AT" smtClean="0"/>
              <a:t>5</a:t>
            </a:fld>
            <a:endParaRPr lang="de-AT"/>
          </a:p>
        </p:txBody>
      </p:sp>
    </p:spTree>
    <p:extLst>
      <p:ext uri="{BB962C8B-B14F-4D97-AF65-F5344CB8AC3E}">
        <p14:creationId xmlns:p14="http://schemas.microsoft.com/office/powerpoint/2010/main" val="3316880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smtClean="0"/>
              <a:t>In this slide I want to express the different ICT-threats in all this tasks I mentioned before.</a:t>
            </a:r>
          </a:p>
          <a:p>
            <a:r>
              <a:rPr lang="en-US" b="1" noProof="0" dirty="0" smtClean="0"/>
              <a:t>The idea is</a:t>
            </a:r>
            <a:r>
              <a:rPr lang="en-US" b="1" baseline="0" noProof="0" dirty="0" smtClean="0"/>
              <a:t> to get an overview about the environment where the ICT-equipment is deployed.</a:t>
            </a:r>
          </a:p>
          <a:p>
            <a:r>
              <a:rPr lang="en-US" b="1" baseline="0" noProof="0" dirty="0" smtClean="0"/>
              <a:t>Hostile EME Electromagnetic environment expresses that the enemy is capable of jamming.</a:t>
            </a:r>
          </a:p>
          <a:p>
            <a:r>
              <a:rPr lang="en-US" b="1" baseline="0" noProof="0" dirty="0" smtClean="0"/>
              <a:t>Hostile ES Electromagnetic surveillance expresses that every use of the spectrum will be under surveillance.</a:t>
            </a:r>
            <a:r>
              <a:rPr lang="en-US" b="1" noProof="0" dirty="0" smtClean="0"/>
              <a:t> </a:t>
            </a:r>
          </a:p>
          <a:p>
            <a:r>
              <a:rPr lang="en-US" b="1" noProof="0" dirty="0" smtClean="0"/>
              <a:t>BT-Control indicates that if</a:t>
            </a:r>
            <a:r>
              <a:rPr lang="en-US" b="1" baseline="0" noProof="0" dirty="0" smtClean="0"/>
              <a:t> you need a Base-Station for your Communication Net this might be attacked.</a:t>
            </a:r>
          </a:p>
          <a:p>
            <a:r>
              <a:rPr lang="en-US" b="1" baseline="0" noProof="0" dirty="0" smtClean="0"/>
              <a:t>CCS-Control indicates that if your communication system has a Central Control Station this Station might be attacked.</a:t>
            </a:r>
          </a:p>
          <a:p>
            <a:r>
              <a:rPr lang="en-US" b="1" baseline="0" noProof="0" dirty="0" smtClean="0"/>
              <a:t>ICT-Energy should put the finger on the threat to block or destroy the energy supply of elements of your communication system</a:t>
            </a:r>
          </a:p>
          <a:p>
            <a:r>
              <a:rPr lang="en-US" b="1" baseline="0" noProof="0" dirty="0" smtClean="0"/>
              <a:t>ICT-Infra indicates the threat if your communication system of the last mile is dependent on ICT-Infrastructure.</a:t>
            </a:r>
          </a:p>
          <a:p>
            <a:r>
              <a:rPr lang="en-US" b="1" baseline="0" noProof="0" dirty="0" smtClean="0"/>
              <a:t>It`s a little bit a “Systems Warfare Concept Analyses” of the ICT-System of the battle zone.</a:t>
            </a:r>
          </a:p>
          <a:p>
            <a:r>
              <a:rPr lang="en-US" b="1" baseline="0" noProof="0" dirty="0" smtClean="0"/>
              <a:t>You can also say the tactical ICT-threats analyses of last mile with the aim of disorganization of command and control.</a:t>
            </a:r>
            <a:endParaRPr lang="en-US" b="1" noProof="0" dirty="0" smtClean="0"/>
          </a:p>
          <a:p>
            <a:r>
              <a:rPr lang="en-US" b="1" noProof="0" dirty="0" smtClean="0"/>
              <a:t>Let me say that this is my personal point of view with an Austrian background.</a:t>
            </a:r>
          </a:p>
          <a:p>
            <a:r>
              <a:rPr lang="en-US" b="1" noProof="0" dirty="0" smtClean="0"/>
              <a:t>So every nation and</a:t>
            </a:r>
            <a:r>
              <a:rPr lang="en-US" b="1" baseline="0" noProof="0" dirty="0" smtClean="0"/>
              <a:t> let me say even before training and deployment you should make an evaluation of the threats.</a:t>
            </a:r>
          </a:p>
          <a:p>
            <a:r>
              <a:rPr lang="en-US" b="1" baseline="0" noProof="0" dirty="0" smtClean="0"/>
              <a:t>SHA Support to Humanitarian Assistance</a:t>
            </a:r>
          </a:p>
          <a:p>
            <a:r>
              <a:rPr lang="en-US" b="1" baseline="0" noProof="0" dirty="0" smtClean="0"/>
              <a:t>You can see that most of the time we operate under red condition`s!</a:t>
            </a:r>
            <a:endParaRPr lang="en-US" b="1" noProof="0" dirty="0" smtClean="0"/>
          </a:p>
          <a:p>
            <a:endParaRPr lang="de-AT" dirty="0"/>
          </a:p>
        </p:txBody>
      </p:sp>
      <p:sp>
        <p:nvSpPr>
          <p:cNvPr id="4" name="Foliennummernplatzhalter 3"/>
          <p:cNvSpPr>
            <a:spLocks noGrp="1"/>
          </p:cNvSpPr>
          <p:nvPr>
            <p:ph type="sldNum" sz="quarter" idx="10"/>
          </p:nvPr>
        </p:nvSpPr>
        <p:spPr/>
        <p:txBody>
          <a:bodyPr/>
          <a:lstStyle/>
          <a:p>
            <a:fld id="{29429A2C-88B6-4B48-BADE-17D295632644}" type="slidenum">
              <a:rPr lang="de-AT" smtClean="0"/>
              <a:t>6</a:t>
            </a:fld>
            <a:endParaRPr lang="de-AT"/>
          </a:p>
        </p:txBody>
      </p:sp>
    </p:spTree>
    <p:extLst>
      <p:ext uri="{BB962C8B-B14F-4D97-AF65-F5344CB8AC3E}">
        <p14:creationId xmlns:p14="http://schemas.microsoft.com/office/powerpoint/2010/main" val="3967358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smtClean="0"/>
              <a:t>Because of the number</a:t>
            </a:r>
            <a:r>
              <a:rPr lang="en-US" b="1" baseline="0" noProof="0" dirty="0" smtClean="0"/>
              <a:t> of red fields of the table the conclusion No.1 is:</a:t>
            </a:r>
          </a:p>
          <a:p>
            <a:r>
              <a:rPr lang="en-US" b="1" baseline="0" noProof="0" dirty="0" smtClean="0"/>
              <a:t>.</a:t>
            </a:r>
          </a:p>
          <a:p>
            <a:r>
              <a:rPr lang="en-US" b="1" baseline="0" noProof="0" dirty="0" smtClean="0"/>
              <a:t>.</a:t>
            </a:r>
          </a:p>
          <a:p>
            <a:r>
              <a:rPr lang="en-US" b="1" baseline="0" noProof="0" dirty="0" smtClean="0"/>
              <a:t>To use civilian com`s is a little bit suicide !</a:t>
            </a:r>
          </a:p>
          <a:p>
            <a:r>
              <a:rPr lang="en-US" b="1" baseline="0" noProof="0" dirty="0" smtClean="0"/>
              <a:t>Civilian Com`s is an excellent RECCE environment !</a:t>
            </a:r>
            <a:endParaRPr lang="de-AT" b="1" baseline="0" noProof="0" dirty="0" smtClean="0"/>
          </a:p>
          <a:p>
            <a:endParaRPr lang="en-US" b="1" noProof="0" dirty="0" smtClean="0"/>
          </a:p>
          <a:p>
            <a:endParaRPr lang="de-AT" dirty="0"/>
          </a:p>
        </p:txBody>
      </p:sp>
      <p:sp>
        <p:nvSpPr>
          <p:cNvPr id="4" name="Foliennummernplatzhalter 3"/>
          <p:cNvSpPr>
            <a:spLocks noGrp="1"/>
          </p:cNvSpPr>
          <p:nvPr>
            <p:ph type="sldNum" sz="quarter" idx="10"/>
          </p:nvPr>
        </p:nvSpPr>
        <p:spPr/>
        <p:txBody>
          <a:bodyPr/>
          <a:lstStyle/>
          <a:p>
            <a:fld id="{29429A2C-88B6-4B48-BADE-17D295632644}" type="slidenum">
              <a:rPr lang="de-AT" smtClean="0"/>
              <a:t>7</a:t>
            </a:fld>
            <a:endParaRPr lang="de-AT"/>
          </a:p>
        </p:txBody>
      </p:sp>
    </p:spTree>
    <p:extLst>
      <p:ext uri="{BB962C8B-B14F-4D97-AF65-F5344CB8AC3E}">
        <p14:creationId xmlns:p14="http://schemas.microsoft.com/office/powerpoint/2010/main" val="4224026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smtClean="0"/>
              <a:t>Let`s have a look to the development</a:t>
            </a:r>
            <a:r>
              <a:rPr lang="en-US" b="1" baseline="0" dirty="0" smtClean="0"/>
              <a:t> until 2022.</a:t>
            </a:r>
          </a:p>
          <a:p>
            <a:r>
              <a:rPr lang="en-US" b="1" baseline="0" noProof="0" dirty="0" smtClean="0"/>
              <a:t>Because of the different tasks we have to use the last mile troops under different conditions.</a:t>
            </a:r>
          </a:p>
          <a:p>
            <a:r>
              <a:rPr lang="en-US" b="1" baseline="0" noProof="0" dirty="0" smtClean="0"/>
              <a:t>The table of organization and equipment must always be adapted to a task orientated organization.</a:t>
            </a:r>
          </a:p>
          <a:p>
            <a:r>
              <a:rPr lang="en-US" b="1" noProof="0" dirty="0" smtClean="0"/>
              <a:t>It may also happen that the commanding officer must</a:t>
            </a:r>
            <a:r>
              <a:rPr lang="en-US" b="1" baseline="0" noProof="0" dirty="0" smtClean="0"/>
              <a:t> be an expert for one of this tasks and so it can happen that even the squad organization will be changed.</a:t>
            </a:r>
          </a:p>
          <a:p>
            <a:r>
              <a:rPr lang="en-US" b="1" baseline="0" noProof="0" dirty="0" smtClean="0"/>
              <a:t>And most of the time you have to integrate new assets like drones and sensors in your plan of action. </a:t>
            </a:r>
          </a:p>
          <a:p>
            <a:endParaRPr lang="de-AT" dirty="0"/>
          </a:p>
        </p:txBody>
      </p:sp>
      <p:sp>
        <p:nvSpPr>
          <p:cNvPr id="4" name="Foliennummernplatzhalter 3"/>
          <p:cNvSpPr>
            <a:spLocks noGrp="1"/>
          </p:cNvSpPr>
          <p:nvPr>
            <p:ph type="sldNum" sz="quarter" idx="10"/>
          </p:nvPr>
        </p:nvSpPr>
        <p:spPr/>
        <p:txBody>
          <a:bodyPr/>
          <a:lstStyle/>
          <a:p>
            <a:fld id="{29429A2C-88B6-4B48-BADE-17D295632644}" type="slidenum">
              <a:rPr lang="de-AT" smtClean="0"/>
              <a:t>8</a:t>
            </a:fld>
            <a:endParaRPr lang="de-AT"/>
          </a:p>
        </p:txBody>
      </p:sp>
    </p:spTree>
    <p:extLst>
      <p:ext uri="{BB962C8B-B14F-4D97-AF65-F5344CB8AC3E}">
        <p14:creationId xmlns:p14="http://schemas.microsoft.com/office/powerpoint/2010/main" val="1384139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smtClean="0"/>
              <a:t>In addition and with a strong focus on the leading-edge technologies we can see an ongoing speed up of development in this area.</a:t>
            </a:r>
          </a:p>
          <a:p>
            <a:r>
              <a:rPr lang="en-US" b="1" dirty="0" smtClean="0"/>
              <a:t>.</a:t>
            </a:r>
          </a:p>
          <a:p>
            <a:r>
              <a:rPr lang="en-US" b="1" noProof="0" dirty="0" smtClean="0"/>
              <a:t>The last years development</a:t>
            </a:r>
            <a:r>
              <a:rPr lang="en-US" b="1" baseline="0" noProof="0" dirty="0" smtClean="0"/>
              <a:t> are the starting point of an evolution.</a:t>
            </a:r>
          </a:p>
          <a:p>
            <a:r>
              <a:rPr lang="en-US" b="1" baseline="0" noProof="0" dirty="0" smtClean="0"/>
              <a:t>These technologies will have a great influence to the future battle zone.</a:t>
            </a:r>
          </a:p>
          <a:p>
            <a:r>
              <a:rPr lang="en-US" b="1" baseline="0" noProof="0" dirty="0" smtClean="0"/>
              <a:t>The combination of for example electronic warfare and directed energy weapons could be a extreme future threat for the ICT user in the last mile.</a:t>
            </a:r>
            <a:endParaRPr lang="en-US" b="1" noProof="0" dirty="0" smtClean="0"/>
          </a:p>
          <a:p>
            <a:endParaRPr lang="de-AT" dirty="0"/>
          </a:p>
        </p:txBody>
      </p:sp>
      <p:sp>
        <p:nvSpPr>
          <p:cNvPr id="4" name="Foliennummernplatzhalter 3"/>
          <p:cNvSpPr>
            <a:spLocks noGrp="1"/>
          </p:cNvSpPr>
          <p:nvPr>
            <p:ph type="sldNum" sz="quarter" idx="10"/>
          </p:nvPr>
        </p:nvSpPr>
        <p:spPr/>
        <p:txBody>
          <a:bodyPr/>
          <a:lstStyle/>
          <a:p>
            <a:fld id="{29429A2C-88B6-4B48-BADE-17D295632644}" type="slidenum">
              <a:rPr lang="de-AT" smtClean="0"/>
              <a:t>9</a:t>
            </a:fld>
            <a:endParaRPr lang="de-AT"/>
          </a:p>
        </p:txBody>
      </p:sp>
    </p:spTree>
    <p:extLst>
      <p:ext uri="{BB962C8B-B14F-4D97-AF65-F5344CB8AC3E}">
        <p14:creationId xmlns:p14="http://schemas.microsoft.com/office/powerpoint/2010/main" val="3836292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689412" y="365125"/>
            <a:ext cx="8664388" cy="1325563"/>
          </a:xfrm>
        </p:spPr>
        <p:txBody>
          <a:bodyPr/>
          <a:lstStyle/>
          <a:p>
            <a:r>
              <a:rPr lang="de-DE" smtClean="0"/>
              <a:t>Titelmasterformat durch Klicken bearbeiten</a:t>
            </a:r>
            <a:endParaRPr lang="de-AT"/>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815" y="365125"/>
            <a:ext cx="2052656" cy="672047"/>
          </a:xfrm>
          <a:prstGeom prst="rect">
            <a:avLst/>
          </a:prstGeom>
        </p:spPr>
      </p:pic>
      <p:sp>
        <p:nvSpPr>
          <p:cNvPr id="4" name="Textplatzhalter 11"/>
          <p:cNvSpPr>
            <a:spLocks noGrp="1"/>
          </p:cNvSpPr>
          <p:nvPr>
            <p:ph type="body" sz="quarter" idx="13"/>
          </p:nvPr>
        </p:nvSpPr>
        <p:spPr>
          <a:xfrm>
            <a:off x="1235075" y="2000250"/>
            <a:ext cx="10118725" cy="3475392"/>
          </a:xfrm>
          <a:prstGeom prst="rect">
            <a:avLst/>
          </a:prstGeom>
        </p:spPr>
        <p:txBody>
          <a:bodyPr/>
          <a:lstStyle>
            <a:lvl1pPr>
              <a:defRPr>
                <a:latin typeface="Geogrotesque Regular" pitchFamily="50" charset="0"/>
              </a:defRPr>
            </a:lvl1pPr>
            <a:lvl2pPr>
              <a:defRPr>
                <a:latin typeface="Geogrotesque Regular" pitchFamily="50" charset="0"/>
              </a:defRPr>
            </a:lvl2pPr>
            <a:lvl3pPr>
              <a:defRPr>
                <a:latin typeface="Geogrotesque Regular" pitchFamily="50" charset="0"/>
              </a:defRPr>
            </a:lvl3pPr>
            <a:lvl4pPr>
              <a:defRPr>
                <a:latin typeface="Geogrotesque Regular" pitchFamily="50" charset="0"/>
              </a:defRPr>
            </a:lvl4pPr>
            <a:lvl5pPr>
              <a:defRPr>
                <a:latin typeface="Geogrotesque Regular" pitchFamily="50"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26876979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7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38200" y="6356350"/>
            <a:ext cx="2743200" cy="365125"/>
          </a:xfrm>
          <a:prstGeom prst="rect">
            <a:avLst/>
          </a:prstGeom>
        </p:spPr>
        <p:txBody>
          <a:bodyPr/>
          <a:lstStyle>
            <a:lvl1pPr>
              <a:defRPr>
                <a:latin typeface="Geogrotesque Medium" pitchFamily="50" charset="0"/>
              </a:defRPr>
            </a:lvl1pPr>
          </a:lstStyle>
          <a:p>
            <a:fld id="{2AB1273F-3364-48A1-AAE6-2D3710893C80}" type="datetimeFigureOut">
              <a:rPr lang="de-AT" smtClean="0"/>
              <a:pPr/>
              <a:t>07.11.2022</a:t>
            </a:fld>
            <a:endParaRPr lang="de-AT" dirty="0"/>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lvl1pPr>
              <a:defRPr>
                <a:latin typeface="Geogrotesque Regular" pitchFamily="50" charset="0"/>
              </a:defRPr>
            </a:lvl1pPr>
          </a:lstStyle>
          <a:p>
            <a:endParaRPr lang="de-AT" dirty="0"/>
          </a:p>
        </p:txBody>
      </p:sp>
      <p:sp>
        <p:nvSpPr>
          <p:cNvPr id="6" name="Foliennummernplatzhalter 5"/>
          <p:cNvSpPr>
            <a:spLocks noGrp="1"/>
          </p:cNvSpPr>
          <p:nvPr>
            <p:ph type="sldNum" sz="quarter" idx="12"/>
          </p:nvPr>
        </p:nvSpPr>
        <p:spPr>
          <a:xfrm>
            <a:off x="8610600" y="6356350"/>
            <a:ext cx="2743200" cy="365125"/>
          </a:xfrm>
          <a:prstGeom prst="rect">
            <a:avLst/>
          </a:prstGeom>
        </p:spPr>
        <p:txBody>
          <a:bodyPr/>
          <a:lstStyle>
            <a:lvl1pPr>
              <a:defRPr>
                <a:latin typeface="Geogrotesque Regular" pitchFamily="50" charset="0"/>
              </a:defRPr>
            </a:lvl1pPr>
          </a:lstStyle>
          <a:p>
            <a:fld id="{3B67D0D9-AF97-48A5-955C-23DB8776C78F}" type="slidenum">
              <a:rPr lang="de-AT" smtClean="0"/>
              <a:pPr/>
              <a:t>‹Nr.›</a:t>
            </a:fld>
            <a:endParaRPr lang="de-AT"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815" y="365125"/>
            <a:ext cx="2052656" cy="672047"/>
          </a:xfrm>
          <a:prstGeom prst="rect">
            <a:avLst/>
          </a:prstGeom>
        </p:spPr>
      </p:pic>
      <p:sp>
        <p:nvSpPr>
          <p:cNvPr id="10" name="Titel 1"/>
          <p:cNvSpPr>
            <a:spLocks noGrp="1"/>
          </p:cNvSpPr>
          <p:nvPr>
            <p:ph type="title"/>
          </p:nvPr>
        </p:nvSpPr>
        <p:spPr>
          <a:xfrm>
            <a:off x="2689412" y="365125"/>
            <a:ext cx="8664388" cy="1325563"/>
          </a:xfrm>
        </p:spPr>
        <p:txBody>
          <a:bodyPr/>
          <a:lstStyle/>
          <a:p>
            <a:r>
              <a:rPr lang="de-DE" smtClean="0"/>
              <a:t>Titelmasterformat durch Klicken bearbeiten</a:t>
            </a:r>
            <a:endParaRPr lang="de-AT"/>
          </a:p>
        </p:txBody>
      </p:sp>
      <p:sp>
        <p:nvSpPr>
          <p:cNvPr id="14" name="Textplatzhalter 11"/>
          <p:cNvSpPr>
            <a:spLocks noGrp="1"/>
          </p:cNvSpPr>
          <p:nvPr>
            <p:ph type="body" sz="quarter" idx="13"/>
          </p:nvPr>
        </p:nvSpPr>
        <p:spPr>
          <a:xfrm>
            <a:off x="1235076" y="2000249"/>
            <a:ext cx="4391174" cy="4120851"/>
          </a:xfrm>
          <a:prstGeom prst="rect">
            <a:avLst/>
          </a:prstGeom>
        </p:spPr>
        <p:txBody>
          <a:bodyPr/>
          <a:lstStyle>
            <a:lvl1pPr>
              <a:defRPr>
                <a:latin typeface="Geogrotesque Regular" pitchFamily="50" charset="0"/>
              </a:defRPr>
            </a:lvl1pPr>
            <a:lvl2pPr>
              <a:defRPr>
                <a:latin typeface="Geogrotesque Regular" pitchFamily="50" charset="0"/>
              </a:defRPr>
            </a:lvl2pPr>
            <a:lvl3pPr>
              <a:defRPr>
                <a:latin typeface="Geogrotesque Regular" pitchFamily="50" charset="0"/>
              </a:defRPr>
            </a:lvl3pPr>
            <a:lvl4pPr>
              <a:defRPr>
                <a:latin typeface="Geogrotesque Regular" pitchFamily="50" charset="0"/>
              </a:defRPr>
            </a:lvl4pPr>
            <a:lvl5pPr>
              <a:defRPr>
                <a:latin typeface="Geogrotesque Regular" pitchFamily="50"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42719454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hteck 11"/>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849854 w 12192000"/>
              <a:gd name="connsiteY0" fmla="*/ 1699709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849854 w 12192000"/>
              <a:gd name="connsiteY4" fmla="*/ 1699709 h 6858000"/>
              <a:gd name="connsiteX0" fmla="*/ 849854 w 12192000"/>
              <a:gd name="connsiteY0" fmla="*/ 119410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849854 w 12192000"/>
              <a:gd name="connsiteY4" fmla="*/ 11941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849854" y="1194100"/>
                </a:moveTo>
                <a:lnTo>
                  <a:pt x="12192000" y="0"/>
                </a:lnTo>
                <a:lnTo>
                  <a:pt x="12192000" y="6858000"/>
                </a:lnTo>
                <a:lnTo>
                  <a:pt x="0" y="6858000"/>
                </a:lnTo>
                <a:lnTo>
                  <a:pt x="849854" y="1194100"/>
                </a:ln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smtClean="0"/>
              <a:t>Titelmasterformat durch Klicken bearbeiten</a:t>
            </a:r>
            <a:endParaRPr lang="de-AT" dirty="0"/>
          </a:p>
        </p:txBody>
      </p:sp>
      <p:pic>
        <p:nvPicPr>
          <p:cNvPr id="11" name="Grafik 10"/>
          <p:cNvPicPr>
            <a:picLocks noChangeAspect="1"/>
          </p:cNvPicPr>
          <p:nvPr userDrawn="1"/>
        </p:nvPicPr>
        <p:blipFill rotWithShape="1">
          <a:blip r:embed="rId4" cstate="print">
            <a:extLst>
              <a:ext uri="{28A0092B-C50C-407E-A947-70E740481C1C}">
                <a14:useLocalDpi xmlns:a14="http://schemas.microsoft.com/office/drawing/2010/main" val="0"/>
              </a:ext>
            </a:extLst>
          </a:blip>
          <a:srcRect b="6019"/>
          <a:stretch/>
        </p:blipFill>
        <p:spPr>
          <a:xfrm>
            <a:off x="10428926" y="5141667"/>
            <a:ext cx="1763539" cy="1718200"/>
          </a:xfrm>
          <a:prstGeom prst="rect">
            <a:avLst/>
          </a:prstGeom>
        </p:spPr>
      </p:pic>
    </p:spTree>
    <p:extLst>
      <p:ext uri="{BB962C8B-B14F-4D97-AF65-F5344CB8AC3E}">
        <p14:creationId xmlns:p14="http://schemas.microsoft.com/office/powerpoint/2010/main" val="1527418054"/>
      </p:ext>
    </p:extLst>
  </p:cSld>
  <p:clrMap bg1="lt1" tx1="dk1" bg2="lt2" tx2="dk2" accent1="accent1" accent2="accent2" accent3="accent3" accent4="accent4" accent5="accent5" accent6="accent6" hlink="hlink" folHlink="folHlink"/>
  <p:sldLayoutIdLst>
    <p:sldLayoutId id="2147483653"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Geogrotesque Medium"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emf"/><Relationship Id="rId3" Type="http://schemas.openxmlformats.org/officeDocument/2006/relationships/image" Target="../media/image10.png"/><Relationship Id="rId7" Type="http://schemas.openxmlformats.org/officeDocument/2006/relationships/image" Target="../media/image13.emf"/><Relationship Id="rId12"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emf"/><Relationship Id="rId10" Type="http://schemas.openxmlformats.org/officeDocument/2006/relationships/image" Target="../media/image16.emf"/><Relationship Id="rId4" Type="http://schemas.microsoft.com/office/2007/relationships/hdphoto" Target="../media/hdphoto1.wdp"/><Relationship Id="rId9"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rotWithShape="1">
          <a:blip r:embed="rId3">
            <a:extLst>
              <a:ext uri="{28A0092B-C50C-407E-A947-70E740481C1C}">
                <a14:useLocalDpi xmlns:a14="http://schemas.microsoft.com/office/drawing/2010/main" val="0"/>
              </a:ext>
            </a:extLst>
          </a:blip>
          <a:srcRect r="2915" b="13070"/>
          <a:stretch/>
        </p:blipFill>
        <p:spPr>
          <a:xfrm>
            <a:off x="6635751" y="1736"/>
            <a:ext cx="5563422" cy="6850886"/>
          </a:xfrm>
          <a:prstGeom prst="rect">
            <a:avLst/>
          </a:prstGeom>
          <a:solidFill>
            <a:schemeClr val="bg1">
              <a:alpha val="68000"/>
            </a:schemeClr>
          </a:solidFill>
          <a:effectLst>
            <a:softEdge rad="0"/>
          </a:effectLst>
        </p:spPr>
      </p:pic>
      <p:pic>
        <p:nvPicPr>
          <p:cNvPr id="4" name="Grafik 3"/>
          <p:cNvPicPr>
            <a:picLocks noChangeAspect="1"/>
          </p:cNvPicPr>
          <p:nvPr/>
        </p:nvPicPr>
        <p:blipFill rotWithShape="1">
          <a:blip r:embed="rId4">
            <a:extLst>
              <a:ext uri="{28A0092B-C50C-407E-A947-70E740481C1C}">
                <a14:useLocalDpi xmlns:a14="http://schemas.microsoft.com/office/drawing/2010/main" val="0"/>
              </a:ext>
            </a:extLst>
          </a:blip>
          <a:srcRect l="6122" r="1478"/>
          <a:stretch/>
        </p:blipFill>
        <p:spPr>
          <a:xfrm>
            <a:off x="-21515" y="3861995"/>
            <a:ext cx="12213515" cy="3001413"/>
          </a:xfrm>
          <a:prstGeom prst="rect">
            <a:avLst/>
          </a:prstGeom>
          <a:effectLst/>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0674" y="617754"/>
            <a:ext cx="3121385" cy="1442158"/>
          </a:xfrm>
          <a:prstGeom prst="rect">
            <a:avLst/>
          </a:prstGeom>
        </p:spPr>
      </p:pic>
      <p:sp>
        <p:nvSpPr>
          <p:cNvPr id="9" name="Textfeld 8"/>
          <p:cNvSpPr txBox="1"/>
          <p:nvPr/>
        </p:nvSpPr>
        <p:spPr>
          <a:xfrm>
            <a:off x="6643661" y="422035"/>
            <a:ext cx="2247231" cy="1200329"/>
          </a:xfrm>
          <a:prstGeom prst="rect">
            <a:avLst/>
          </a:prstGeom>
          <a:noFill/>
        </p:spPr>
        <p:txBody>
          <a:bodyPr wrap="square" rtlCol="0">
            <a:spAutoFit/>
          </a:bodyPr>
          <a:lstStyle/>
          <a:p>
            <a:r>
              <a:rPr lang="de-AT" sz="7200" dirty="0" smtClean="0">
                <a:solidFill>
                  <a:srgbClr val="E31E24"/>
                </a:solidFill>
                <a:latin typeface="GeogrotesqueStencil B Sb" pitchFamily="50" charset="0"/>
              </a:rPr>
              <a:t>2022</a:t>
            </a:r>
            <a:endParaRPr lang="de-AT" sz="7200" dirty="0">
              <a:solidFill>
                <a:srgbClr val="E31E24"/>
              </a:solidFill>
              <a:latin typeface="GeogrotesqueStencil B Sb" pitchFamily="50" charset="0"/>
            </a:endParaRPr>
          </a:p>
        </p:txBody>
      </p:sp>
      <p:pic>
        <p:nvPicPr>
          <p:cNvPr id="13" name="Grafik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2490" y="3058871"/>
            <a:ext cx="4527517" cy="1482326"/>
          </a:xfrm>
          <a:prstGeom prst="rect">
            <a:avLst/>
          </a:prstGeom>
          <a:effectLst>
            <a:innerShdw blurRad="63500" dist="50800" dir="18900000">
              <a:prstClr val="black">
                <a:alpha val="50000"/>
              </a:prstClr>
            </a:innerShdw>
          </a:effectLst>
        </p:spPr>
      </p:pic>
      <p:cxnSp>
        <p:nvCxnSpPr>
          <p:cNvPr id="15" name="Gerader Verbinder 14"/>
          <p:cNvCxnSpPr/>
          <p:nvPr/>
        </p:nvCxnSpPr>
        <p:spPr>
          <a:xfrm>
            <a:off x="6643661" y="1412350"/>
            <a:ext cx="2109278"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89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Forge the </a:t>
            </a:r>
            <a:r>
              <a:rPr lang="en-US" dirty="0" smtClean="0"/>
              <a:t>Future-</a:t>
            </a:r>
            <a:br>
              <a:rPr lang="en-US" dirty="0" smtClean="0"/>
            </a:br>
            <a:r>
              <a:rPr lang="en-US" dirty="0" smtClean="0"/>
              <a:t>Trends </a:t>
            </a:r>
            <a:r>
              <a:rPr lang="en-US" dirty="0"/>
              <a:t>may </a:t>
            </a:r>
            <a:r>
              <a:rPr lang="en-US" dirty="0" smtClean="0"/>
              <a:t>break</a:t>
            </a:r>
            <a:endParaRPr lang="de-AT" dirty="0"/>
          </a:p>
        </p:txBody>
      </p:sp>
      <p:sp>
        <p:nvSpPr>
          <p:cNvPr id="3" name="Textplatzhalter 2"/>
          <p:cNvSpPr>
            <a:spLocks noGrp="1"/>
          </p:cNvSpPr>
          <p:nvPr>
            <p:ph type="body" sz="quarter" idx="13"/>
          </p:nvPr>
        </p:nvSpPr>
        <p:spPr>
          <a:xfrm>
            <a:off x="1235075" y="2000249"/>
            <a:ext cx="9391215" cy="4120851"/>
          </a:xfrm>
        </p:spPr>
        <p:txBody>
          <a:bodyPr/>
          <a:lstStyle/>
          <a:p>
            <a:r>
              <a:rPr lang="en-US" dirty="0"/>
              <a:t>Climatic Environmental Change </a:t>
            </a:r>
          </a:p>
          <a:p>
            <a:r>
              <a:rPr lang="en-US" dirty="0"/>
              <a:t>Shifting Energy Markets</a:t>
            </a:r>
          </a:p>
          <a:p>
            <a:r>
              <a:rPr lang="en-US" dirty="0"/>
              <a:t>Demographic Changes</a:t>
            </a:r>
          </a:p>
          <a:p>
            <a:r>
              <a:rPr lang="en-US" dirty="0"/>
              <a:t>Challenges to Domestic Governance</a:t>
            </a:r>
          </a:p>
          <a:p>
            <a:r>
              <a:rPr lang="en-US" dirty="0"/>
              <a:t>Non-state Actors</a:t>
            </a:r>
          </a:p>
          <a:p>
            <a:r>
              <a:rPr lang="en-US" dirty="0"/>
              <a:t>Infectious Disease (hyper connectivity)</a:t>
            </a:r>
          </a:p>
          <a:p>
            <a:r>
              <a:rPr lang="en-US" dirty="0"/>
              <a:t>Defense trends to nuclear</a:t>
            </a:r>
          </a:p>
          <a:p>
            <a:endParaRPr lang="de-AT" dirty="0"/>
          </a:p>
        </p:txBody>
      </p:sp>
    </p:spTree>
    <p:extLst>
      <p:ext uri="{BB962C8B-B14F-4D97-AF65-F5344CB8AC3E}">
        <p14:creationId xmlns:p14="http://schemas.microsoft.com/office/powerpoint/2010/main" val="1046889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Conclusion No.2</a:t>
            </a:r>
            <a:endParaRPr lang="de-AT" dirty="0"/>
          </a:p>
        </p:txBody>
      </p:sp>
      <p:sp>
        <p:nvSpPr>
          <p:cNvPr id="4" name="Textplatzhalter 2"/>
          <p:cNvSpPr>
            <a:spLocks noGrp="1"/>
          </p:cNvSpPr>
          <p:nvPr>
            <p:ph type="body" sz="quarter" idx="4294967295"/>
          </p:nvPr>
        </p:nvSpPr>
        <p:spPr>
          <a:xfrm>
            <a:off x="1309037" y="1848253"/>
            <a:ext cx="9192125" cy="2107730"/>
          </a:xfrm>
          <a:prstGeom prst="rect">
            <a:avLst/>
          </a:prstGeom>
          <a:solidFill>
            <a:srgbClr val="FFFF00"/>
          </a:solidFill>
        </p:spPr>
        <p:txBody>
          <a:bodyPr anchor="ctr"/>
          <a:lstStyle/>
          <a:p>
            <a:pPr marL="0" indent="0" algn="ctr">
              <a:buNone/>
            </a:pPr>
            <a:r>
              <a:rPr lang="en-US" sz="3200" b="1" dirty="0" smtClean="0"/>
              <a:t>The ongoing development and the new technologies are more and more becoming a slave of or depend on Communication and a free disposal of electromagnetic spectrum.</a:t>
            </a:r>
            <a:endParaRPr lang="en-US" sz="3200" b="1" dirty="0"/>
          </a:p>
        </p:txBody>
      </p:sp>
      <p:sp>
        <p:nvSpPr>
          <p:cNvPr id="6" name="Textplatzhalter 2"/>
          <p:cNvSpPr txBox="1">
            <a:spLocks/>
          </p:cNvSpPr>
          <p:nvPr/>
        </p:nvSpPr>
        <p:spPr>
          <a:xfrm>
            <a:off x="1309036" y="4860757"/>
            <a:ext cx="9192125" cy="536028"/>
          </a:xfrm>
          <a:prstGeom prst="rect">
            <a:avLst/>
          </a:prstGeom>
          <a:solidFill>
            <a:srgbClr val="FFFF00"/>
          </a:solidFill>
        </p:spPr>
        <p:txBody>
          <a:bodyPr lIns="0" tIns="0" rIns="0" bIns="0"/>
          <a:lstStyle>
            <a:lvl1pPr marL="360000" marR="0" indent="-360000" algn="l" defTabSz="720000" rtl="0" eaLnBrk="1" fontAlgn="auto" latinLnBrk="0" hangingPunct="1">
              <a:lnSpc>
                <a:spcPct val="120000"/>
              </a:lnSpc>
              <a:spcBef>
                <a:spcPts val="0"/>
              </a:spcBef>
              <a:spcAft>
                <a:spcPts val="0"/>
              </a:spcAft>
              <a:buClr>
                <a:srgbClr val="535C46"/>
              </a:buClr>
              <a:buSzPct val="90000"/>
              <a:buFont typeface="Franklin Gothic Demi" panose="020B0703020102020204" pitchFamily="34" charset="0"/>
              <a:buChar char="►"/>
              <a:tabLst/>
              <a:defRPr sz="2400" kern="1200" baseline="0">
                <a:solidFill>
                  <a:schemeClr val="tx1"/>
                </a:solidFill>
                <a:latin typeface="Franklin Gothic Demi" panose="020B0703020102020204" pitchFamily="34" charset="0"/>
                <a:ea typeface="+mn-ea"/>
                <a:cs typeface="+mn-cs"/>
              </a:defRPr>
            </a:lvl1pPr>
            <a:lvl2pPr marL="720000" indent="-360000" algn="l" rtl="0" eaLnBrk="1" fontAlgn="base" hangingPunct="1">
              <a:lnSpc>
                <a:spcPct val="120000"/>
              </a:lnSpc>
              <a:spcBef>
                <a:spcPts val="0"/>
              </a:spcBef>
              <a:spcAft>
                <a:spcPts val="0"/>
              </a:spcAft>
              <a:buClr>
                <a:srgbClr val="336600"/>
              </a:buClr>
              <a:buSzPct val="90000"/>
              <a:buFont typeface="Franklin Gothic Demi" panose="020B0703020102020204" pitchFamily="34" charset="0"/>
              <a:buChar char="►"/>
              <a:defRPr sz="2000" kern="1200">
                <a:solidFill>
                  <a:schemeClr val="tx1"/>
                </a:solidFill>
                <a:latin typeface="Franklin Gothic Medium" panose="020B0603020102020204" pitchFamily="34" charset="0"/>
                <a:ea typeface="+mn-ea"/>
                <a:cs typeface="+mn-cs"/>
              </a:defRPr>
            </a:lvl2pPr>
            <a:lvl3pPr marL="1080000" indent="-360000" algn="l" rtl="0" eaLnBrk="1" fontAlgn="base" hangingPunct="1">
              <a:lnSpc>
                <a:spcPct val="120000"/>
              </a:lnSpc>
              <a:spcBef>
                <a:spcPts val="0"/>
              </a:spcBef>
              <a:spcAft>
                <a:spcPts val="0"/>
              </a:spcAft>
              <a:buClr>
                <a:srgbClr val="336600"/>
              </a:buClr>
              <a:buSzPct val="90000"/>
              <a:buFont typeface="Franklin Gothic Demi" panose="020B0703020102020204" pitchFamily="34" charset="0"/>
              <a:buChar char="►"/>
              <a:defRPr sz="1800" kern="1200">
                <a:solidFill>
                  <a:schemeClr val="tx1"/>
                </a:solidFill>
                <a:latin typeface="Franklin Gothic Medium" panose="020B0603020102020204" pitchFamily="34" charset="0"/>
                <a:ea typeface="+mn-ea"/>
                <a:cs typeface="+mn-cs"/>
              </a:defRPr>
            </a:lvl3pPr>
            <a:lvl4pPr marL="1440000" indent="-360000" algn="l" rtl="0" eaLnBrk="1" fontAlgn="base" hangingPunct="1">
              <a:lnSpc>
                <a:spcPct val="120000"/>
              </a:lnSpc>
              <a:spcBef>
                <a:spcPts val="0"/>
              </a:spcBef>
              <a:spcAft>
                <a:spcPts val="0"/>
              </a:spcAft>
              <a:buClr>
                <a:srgbClr val="336600"/>
              </a:buClr>
              <a:buSzPct val="90000"/>
              <a:buFont typeface="Franklin Gothic Demi" panose="020B0703020102020204" pitchFamily="34" charset="0"/>
              <a:buChar char="►"/>
              <a:defRPr sz="1600" kern="1200">
                <a:solidFill>
                  <a:schemeClr val="tx1"/>
                </a:solidFill>
                <a:latin typeface="Franklin Gothic Medium" panose="020B0603020102020204" pitchFamily="34" charset="0"/>
                <a:ea typeface="+mn-ea"/>
                <a:cs typeface="+mn-cs"/>
              </a:defRPr>
            </a:lvl4pPr>
            <a:lvl5pPr marL="1800000" indent="-360000" algn="l" rtl="0" eaLnBrk="1" fontAlgn="base" hangingPunct="1">
              <a:lnSpc>
                <a:spcPct val="120000"/>
              </a:lnSpc>
              <a:spcBef>
                <a:spcPts val="0"/>
              </a:spcBef>
              <a:spcAft>
                <a:spcPts val="0"/>
              </a:spcAft>
              <a:buClr>
                <a:srgbClr val="336600"/>
              </a:buClr>
              <a:buSzPct val="90000"/>
              <a:buFont typeface="Franklin Gothic Demi" panose="020B07030201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Franklin Gothic Demi" panose="020B0703020102020204" pitchFamily="34" charset="0"/>
              <a:buNone/>
            </a:pPr>
            <a:r>
              <a:rPr lang="en-US" sz="3200" b="1" dirty="0" smtClean="0">
                <a:latin typeface="Calibri" panose="020F0502020204030204" pitchFamily="34" charset="0"/>
                <a:cs typeface="Calibri" panose="020F0502020204030204" pitchFamily="34" charset="0"/>
              </a:rPr>
              <a:t>The Future-Trends will force this development. </a:t>
            </a:r>
          </a:p>
        </p:txBody>
      </p:sp>
    </p:spTree>
    <p:extLst>
      <p:ext uri="{BB962C8B-B14F-4D97-AF65-F5344CB8AC3E}">
        <p14:creationId xmlns:p14="http://schemas.microsoft.com/office/powerpoint/2010/main" val="908541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The last mile general </a:t>
            </a:r>
            <a:r>
              <a:rPr lang="en-US" dirty="0" smtClean="0"/>
              <a:t>ICT-Requirements</a:t>
            </a:r>
            <a:endParaRPr lang="de-AT" dirty="0"/>
          </a:p>
        </p:txBody>
      </p:sp>
      <p:sp>
        <p:nvSpPr>
          <p:cNvPr id="4" name="Textfeld 3"/>
          <p:cNvSpPr txBox="1"/>
          <p:nvPr/>
        </p:nvSpPr>
        <p:spPr>
          <a:xfrm>
            <a:off x="2317763" y="1948064"/>
            <a:ext cx="8279649" cy="461665"/>
          </a:xfrm>
          <a:prstGeom prst="rect">
            <a:avLst/>
          </a:prstGeom>
          <a:solidFill>
            <a:schemeClr val="accent2"/>
          </a:solidFill>
        </p:spPr>
        <p:txBody>
          <a:bodyPr wrap="square" rtlCol="0">
            <a:spAutoFit/>
          </a:bodyPr>
          <a:lstStyle/>
          <a:p>
            <a:r>
              <a:rPr lang="en-US" sz="2400" dirty="0" smtClean="0">
                <a:latin typeface="Franklin Gothic Book" panose="020B0503020102020204" pitchFamily="34" charset="0"/>
              </a:rPr>
              <a:t>VOICE COM under all circumstances between all soldiers.</a:t>
            </a:r>
          </a:p>
        </p:txBody>
      </p:sp>
      <p:sp>
        <p:nvSpPr>
          <p:cNvPr id="5" name="Textfeld 4"/>
          <p:cNvSpPr txBox="1"/>
          <p:nvPr/>
        </p:nvSpPr>
        <p:spPr>
          <a:xfrm>
            <a:off x="2317763" y="2667105"/>
            <a:ext cx="8279651" cy="461665"/>
          </a:xfrm>
          <a:prstGeom prst="rect">
            <a:avLst/>
          </a:prstGeom>
          <a:solidFill>
            <a:schemeClr val="accent2"/>
          </a:solidFill>
        </p:spPr>
        <p:txBody>
          <a:bodyPr wrap="square" rtlCol="0">
            <a:spAutoFit/>
          </a:bodyPr>
          <a:lstStyle/>
          <a:p>
            <a:r>
              <a:rPr lang="en-US" sz="2400" dirty="0" smtClean="0">
                <a:latin typeface="Franklin Gothic Book" panose="020B0503020102020204" pitchFamily="34" charset="0"/>
              </a:rPr>
              <a:t>SMS/SDS COM under all circumstances between all soldiers.</a:t>
            </a:r>
          </a:p>
        </p:txBody>
      </p:sp>
      <p:sp>
        <p:nvSpPr>
          <p:cNvPr id="6" name="Textfeld 5"/>
          <p:cNvSpPr txBox="1"/>
          <p:nvPr/>
        </p:nvSpPr>
        <p:spPr>
          <a:xfrm>
            <a:off x="2317762" y="3449087"/>
            <a:ext cx="8279651" cy="830997"/>
          </a:xfrm>
          <a:prstGeom prst="rect">
            <a:avLst/>
          </a:prstGeom>
          <a:solidFill>
            <a:schemeClr val="accent2"/>
          </a:solidFill>
        </p:spPr>
        <p:txBody>
          <a:bodyPr wrap="square" rtlCol="0">
            <a:spAutoFit/>
          </a:bodyPr>
          <a:lstStyle/>
          <a:p>
            <a:r>
              <a:rPr lang="en-US" sz="2400" dirty="0" smtClean="0">
                <a:latin typeface="Franklin Gothic Book" panose="020B0503020102020204" pitchFamily="34" charset="0"/>
              </a:rPr>
              <a:t>DATA support and DATA transmission under all circumstances between all soldiers and sensors.</a:t>
            </a:r>
          </a:p>
        </p:txBody>
      </p:sp>
      <p:sp>
        <p:nvSpPr>
          <p:cNvPr id="7" name="Textfeld 6"/>
          <p:cNvSpPr txBox="1"/>
          <p:nvPr/>
        </p:nvSpPr>
        <p:spPr>
          <a:xfrm>
            <a:off x="2924156" y="5929726"/>
            <a:ext cx="6093562" cy="461665"/>
          </a:xfrm>
          <a:prstGeom prst="rect">
            <a:avLst/>
          </a:prstGeom>
          <a:solidFill>
            <a:schemeClr val="accent1">
              <a:lumMod val="40000"/>
              <a:lumOff val="60000"/>
            </a:schemeClr>
          </a:solidFill>
        </p:spPr>
        <p:txBody>
          <a:bodyPr wrap="square" rtlCol="0" anchor="ctr">
            <a:spAutoFit/>
          </a:bodyPr>
          <a:lstStyle/>
          <a:p>
            <a:pPr algn="ctr"/>
            <a:r>
              <a:rPr lang="en-US" sz="2400" b="1" dirty="0" smtClean="0">
                <a:latin typeface="Franklin Gothic Book" panose="020B0503020102020204" pitchFamily="34" charset="0"/>
              </a:rPr>
              <a:t>No Information overflow</a:t>
            </a:r>
          </a:p>
        </p:txBody>
      </p:sp>
      <p:sp>
        <p:nvSpPr>
          <p:cNvPr id="8" name="Textfeld 7"/>
          <p:cNvSpPr txBox="1"/>
          <p:nvPr/>
        </p:nvSpPr>
        <p:spPr>
          <a:xfrm>
            <a:off x="2317762" y="4600401"/>
            <a:ext cx="8279650" cy="830997"/>
          </a:xfrm>
          <a:prstGeom prst="rect">
            <a:avLst/>
          </a:prstGeom>
          <a:solidFill>
            <a:schemeClr val="accent6">
              <a:lumMod val="40000"/>
              <a:lumOff val="60000"/>
            </a:schemeClr>
          </a:solidFill>
        </p:spPr>
        <p:txBody>
          <a:bodyPr wrap="square" rtlCol="0">
            <a:spAutoFit/>
          </a:bodyPr>
          <a:lstStyle/>
          <a:p>
            <a:r>
              <a:rPr lang="en-US" sz="2400" dirty="0" smtClean="0">
                <a:latin typeface="Franklin Gothic Book" panose="020B0503020102020204" pitchFamily="34" charset="0"/>
              </a:rPr>
              <a:t>VOICE and DATA communications to concerned blue light and civilian organizations.</a:t>
            </a:r>
          </a:p>
        </p:txBody>
      </p:sp>
    </p:spTree>
    <p:extLst>
      <p:ext uri="{BB962C8B-B14F-4D97-AF65-F5344CB8AC3E}">
        <p14:creationId xmlns:p14="http://schemas.microsoft.com/office/powerpoint/2010/main" val="1729708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89411" y="365125"/>
            <a:ext cx="9313292" cy="1325563"/>
          </a:xfrm>
        </p:spPr>
        <p:txBody>
          <a:bodyPr>
            <a:normAutofit/>
          </a:bodyPr>
          <a:lstStyle/>
          <a:p>
            <a:r>
              <a:rPr lang="en-US" dirty="0"/>
              <a:t>The Basics of </a:t>
            </a:r>
            <a:r>
              <a:rPr lang="en-US" dirty="0" smtClean="0"/>
              <a:t>ICT-Equipment</a:t>
            </a:r>
            <a:endParaRPr lang="de-AT" dirty="0"/>
          </a:p>
        </p:txBody>
      </p:sp>
      <p:sp>
        <p:nvSpPr>
          <p:cNvPr id="3" name="Textplatzhalter 2"/>
          <p:cNvSpPr>
            <a:spLocks noGrp="1"/>
          </p:cNvSpPr>
          <p:nvPr>
            <p:ph type="body" sz="quarter" idx="13"/>
          </p:nvPr>
        </p:nvSpPr>
        <p:spPr>
          <a:xfrm>
            <a:off x="1235075" y="2000249"/>
            <a:ext cx="9169833" cy="4120851"/>
          </a:xfrm>
        </p:spPr>
        <p:txBody>
          <a:bodyPr/>
          <a:lstStyle/>
          <a:p>
            <a:r>
              <a:rPr lang="en-US" dirty="0"/>
              <a:t>Train as you fight</a:t>
            </a:r>
          </a:p>
          <a:p>
            <a:pPr lvl="1"/>
            <a:r>
              <a:rPr lang="en-US" dirty="0"/>
              <a:t>No change between private/civilian ICT-equipment</a:t>
            </a:r>
          </a:p>
          <a:p>
            <a:pPr lvl="1"/>
            <a:r>
              <a:rPr lang="en-US" dirty="0"/>
              <a:t>No change between different task but add on</a:t>
            </a:r>
          </a:p>
          <a:p>
            <a:r>
              <a:rPr lang="en-US" dirty="0"/>
              <a:t>Drill the use of your ICT-equipment</a:t>
            </a:r>
          </a:p>
          <a:p>
            <a:pPr lvl="1"/>
            <a:r>
              <a:rPr lang="en-US" dirty="0"/>
              <a:t>including Simulation</a:t>
            </a:r>
          </a:p>
          <a:p>
            <a:r>
              <a:rPr lang="en-US" dirty="0"/>
              <a:t>Network integration if necessary</a:t>
            </a:r>
          </a:p>
          <a:p>
            <a:pPr lvl="1"/>
            <a:r>
              <a:rPr lang="en-US" dirty="0"/>
              <a:t>Security aspects</a:t>
            </a:r>
          </a:p>
          <a:p>
            <a:endParaRPr lang="de-AT" dirty="0"/>
          </a:p>
        </p:txBody>
      </p:sp>
    </p:spTree>
    <p:extLst>
      <p:ext uri="{BB962C8B-B14F-4D97-AF65-F5344CB8AC3E}">
        <p14:creationId xmlns:p14="http://schemas.microsoft.com/office/powerpoint/2010/main" val="748694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89411" y="365125"/>
            <a:ext cx="9342167" cy="1325563"/>
          </a:xfrm>
        </p:spPr>
        <p:txBody>
          <a:bodyPr/>
          <a:lstStyle/>
          <a:p>
            <a:r>
              <a:rPr lang="en-US" dirty="0"/>
              <a:t>The Basics of ICT-Equipment</a:t>
            </a:r>
          </a:p>
        </p:txBody>
      </p:sp>
      <p:sp>
        <p:nvSpPr>
          <p:cNvPr id="3" name="Textplatzhalter 2"/>
          <p:cNvSpPr>
            <a:spLocks noGrp="1"/>
          </p:cNvSpPr>
          <p:nvPr>
            <p:ph type="body" sz="quarter" idx="13"/>
          </p:nvPr>
        </p:nvSpPr>
        <p:spPr>
          <a:xfrm>
            <a:off x="869316" y="1903996"/>
            <a:ext cx="10007232" cy="4120851"/>
          </a:xfrm>
        </p:spPr>
        <p:txBody>
          <a:bodyPr/>
          <a:lstStyle/>
          <a:p>
            <a:r>
              <a:rPr lang="en-US" dirty="0"/>
              <a:t>Independent and flexible use of own ICT-equipment</a:t>
            </a:r>
          </a:p>
          <a:p>
            <a:pPr lvl="1"/>
            <a:r>
              <a:rPr lang="en-US" dirty="0"/>
              <a:t>Configuration at coy level</a:t>
            </a:r>
          </a:p>
          <a:p>
            <a:pPr lvl="1"/>
            <a:r>
              <a:rPr lang="en-US" dirty="0"/>
              <a:t>Changing the net participants</a:t>
            </a:r>
          </a:p>
          <a:p>
            <a:pPr lvl="1"/>
            <a:r>
              <a:rPr lang="en-US" dirty="0"/>
              <a:t>Changing functions</a:t>
            </a:r>
          </a:p>
          <a:p>
            <a:r>
              <a:rPr lang="en-US" dirty="0"/>
              <a:t>Resilience of own ICT-equipment</a:t>
            </a:r>
          </a:p>
          <a:p>
            <a:pPr lvl="1"/>
            <a:r>
              <a:rPr lang="en-US" dirty="0"/>
              <a:t>MIL-STD 810</a:t>
            </a:r>
          </a:p>
          <a:p>
            <a:pPr lvl="1"/>
            <a:r>
              <a:rPr lang="en-US" dirty="0"/>
              <a:t>COMSEC/TRANSEC</a:t>
            </a:r>
          </a:p>
          <a:p>
            <a:endParaRPr lang="de-AT" dirty="0"/>
          </a:p>
        </p:txBody>
      </p:sp>
    </p:spTree>
    <p:extLst>
      <p:ext uri="{BB962C8B-B14F-4D97-AF65-F5344CB8AC3E}">
        <p14:creationId xmlns:p14="http://schemas.microsoft.com/office/powerpoint/2010/main" val="2360251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89412" y="365125"/>
            <a:ext cx="9502588" cy="1325563"/>
          </a:xfrm>
        </p:spPr>
        <p:txBody>
          <a:bodyPr/>
          <a:lstStyle/>
          <a:p>
            <a:r>
              <a:rPr lang="en-US" dirty="0"/>
              <a:t>The Basics of ICT-Equipment</a:t>
            </a:r>
            <a:endParaRPr lang="de-AT" dirty="0"/>
          </a:p>
        </p:txBody>
      </p:sp>
      <p:sp>
        <p:nvSpPr>
          <p:cNvPr id="3" name="Textplatzhalter 2"/>
          <p:cNvSpPr>
            <a:spLocks noGrp="1"/>
          </p:cNvSpPr>
          <p:nvPr>
            <p:ph type="body" sz="quarter" idx="13"/>
          </p:nvPr>
        </p:nvSpPr>
        <p:spPr>
          <a:xfrm>
            <a:off x="1235075" y="2000249"/>
            <a:ext cx="9073581" cy="4120851"/>
          </a:xfrm>
        </p:spPr>
        <p:txBody>
          <a:bodyPr/>
          <a:lstStyle/>
          <a:p>
            <a:r>
              <a:rPr lang="en-US" dirty="0"/>
              <a:t>Electronic Silence if necessary</a:t>
            </a:r>
          </a:p>
          <a:p>
            <a:pPr lvl="1"/>
            <a:r>
              <a:rPr lang="en-US" dirty="0"/>
              <a:t>No emission of official ICT-equipment </a:t>
            </a:r>
          </a:p>
          <a:p>
            <a:pPr lvl="1"/>
            <a:r>
              <a:rPr lang="en-US" dirty="0"/>
              <a:t>No emission of private communication equipment</a:t>
            </a:r>
          </a:p>
          <a:p>
            <a:r>
              <a:rPr lang="en-US" dirty="0"/>
              <a:t>GNSS integration</a:t>
            </a:r>
          </a:p>
          <a:p>
            <a:r>
              <a:rPr lang="en-US" dirty="0"/>
              <a:t>Integration of and communication with unmanned systems</a:t>
            </a:r>
          </a:p>
          <a:p>
            <a:r>
              <a:rPr lang="en-US" dirty="0"/>
              <a:t>Supporting non military Elements</a:t>
            </a:r>
          </a:p>
          <a:p>
            <a:endParaRPr lang="de-AT" dirty="0"/>
          </a:p>
        </p:txBody>
      </p:sp>
      <p:pic>
        <p:nvPicPr>
          <p:cNvPr id="4" name="Grafik 3"/>
          <p:cNvPicPr>
            <a:picLocks noChangeAspect="1"/>
          </p:cNvPicPr>
          <p:nvPr/>
        </p:nvPicPr>
        <p:blipFill>
          <a:blip r:embed="rId3"/>
          <a:stretch>
            <a:fillRect/>
          </a:stretch>
        </p:blipFill>
        <p:spPr>
          <a:xfrm>
            <a:off x="9296082" y="2000249"/>
            <a:ext cx="1522715" cy="1522715"/>
          </a:xfrm>
          <a:prstGeom prst="rect">
            <a:avLst/>
          </a:prstGeom>
        </p:spPr>
      </p:pic>
    </p:spTree>
    <p:extLst>
      <p:ext uri="{BB962C8B-B14F-4D97-AF65-F5344CB8AC3E}">
        <p14:creationId xmlns:p14="http://schemas.microsoft.com/office/powerpoint/2010/main" val="3309608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34380" y="1038893"/>
            <a:ext cx="9502588" cy="1325563"/>
          </a:xfrm>
          <a:solidFill>
            <a:srgbClr val="FFFF00"/>
          </a:solidFill>
        </p:spPr>
        <p:txBody>
          <a:bodyPr>
            <a:normAutofit fontScale="90000"/>
          </a:bodyPr>
          <a:lstStyle/>
          <a:p>
            <a:r>
              <a:rPr lang="en-US" sz="3600" b="1" dirty="0"/>
              <a:t>From COM-Equipment to ICT-Equipment</a:t>
            </a:r>
            <a:br>
              <a:rPr lang="en-US" sz="3600" b="1" dirty="0"/>
            </a:br>
            <a:r>
              <a:rPr lang="en-US" sz="3600" b="1" dirty="0"/>
              <a:t>From Radio to an ICT-System </a:t>
            </a:r>
            <a:r>
              <a:rPr lang="en-US" sz="3600" b="1" dirty="0" smtClean="0"/>
              <a:t>Equipment</a:t>
            </a:r>
            <a:endParaRPr lang="de-AT" dirty="0"/>
          </a:p>
        </p:txBody>
      </p:sp>
      <p:sp>
        <p:nvSpPr>
          <p:cNvPr id="4" name="Rechteck 3"/>
          <p:cNvSpPr/>
          <p:nvPr/>
        </p:nvSpPr>
        <p:spPr>
          <a:xfrm>
            <a:off x="1534380" y="2364456"/>
            <a:ext cx="9502588" cy="4240245"/>
          </a:xfrm>
          <a:prstGeom prst="rect">
            <a:avLst/>
          </a:prstGeom>
          <a:solidFill>
            <a:srgbClr val="FFFFCC"/>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b="1" dirty="0" smtClean="0">
                <a:solidFill>
                  <a:schemeClr val="tx1"/>
                </a:solidFill>
              </a:rPr>
              <a:t>Functionality</a:t>
            </a:r>
          </a:p>
          <a:p>
            <a:pPr marL="285750" indent="-285750">
              <a:buFont typeface="Arial" panose="020B0604020202020204" pitchFamily="34" charset="0"/>
              <a:buChar char="•"/>
            </a:pPr>
            <a:r>
              <a:rPr lang="en-US" sz="2800" b="1" dirty="0" smtClean="0">
                <a:solidFill>
                  <a:schemeClr val="tx1"/>
                </a:solidFill>
              </a:rPr>
              <a:t>Receive, Send, Store and Show Data</a:t>
            </a:r>
          </a:p>
          <a:p>
            <a:r>
              <a:rPr lang="de-AT" sz="2800" b="1" dirty="0" err="1">
                <a:solidFill>
                  <a:schemeClr val="tx1"/>
                </a:solidFill>
              </a:rPr>
              <a:t>t</a:t>
            </a:r>
            <a:r>
              <a:rPr lang="de-AT" sz="2800" b="1" dirty="0" err="1" smtClean="0">
                <a:solidFill>
                  <a:schemeClr val="tx1"/>
                </a:solidFill>
              </a:rPr>
              <a:t>o</a:t>
            </a:r>
            <a:r>
              <a:rPr lang="de-AT" sz="2800" b="1" dirty="0" smtClean="0">
                <a:solidFill>
                  <a:schemeClr val="tx1"/>
                </a:solidFill>
              </a:rPr>
              <a:t> handle Voice</a:t>
            </a:r>
            <a:endParaRPr lang="en-US" sz="2800" b="1" dirty="0" smtClean="0">
              <a:solidFill>
                <a:schemeClr val="tx1"/>
              </a:solidFill>
            </a:endParaRPr>
          </a:p>
          <a:p>
            <a:pPr marL="285750" indent="-285750">
              <a:buFont typeface="Arial" panose="020B0604020202020204" pitchFamily="34" charset="0"/>
              <a:buChar char="•"/>
            </a:pPr>
            <a:r>
              <a:rPr lang="en-US" sz="2800" b="1" dirty="0" smtClean="0">
                <a:solidFill>
                  <a:schemeClr val="tx1"/>
                </a:solidFill>
              </a:rPr>
              <a:t>Hear</a:t>
            </a:r>
          </a:p>
          <a:p>
            <a:pPr marL="285750" indent="-285750">
              <a:buFont typeface="Arial" panose="020B0604020202020204" pitchFamily="34" charset="0"/>
              <a:buChar char="•"/>
            </a:pPr>
            <a:r>
              <a:rPr lang="en-US" sz="2800" b="1" dirty="0" smtClean="0">
                <a:solidFill>
                  <a:schemeClr val="tx1"/>
                </a:solidFill>
              </a:rPr>
              <a:t>Speak</a:t>
            </a:r>
          </a:p>
          <a:p>
            <a:pPr marL="285750" indent="-285750">
              <a:buFont typeface="Arial" panose="020B0604020202020204" pitchFamily="34" charset="0"/>
              <a:buChar char="•"/>
            </a:pPr>
            <a:r>
              <a:rPr lang="en-US" sz="2800" b="1" dirty="0" smtClean="0">
                <a:solidFill>
                  <a:schemeClr val="tx1"/>
                </a:solidFill>
              </a:rPr>
              <a:t>Ear Protection</a:t>
            </a:r>
          </a:p>
          <a:p>
            <a:pPr marL="285750" indent="-285750">
              <a:buFont typeface="Arial" panose="020B0604020202020204" pitchFamily="34" charset="0"/>
              <a:buChar char="•"/>
            </a:pPr>
            <a:r>
              <a:rPr lang="en-US" sz="2800" b="1" dirty="0" smtClean="0">
                <a:solidFill>
                  <a:schemeClr val="tx1"/>
                </a:solidFill>
              </a:rPr>
              <a:t>Noise Reduction</a:t>
            </a:r>
          </a:p>
          <a:p>
            <a:r>
              <a:rPr lang="de-AT" sz="2800" b="1" dirty="0" smtClean="0">
                <a:solidFill>
                  <a:schemeClr val="tx1"/>
                </a:solidFill>
              </a:rPr>
              <a:t>Navigation</a:t>
            </a:r>
            <a:endParaRPr lang="en-US" sz="2800" b="1" dirty="0" smtClean="0">
              <a:solidFill>
                <a:schemeClr val="tx1"/>
              </a:solidFill>
            </a:endParaRPr>
          </a:p>
          <a:p>
            <a:pPr marL="285750" indent="-285750">
              <a:buFont typeface="Arial" panose="020B0604020202020204" pitchFamily="34" charset="0"/>
              <a:buChar char="•"/>
            </a:pPr>
            <a:r>
              <a:rPr lang="de-AT" sz="2800" b="1" dirty="0" smtClean="0">
                <a:solidFill>
                  <a:schemeClr val="tx1"/>
                </a:solidFill>
              </a:rPr>
              <a:t>Position/Timing</a:t>
            </a:r>
            <a:endParaRPr lang="en-US" sz="2800" b="1" dirty="0" smtClean="0">
              <a:solidFill>
                <a:schemeClr val="tx1"/>
              </a:solidFill>
            </a:endParaRPr>
          </a:p>
        </p:txBody>
      </p:sp>
      <p:sp>
        <p:nvSpPr>
          <p:cNvPr id="5" name="Titel 1"/>
          <p:cNvSpPr txBox="1">
            <a:spLocks/>
          </p:cNvSpPr>
          <p:nvPr/>
        </p:nvSpPr>
        <p:spPr>
          <a:xfrm>
            <a:off x="2646550" y="0"/>
            <a:ext cx="866438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eogrotesque Medium" pitchFamily="50" charset="0"/>
                <a:ea typeface="+mj-ea"/>
                <a:cs typeface="+mj-cs"/>
              </a:defRPr>
            </a:lvl1pPr>
          </a:lstStyle>
          <a:p>
            <a:r>
              <a:rPr lang="en-US" dirty="0" smtClean="0"/>
              <a:t>Conclusion No.3</a:t>
            </a:r>
            <a:endParaRPr lang="de-AT" dirty="0"/>
          </a:p>
        </p:txBody>
      </p:sp>
    </p:spTree>
    <p:extLst>
      <p:ext uri="{BB962C8B-B14F-4D97-AF65-F5344CB8AC3E}">
        <p14:creationId xmlns:p14="http://schemas.microsoft.com/office/powerpoint/2010/main" val="1666791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495880" y="1058143"/>
            <a:ext cx="9502588" cy="1325563"/>
          </a:xfrm>
          <a:solidFill>
            <a:srgbClr val="FFFF00"/>
          </a:solidFill>
        </p:spPr>
        <p:txBody>
          <a:bodyPr>
            <a:normAutofit fontScale="90000"/>
          </a:bodyPr>
          <a:lstStyle/>
          <a:p>
            <a:r>
              <a:rPr lang="en-US" sz="3600" b="1" dirty="0"/>
              <a:t>From COM-Equipment to ICT-Equipment</a:t>
            </a:r>
            <a:br>
              <a:rPr lang="en-US" sz="3600" b="1" dirty="0"/>
            </a:br>
            <a:r>
              <a:rPr lang="en-US" sz="3600" b="1" dirty="0"/>
              <a:t>From Radio to an ICT-System </a:t>
            </a:r>
            <a:r>
              <a:rPr lang="en-US" sz="3600" b="1" dirty="0" smtClean="0"/>
              <a:t>Equipment</a:t>
            </a:r>
            <a:endParaRPr lang="de-AT" dirty="0"/>
          </a:p>
        </p:txBody>
      </p:sp>
      <p:sp>
        <p:nvSpPr>
          <p:cNvPr id="5" name="Rechteck 4"/>
          <p:cNvSpPr/>
          <p:nvPr/>
        </p:nvSpPr>
        <p:spPr>
          <a:xfrm>
            <a:off x="1495880" y="2292266"/>
            <a:ext cx="9502588" cy="4565734"/>
          </a:xfrm>
          <a:prstGeom prst="rect">
            <a:avLst/>
          </a:prstGeom>
          <a:solidFill>
            <a:srgbClr val="FFFFCC"/>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b="1" dirty="0" smtClean="0">
                <a:solidFill>
                  <a:schemeClr val="tx1"/>
                </a:solidFill>
              </a:rPr>
              <a:t>Components</a:t>
            </a:r>
          </a:p>
          <a:p>
            <a:pPr marL="285750" indent="-285750">
              <a:buFont typeface="Arial" panose="020B0604020202020204" pitchFamily="34" charset="0"/>
              <a:buChar char="•"/>
            </a:pPr>
            <a:r>
              <a:rPr lang="en-US" sz="2800" b="1" dirty="0" smtClean="0">
                <a:solidFill>
                  <a:schemeClr val="tx1"/>
                </a:solidFill>
              </a:rPr>
              <a:t>Radio-System</a:t>
            </a:r>
          </a:p>
          <a:p>
            <a:pPr marL="285750" indent="-285750">
              <a:buFont typeface="Arial" panose="020B0604020202020204" pitchFamily="34" charset="0"/>
              <a:buChar char="•"/>
            </a:pPr>
            <a:r>
              <a:rPr lang="en-US" sz="2800" b="1" dirty="0" smtClean="0">
                <a:solidFill>
                  <a:schemeClr val="tx1"/>
                </a:solidFill>
              </a:rPr>
              <a:t>Antenna-System (Radio`s and GPS)</a:t>
            </a:r>
          </a:p>
          <a:p>
            <a:pPr marL="285750" indent="-285750">
              <a:buFont typeface="Arial" panose="020B0604020202020204" pitchFamily="34" charset="0"/>
              <a:buChar char="•"/>
            </a:pPr>
            <a:r>
              <a:rPr lang="en-US" sz="2800" b="1" dirty="0" smtClean="0">
                <a:solidFill>
                  <a:schemeClr val="tx1"/>
                </a:solidFill>
              </a:rPr>
              <a:t>Computer</a:t>
            </a:r>
          </a:p>
          <a:p>
            <a:pPr marL="285750" indent="-285750">
              <a:buFont typeface="Arial" panose="020B0604020202020204" pitchFamily="34" charset="0"/>
              <a:buChar char="•"/>
            </a:pPr>
            <a:r>
              <a:rPr lang="en-US" sz="2800" b="1" dirty="0" smtClean="0">
                <a:solidFill>
                  <a:schemeClr val="tx1"/>
                </a:solidFill>
              </a:rPr>
              <a:t>Display for Computer and Radio</a:t>
            </a:r>
          </a:p>
          <a:p>
            <a:pPr marL="285750" indent="-285750">
              <a:buFont typeface="Arial" panose="020B0604020202020204" pitchFamily="34" charset="0"/>
              <a:buChar char="•"/>
            </a:pPr>
            <a:r>
              <a:rPr lang="en-US" sz="2800" b="1" dirty="0" smtClean="0">
                <a:solidFill>
                  <a:schemeClr val="tx1"/>
                </a:solidFill>
              </a:rPr>
              <a:t>Energy for Computer and Radio</a:t>
            </a:r>
          </a:p>
          <a:p>
            <a:pPr marL="285750" indent="-285750">
              <a:buFont typeface="Arial" panose="020B0604020202020204" pitchFamily="34" charset="0"/>
              <a:buChar char="•"/>
            </a:pPr>
            <a:r>
              <a:rPr lang="en-US" sz="2800" b="1" dirty="0" smtClean="0">
                <a:solidFill>
                  <a:schemeClr val="tx1"/>
                </a:solidFill>
              </a:rPr>
              <a:t>Headset-System</a:t>
            </a:r>
          </a:p>
          <a:p>
            <a:pPr marL="285750" indent="-285750">
              <a:buFont typeface="Arial" panose="020B0604020202020204" pitchFamily="34" charset="0"/>
              <a:buChar char="•"/>
            </a:pPr>
            <a:r>
              <a:rPr lang="en-US" sz="2800" b="1" dirty="0" smtClean="0">
                <a:solidFill>
                  <a:schemeClr val="tx1"/>
                </a:solidFill>
              </a:rPr>
              <a:t>GNSS for Computer and Radio</a:t>
            </a:r>
          </a:p>
          <a:p>
            <a:pPr marL="285750" indent="-285750">
              <a:buFont typeface="Arial" panose="020B0604020202020204" pitchFamily="34" charset="0"/>
              <a:buChar char="•"/>
            </a:pPr>
            <a:r>
              <a:rPr lang="en-US" sz="2800" b="1" dirty="0" smtClean="0">
                <a:solidFill>
                  <a:schemeClr val="tx1"/>
                </a:solidFill>
              </a:rPr>
              <a:t>Cabling</a:t>
            </a:r>
          </a:p>
          <a:p>
            <a:pPr marL="285750" indent="-285750">
              <a:buFont typeface="Arial" panose="020B0604020202020204" pitchFamily="34" charset="0"/>
              <a:buChar char="•"/>
            </a:pPr>
            <a:r>
              <a:rPr lang="en-US" sz="2800" b="1" dirty="0" smtClean="0">
                <a:solidFill>
                  <a:schemeClr val="tx1"/>
                </a:solidFill>
              </a:rPr>
              <a:t>Software</a:t>
            </a:r>
          </a:p>
        </p:txBody>
      </p:sp>
    </p:spTree>
    <p:extLst>
      <p:ext uri="{BB962C8B-B14F-4D97-AF65-F5344CB8AC3E}">
        <p14:creationId xmlns:p14="http://schemas.microsoft.com/office/powerpoint/2010/main" val="2566823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err="1"/>
              <a:t>Typs</a:t>
            </a:r>
            <a:r>
              <a:rPr lang="en-US" dirty="0"/>
              <a:t> of ICT-System </a:t>
            </a:r>
            <a:r>
              <a:rPr lang="en-US" dirty="0" smtClean="0"/>
              <a:t>Configurations</a:t>
            </a:r>
            <a:endParaRPr lang="de-AT" dirty="0"/>
          </a:p>
        </p:txBody>
      </p:sp>
      <p:sp>
        <p:nvSpPr>
          <p:cNvPr id="3" name="Textplatzhalter 2"/>
          <p:cNvSpPr>
            <a:spLocks noGrp="1"/>
          </p:cNvSpPr>
          <p:nvPr>
            <p:ph type="body" sz="quarter" idx="13"/>
          </p:nvPr>
        </p:nvSpPr>
        <p:spPr>
          <a:xfrm>
            <a:off x="1235075" y="2000249"/>
            <a:ext cx="9901353" cy="4573806"/>
          </a:xfrm>
        </p:spPr>
        <p:txBody>
          <a:bodyPr/>
          <a:lstStyle/>
          <a:p>
            <a:r>
              <a:rPr lang="en-US" dirty="0"/>
              <a:t>MOUNTED/VEHICULAR</a:t>
            </a:r>
          </a:p>
          <a:p>
            <a:pPr lvl="1"/>
            <a:r>
              <a:rPr lang="en-US" dirty="0"/>
              <a:t>modular approach</a:t>
            </a:r>
          </a:p>
          <a:p>
            <a:r>
              <a:rPr lang="en-US" dirty="0"/>
              <a:t>Team, Squad Leader and Coy Commander </a:t>
            </a:r>
            <a:r>
              <a:rPr lang="en-US" dirty="0" smtClean="0"/>
              <a:t>DISMOUNTED </a:t>
            </a:r>
            <a:r>
              <a:rPr lang="en-US" dirty="0" smtClean="0">
                <a:solidFill>
                  <a:srgbClr val="FF0000"/>
                </a:solidFill>
              </a:rPr>
              <a:t>“The Challenge”</a:t>
            </a:r>
            <a:endParaRPr lang="en-US" dirty="0">
              <a:solidFill>
                <a:srgbClr val="FF0000"/>
              </a:solidFill>
            </a:endParaRPr>
          </a:p>
          <a:p>
            <a:r>
              <a:rPr lang="en-US" dirty="0"/>
              <a:t>Soldiers DISMOUNTED</a:t>
            </a:r>
          </a:p>
          <a:p>
            <a:pPr lvl="1"/>
            <a:r>
              <a:rPr lang="en-US" dirty="0"/>
              <a:t>Basic functions integrated in personal soldier equipment</a:t>
            </a:r>
          </a:p>
          <a:p>
            <a:r>
              <a:rPr lang="en-US" dirty="0"/>
              <a:t>Sensors unmanned</a:t>
            </a:r>
          </a:p>
          <a:p>
            <a:pPr lvl="1"/>
            <a:r>
              <a:rPr lang="en-US" dirty="0"/>
              <a:t>Basic functions integrated in sensors</a:t>
            </a:r>
          </a:p>
          <a:p>
            <a:endParaRPr lang="de-AT" dirty="0"/>
          </a:p>
        </p:txBody>
      </p:sp>
    </p:spTree>
    <p:extLst>
      <p:ext uri="{BB962C8B-B14F-4D97-AF65-F5344CB8AC3E}">
        <p14:creationId xmlns:p14="http://schemas.microsoft.com/office/powerpoint/2010/main" val="1953911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a:t>
            </a:r>
            <a:r>
              <a:rPr lang="en-US" dirty="0" smtClean="0"/>
              <a:t>challenge</a:t>
            </a:r>
            <a:endParaRPr lang="de-AT" dirty="0"/>
          </a:p>
        </p:txBody>
      </p:sp>
      <p:sp>
        <p:nvSpPr>
          <p:cNvPr id="3" name="Textplatzhalter 2"/>
          <p:cNvSpPr>
            <a:spLocks noGrp="1"/>
          </p:cNvSpPr>
          <p:nvPr>
            <p:ph type="body" sz="quarter" idx="13"/>
          </p:nvPr>
        </p:nvSpPr>
        <p:spPr>
          <a:xfrm>
            <a:off x="1215824" y="1817369"/>
            <a:ext cx="10247863" cy="4120851"/>
          </a:xfrm>
        </p:spPr>
        <p:txBody>
          <a:bodyPr/>
          <a:lstStyle/>
          <a:p>
            <a:pPr marL="0" indent="0" algn="ctr">
              <a:buNone/>
            </a:pPr>
            <a:r>
              <a:rPr lang="en-US" b="1" dirty="0"/>
              <a:t>“Fully integrated ICT-system” </a:t>
            </a:r>
            <a:endParaRPr lang="en-US" b="1" dirty="0" smtClean="0"/>
          </a:p>
          <a:p>
            <a:pPr marL="0" indent="0" algn="ctr">
              <a:buNone/>
            </a:pPr>
            <a:r>
              <a:rPr lang="en-US" dirty="0" smtClean="0"/>
              <a:t>with </a:t>
            </a:r>
            <a:r>
              <a:rPr lang="en-US" dirty="0"/>
              <a:t>Task specific </a:t>
            </a:r>
            <a:r>
              <a:rPr lang="en-US" dirty="0" smtClean="0"/>
              <a:t>configuration</a:t>
            </a:r>
          </a:p>
          <a:p>
            <a:pPr marL="0" indent="0">
              <a:buNone/>
            </a:pPr>
            <a:endParaRPr lang="en-US" dirty="0"/>
          </a:p>
          <a:p>
            <a:r>
              <a:rPr lang="en-US" dirty="0"/>
              <a:t>Basic HW over 1o years with upgrade of basic SW every 5 years</a:t>
            </a:r>
          </a:p>
          <a:p>
            <a:r>
              <a:rPr lang="en-US" dirty="0"/>
              <a:t>Expendable items if necessary</a:t>
            </a:r>
          </a:p>
          <a:p>
            <a:r>
              <a:rPr lang="en-US" dirty="0"/>
              <a:t>Operational SW upgrade in a circle of 2 Years</a:t>
            </a:r>
          </a:p>
          <a:p>
            <a:pPr marL="0" indent="0">
              <a:buNone/>
            </a:pPr>
            <a:endParaRPr lang="de-AT" dirty="0"/>
          </a:p>
        </p:txBody>
      </p:sp>
    </p:spTree>
    <p:extLst>
      <p:ext uri="{BB962C8B-B14F-4D97-AF65-F5344CB8AC3E}">
        <p14:creationId xmlns:p14="http://schemas.microsoft.com/office/powerpoint/2010/main" val="2708489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00653" y="513628"/>
            <a:ext cx="9958185" cy="1325563"/>
          </a:xfrm>
        </p:spPr>
        <p:txBody>
          <a:bodyPr>
            <a:normAutofit/>
          </a:bodyPr>
          <a:lstStyle/>
          <a:p>
            <a:pPr marL="0" indent="0"/>
            <a:r>
              <a:rPr lang="de-AT" dirty="0"/>
              <a:t>THE LAST </a:t>
            </a:r>
            <a:r>
              <a:rPr lang="de-AT" dirty="0" smtClean="0"/>
              <a:t>MILE-THE FIRST MILE </a:t>
            </a:r>
            <a:r>
              <a:rPr lang="en-US" dirty="0" smtClean="0">
                <a:solidFill>
                  <a:srgbClr val="FF0000"/>
                </a:solidFill>
              </a:rPr>
              <a:t>from</a:t>
            </a:r>
            <a:r>
              <a:rPr lang="de-AT" dirty="0" smtClean="0">
                <a:solidFill>
                  <a:srgbClr val="FF0000"/>
                </a:solidFill>
              </a:rPr>
              <a:t> </a:t>
            </a:r>
            <a:r>
              <a:rPr lang="de-AT" dirty="0" err="1">
                <a:solidFill>
                  <a:srgbClr val="FF0000"/>
                </a:solidFill>
              </a:rPr>
              <a:t>Coy</a:t>
            </a:r>
            <a:r>
              <a:rPr lang="de-AT" dirty="0">
                <a:solidFill>
                  <a:srgbClr val="FF0000"/>
                </a:solidFill>
              </a:rPr>
              <a:t> </a:t>
            </a:r>
            <a:r>
              <a:rPr lang="de-AT" dirty="0" err="1">
                <a:solidFill>
                  <a:srgbClr val="FF0000"/>
                </a:solidFill>
              </a:rPr>
              <a:t>to</a:t>
            </a:r>
            <a:r>
              <a:rPr lang="de-AT" dirty="0">
                <a:solidFill>
                  <a:srgbClr val="FF0000"/>
                </a:solidFill>
              </a:rPr>
              <a:t> </a:t>
            </a:r>
            <a:r>
              <a:rPr lang="de-AT" dirty="0" err="1" smtClean="0">
                <a:solidFill>
                  <a:srgbClr val="FF0000"/>
                </a:solidFill>
              </a:rPr>
              <a:t>Soldier</a:t>
            </a:r>
            <a:endParaRPr lang="de-AT" dirty="0"/>
          </a:p>
        </p:txBody>
      </p:sp>
      <p:sp>
        <p:nvSpPr>
          <p:cNvPr id="3" name="Textplatzhalter 11"/>
          <p:cNvSpPr>
            <a:spLocks noGrp="1"/>
          </p:cNvSpPr>
          <p:nvPr>
            <p:ph type="body" sz="quarter" idx="13"/>
          </p:nvPr>
        </p:nvSpPr>
        <p:spPr>
          <a:xfrm>
            <a:off x="1235075" y="2000250"/>
            <a:ext cx="10118725" cy="3475392"/>
          </a:xfrm>
          <a:prstGeom prst="rect">
            <a:avLst/>
          </a:prstGeom>
        </p:spPr>
        <p:txBody>
          <a:bodyPr/>
          <a:lstStyle>
            <a:lvl1pPr>
              <a:defRPr>
                <a:latin typeface="Geogrotesque Regular" pitchFamily="50" charset="0"/>
              </a:defRPr>
            </a:lvl1pPr>
            <a:lvl2pPr>
              <a:defRPr>
                <a:latin typeface="Geogrotesque Regular" pitchFamily="50" charset="0"/>
              </a:defRPr>
            </a:lvl2pPr>
            <a:lvl3pPr>
              <a:defRPr>
                <a:latin typeface="Geogrotesque Regular" pitchFamily="50" charset="0"/>
              </a:defRPr>
            </a:lvl3pPr>
            <a:lvl4pPr>
              <a:defRPr>
                <a:latin typeface="Geogrotesque Regular" pitchFamily="50" charset="0"/>
              </a:defRPr>
            </a:lvl4pPr>
            <a:lvl5pPr>
              <a:defRPr>
                <a:latin typeface="Geogrotesque Regular" pitchFamily="50" charset="0"/>
              </a:defRPr>
            </a:lvl5pPr>
          </a:lstStyle>
          <a:p>
            <a:pPr marL="0" indent="0" algn="ctr">
              <a:buNone/>
            </a:pPr>
            <a:r>
              <a:rPr lang="en-US" dirty="0"/>
              <a:t>If you lose the fight at the frontline you lose the war.</a:t>
            </a:r>
          </a:p>
          <a:p>
            <a:pPr marL="0" indent="0" algn="ctr">
              <a:buNone/>
            </a:pPr>
            <a:r>
              <a:rPr lang="en-US" dirty="0">
                <a:solidFill>
                  <a:srgbClr val="0070C0"/>
                </a:solidFill>
              </a:rPr>
              <a:t>If you win the fight at the frontline you may win the war</a:t>
            </a:r>
            <a:r>
              <a:rPr lang="en-US" dirty="0" smtClean="0">
                <a:solidFill>
                  <a:srgbClr val="0070C0"/>
                </a:solidFill>
              </a:rPr>
              <a:t>.</a:t>
            </a:r>
            <a:endParaRPr lang="de-DE" dirty="0" smtClean="0"/>
          </a:p>
          <a:p>
            <a:pPr marL="1371600" lvl="3" indent="0">
              <a:buNone/>
            </a:pPr>
            <a:endParaRPr lang="de-DE" dirty="0" smtClean="0"/>
          </a:p>
        </p:txBody>
      </p:sp>
      <p:pic>
        <p:nvPicPr>
          <p:cNvPr id="4" name="Grafik 3"/>
          <p:cNvPicPr>
            <a:picLocks noChangeAspect="1"/>
          </p:cNvPicPr>
          <p:nvPr/>
        </p:nvPicPr>
        <p:blipFill rotWithShape="1">
          <a:blip r:embed="rId3" cstate="email">
            <a:extLst>
              <a:ext uri="{28A0092B-C50C-407E-A947-70E740481C1C}">
                <a14:useLocalDpi xmlns:a14="http://schemas.microsoft.com/office/drawing/2010/main"/>
              </a:ext>
            </a:extLst>
          </a:blip>
          <a:srcRect t="3471"/>
          <a:stretch/>
        </p:blipFill>
        <p:spPr>
          <a:xfrm>
            <a:off x="1472663" y="3522013"/>
            <a:ext cx="3416969" cy="2938807"/>
          </a:xfrm>
          <a:prstGeom prst="rect">
            <a:avLst/>
          </a:prstGeom>
          <a:ln>
            <a:noFill/>
          </a:ln>
          <a:effectLst>
            <a:outerShdw blurRad="292100" dist="139700" dir="2700000" algn="tl" rotWithShape="0">
              <a:srgbClr val="333333">
                <a:alpha val="65000"/>
              </a:srgbClr>
            </a:outerShdw>
          </a:effectLst>
        </p:spPr>
      </p:pic>
      <p:sp>
        <p:nvSpPr>
          <p:cNvPr id="5" name="Textfeld 4"/>
          <p:cNvSpPr txBox="1"/>
          <p:nvPr/>
        </p:nvSpPr>
        <p:spPr>
          <a:xfrm>
            <a:off x="6133273" y="4668252"/>
            <a:ext cx="3070459" cy="646331"/>
          </a:xfrm>
          <a:prstGeom prst="rect">
            <a:avLst/>
          </a:prstGeom>
          <a:noFill/>
        </p:spPr>
        <p:txBody>
          <a:bodyPr wrap="square" rtlCol="0">
            <a:spAutoFit/>
          </a:bodyPr>
          <a:lstStyle/>
          <a:p>
            <a:r>
              <a:rPr lang="de-AT" sz="3600" dirty="0" smtClean="0">
                <a:solidFill>
                  <a:srgbClr val="FF0000"/>
                </a:solidFill>
              </a:rPr>
              <a:t>„Battle Zone“</a:t>
            </a:r>
            <a:endParaRPr lang="de-AT" sz="3600" dirty="0">
              <a:solidFill>
                <a:srgbClr val="FF0000"/>
              </a:solidFill>
            </a:endParaRPr>
          </a:p>
        </p:txBody>
      </p:sp>
    </p:spTree>
    <p:extLst>
      <p:ext uri="{BB962C8B-B14F-4D97-AF65-F5344CB8AC3E}">
        <p14:creationId xmlns:p14="http://schemas.microsoft.com/office/powerpoint/2010/main" val="3236620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email">
            <a:extLst>
              <a:ext uri="{BEBA8EAE-BF5A-486C-A8C5-ECC9F3942E4B}">
                <a14:imgProps xmlns:a14="http://schemas.microsoft.com/office/drawing/2010/main">
                  <a14:imgLayer r:embed="rId4">
                    <a14:imgEffect>
                      <a14:backgroundRemoval t="6667" b="97083" l="8065" r="95161">
                        <a14:foregroundMark x1="17972" y1="10417" x2="11751" y2="16667"/>
                        <a14:foregroundMark x1="11290" y1="18333" x2="13134" y2="79167"/>
                        <a14:foregroundMark x1="18894" y1="15000" x2="88940" y2="21250"/>
                        <a14:foregroundMark x1="88249" y1="36667" x2="88940" y2="85833"/>
                        <a14:foregroundMark x1="20046" y1="20000" x2="78802" y2="22917"/>
                        <a14:foregroundMark x1="73963" y1="25417" x2="17972" y2="24583"/>
                        <a14:foregroundMark x1="18203" y1="31667" x2="18203" y2="69583"/>
                        <a14:foregroundMark x1="17051" y1="87083" x2="22350" y2="82917"/>
                        <a14:foregroundMark x1="25576" y1="82500" x2="74654" y2="85833"/>
                        <a14:foregroundMark x1="77189" y1="85833" x2="82719" y2="91667"/>
                        <a14:foregroundMark x1="84562" y1="92500" x2="90783" y2="88750"/>
                        <a14:foregroundMark x1="40323" y1="14583" x2="73733" y2="16667"/>
                        <a14:foregroundMark x1="77880" y1="14583" x2="72811" y2="16250"/>
                        <a14:backgroundMark x1="4147" y1="10417" x2="3226" y2="39583"/>
                      </a14:backgroundRemoval>
                    </a14:imgEffect>
                  </a14:imgLayer>
                </a14:imgProps>
              </a:ext>
              <a:ext uri="{28A0092B-C50C-407E-A947-70E740481C1C}">
                <a14:useLocalDpi xmlns:a14="http://schemas.microsoft.com/office/drawing/2010/main"/>
              </a:ext>
            </a:extLst>
          </a:blip>
          <a:stretch>
            <a:fillRect/>
          </a:stretch>
        </p:blipFill>
        <p:spPr>
          <a:xfrm>
            <a:off x="2613743" y="1293938"/>
            <a:ext cx="2225516" cy="1282405"/>
          </a:xfrm>
          <a:prstGeom prst="rect">
            <a:avLst/>
          </a:prstGeom>
        </p:spPr>
      </p:pic>
      <p:pic>
        <p:nvPicPr>
          <p:cNvPr id="5" name="Grafik 4"/>
          <p:cNvPicPr>
            <a:picLocks noChangeAspect="1"/>
          </p:cNvPicPr>
          <p:nvPr/>
        </p:nvPicPr>
        <p:blipFill>
          <a:blip r:embed="rId5"/>
          <a:stretch>
            <a:fillRect/>
          </a:stretch>
        </p:blipFill>
        <p:spPr>
          <a:xfrm>
            <a:off x="9630227" y="1310970"/>
            <a:ext cx="1650581" cy="4914072"/>
          </a:xfrm>
          <a:prstGeom prst="rect">
            <a:avLst/>
          </a:prstGeom>
        </p:spPr>
      </p:pic>
      <p:pic>
        <p:nvPicPr>
          <p:cNvPr id="6" name="Grafik 5"/>
          <p:cNvPicPr>
            <a:picLocks noChangeAspect="1"/>
          </p:cNvPicPr>
          <p:nvPr/>
        </p:nvPicPr>
        <p:blipFill>
          <a:blip r:embed="rId6"/>
          <a:stretch>
            <a:fillRect/>
          </a:stretch>
        </p:blipFill>
        <p:spPr>
          <a:xfrm>
            <a:off x="1453066" y="1001027"/>
            <a:ext cx="1194511" cy="3150632"/>
          </a:xfrm>
          <a:prstGeom prst="rect">
            <a:avLst/>
          </a:prstGeom>
        </p:spPr>
      </p:pic>
      <p:pic>
        <p:nvPicPr>
          <p:cNvPr id="7" name="Grafik 6"/>
          <p:cNvPicPr>
            <a:picLocks noChangeAspect="1"/>
          </p:cNvPicPr>
          <p:nvPr/>
        </p:nvPicPr>
        <p:blipFill>
          <a:blip r:embed="rId7"/>
          <a:stretch>
            <a:fillRect/>
          </a:stretch>
        </p:blipFill>
        <p:spPr>
          <a:xfrm>
            <a:off x="1419728" y="4906519"/>
            <a:ext cx="3045195" cy="1606152"/>
          </a:xfrm>
          <a:prstGeom prst="rect">
            <a:avLst/>
          </a:prstGeom>
        </p:spPr>
      </p:pic>
      <p:pic>
        <p:nvPicPr>
          <p:cNvPr id="8" name="Grafik 7"/>
          <p:cNvPicPr>
            <a:picLocks noChangeAspect="1"/>
          </p:cNvPicPr>
          <p:nvPr/>
        </p:nvPicPr>
        <p:blipFill>
          <a:blip r:embed="rId8"/>
          <a:stretch>
            <a:fillRect/>
          </a:stretch>
        </p:blipFill>
        <p:spPr>
          <a:xfrm>
            <a:off x="4838939" y="2543634"/>
            <a:ext cx="4494618" cy="3128696"/>
          </a:xfrm>
          <a:prstGeom prst="rect">
            <a:avLst/>
          </a:prstGeom>
        </p:spPr>
      </p:pic>
      <p:pic>
        <p:nvPicPr>
          <p:cNvPr id="9" name="Grafik 8"/>
          <p:cNvPicPr>
            <a:picLocks noChangeAspect="1"/>
          </p:cNvPicPr>
          <p:nvPr/>
        </p:nvPicPr>
        <p:blipFill>
          <a:blip r:embed="rId9"/>
          <a:stretch>
            <a:fillRect/>
          </a:stretch>
        </p:blipFill>
        <p:spPr>
          <a:xfrm>
            <a:off x="2980989" y="2857859"/>
            <a:ext cx="1178986" cy="1891918"/>
          </a:xfrm>
          <a:prstGeom prst="rect">
            <a:avLst/>
          </a:prstGeom>
        </p:spPr>
      </p:pic>
      <p:pic>
        <p:nvPicPr>
          <p:cNvPr id="10" name="Grafik 9"/>
          <p:cNvPicPr>
            <a:picLocks noChangeAspect="1"/>
          </p:cNvPicPr>
          <p:nvPr/>
        </p:nvPicPr>
        <p:blipFill>
          <a:blip r:embed="rId10"/>
          <a:stretch>
            <a:fillRect/>
          </a:stretch>
        </p:blipFill>
        <p:spPr>
          <a:xfrm>
            <a:off x="7240161" y="1444216"/>
            <a:ext cx="660232" cy="798537"/>
          </a:xfrm>
          <a:prstGeom prst="rect">
            <a:avLst/>
          </a:prstGeom>
        </p:spPr>
      </p:pic>
      <p:pic>
        <p:nvPicPr>
          <p:cNvPr id="11" name="Grafik 10"/>
          <p:cNvPicPr>
            <a:picLocks noChangeAspect="1"/>
          </p:cNvPicPr>
          <p:nvPr/>
        </p:nvPicPr>
        <p:blipFill>
          <a:blip r:embed="rId11"/>
          <a:stretch>
            <a:fillRect/>
          </a:stretch>
        </p:blipFill>
        <p:spPr>
          <a:xfrm>
            <a:off x="4724716" y="1310970"/>
            <a:ext cx="1556262" cy="1265374"/>
          </a:xfrm>
          <a:prstGeom prst="rect">
            <a:avLst/>
          </a:prstGeom>
        </p:spPr>
      </p:pic>
      <p:pic>
        <p:nvPicPr>
          <p:cNvPr id="12" name="Grafik 11"/>
          <p:cNvPicPr>
            <a:picLocks noChangeAspect="1"/>
          </p:cNvPicPr>
          <p:nvPr/>
        </p:nvPicPr>
        <p:blipFill>
          <a:blip r:embed="rId12"/>
          <a:stretch>
            <a:fillRect/>
          </a:stretch>
        </p:blipFill>
        <p:spPr>
          <a:xfrm>
            <a:off x="8317323" y="2543634"/>
            <a:ext cx="1390251" cy="1132925"/>
          </a:xfrm>
          <a:prstGeom prst="rect">
            <a:avLst/>
          </a:prstGeom>
        </p:spPr>
      </p:pic>
      <p:pic>
        <p:nvPicPr>
          <p:cNvPr id="14" name="Grafik 2"/>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9878936" y="4762167"/>
            <a:ext cx="640034" cy="175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261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What to do</a:t>
            </a:r>
            <a:r>
              <a:rPr lang="en-US" dirty="0" smtClean="0"/>
              <a:t>?</a:t>
            </a:r>
            <a:endParaRPr lang="de-AT" dirty="0"/>
          </a:p>
        </p:txBody>
      </p:sp>
      <p:sp>
        <p:nvSpPr>
          <p:cNvPr id="3" name="Textplatzhalter 2"/>
          <p:cNvSpPr>
            <a:spLocks noGrp="1"/>
          </p:cNvSpPr>
          <p:nvPr>
            <p:ph type="body" sz="quarter" idx="13"/>
          </p:nvPr>
        </p:nvSpPr>
        <p:spPr>
          <a:xfrm>
            <a:off x="878940" y="1990624"/>
            <a:ext cx="7735670" cy="4120851"/>
          </a:xfrm>
        </p:spPr>
        <p:txBody>
          <a:bodyPr/>
          <a:lstStyle/>
          <a:p>
            <a:r>
              <a:rPr lang="en-US" dirty="0"/>
              <a:t>Multiband/Multichannel Radio with a small form factor</a:t>
            </a:r>
          </a:p>
          <a:p>
            <a:pPr marL="0" indent="0">
              <a:buNone/>
            </a:pPr>
            <a:r>
              <a:rPr lang="de-AT" dirty="0" err="1"/>
              <a:t>with</a:t>
            </a:r>
            <a:endParaRPr lang="en-US" dirty="0"/>
          </a:p>
          <a:p>
            <a:pPr marL="0" indent="0">
              <a:buNone/>
            </a:pPr>
            <a:r>
              <a:rPr lang="en-US" dirty="0"/>
              <a:t>Integration of Computer and Display</a:t>
            </a:r>
          </a:p>
          <a:p>
            <a:r>
              <a:rPr lang="en-US" dirty="0"/>
              <a:t>Wireless and secure Headset</a:t>
            </a:r>
          </a:p>
          <a:p>
            <a:r>
              <a:rPr lang="en-US" dirty="0"/>
              <a:t>Antenna`s integrated in Soldier Equipment</a:t>
            </a:r>
          </a:p>
          <a:p>
            <a:endParaRPr lang="de-AT" dirty="0"/>
          </a:p>
        </p:txBody>
      </p:sp>
      <p:pic>
        <p:nvPicPr>
          <p:cNvPr id="4" name="Grafik 3"/>
          <p:cNvPicPr>
            <a:picLocks noChangeAspect="1"/>
          </p:cNvPicPr>
          <p:nvPr/>
        </p:nvPicPr>
        <p:blipFill>
          <a:blip r:embed="rId3"/>
          <a:stretch>
            <a:fillRect/>
          </a:stretch>
        </p:blipFill>
        <p:spPr>
          <a:xfrm>
            <a:off x="9307865" y="1424539"/>
            <a:ext cx="2126948" cy="4002798"/>
          </a:xfrm>
          <a:prstGeom prst="rect">
            <a:avLst/>
          </a:prstGeom>
        </p:spPr>
      </p:pic>
    </p:spTree>
    <p:extLst>
      <p:ext uri="{BB962C8B-B14F-4D97-AF65-F5344CB8AC3E}">
        <p14:creationId xmlns:p14="http://schemas.microsoft.com/office/powerpoint/2010/main" val="1209580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Conclusion Summary</a:t>
            </a:r>
            <a:endParaRPr lang="de-AT" dirty="0"/>
          </a:p>
        </p:txBody>
      </p:sp>
      <p:sp>
        <p:nvSpPr>
          <p:cNvPr id="3" name="Textplatzhalter 2"/>
          <p:cNvSpPr>
            <a:spLocks noGrp="1"/>
          </p:cNvSpPr>
          <p:nvPr>
            <p:ph type="body" sz="quarter" idx="13"/>
          </p:nvPr>
        </p:nvSpPr>
        <p:spPr>
          <a:xfrm>
            <a:off x="1350578" y="1846245"/>
            <a:ext cx="8082179" cy="3255145"/>
          </a:xfrm>
        </p:spPr>
        <p:txBody>
          <a:bodyPr/>
          <a:lstStyle/>
          <a:p>
            <a:pPr marL="0" indent="0">
              <a:buNone/>
            </a:pPr>
            <a:r>
              <a:rPr lang="en-US" dirty="0"/>
              <a:t>The idea of my presentation was</a:t>
            </a:r>
          </a:p>
          <a:p>
            <a:pPr marL="0" indent="0">
              <a:buNone/>
            </a:pPr>
            <a:endParaRPr lang="en-US" dirty="0"/>
          </a:p>
          <a:p>
            <a:r>
              <a:rPr lang="en-US" dirty="0"/>
              <a:t>to point out the key functions to fulfil military tasks</a:t>
            </a:r>
          </a:p>
          <a:p>
            <a:r>
              <a:rPr lang="en-US" dirty="0"/>
              <a:t>to show the challenge “ICT-System for dismounted leaders and commanders at the battle </a:t>
            </a:r>
            <a:r>
              <a:rPr lang="en-US" dirty="0" smtClean="0"/>
              <a:t>Zone”</a:t>
            </a:r>
            <a:endParaRPr lang="de-AT" dirty="0"/>
          </a:p>
        </p:txBody>
      </p:sp>
      <p:sp>
        <p:nvSpPr>
          <p:cNvPr id="4" name="Textfeld 3"/>
          <p:cNvSpPr txBox="1"/>
          <p:nvPr/>
        </p:nvSpPr>
        <p:spPr>
          <a:xfrm>
            <a:off x="1554481" y="5256947"/>
            <a:ext cx="8602676" cy="1077218"/>
          </a:xfrm>
          <a:prstGeom prst="rect">
            <a:avLst/>
          </a:prstGeom>
          <a:solidFill>
            <a:srgbClr val="FFFF00"/>
          </a:solidFill>
        </p:spPr>
        <p:txBody>
          <a:bodyPr wrap="none" rtlCol="0">
            <a:spAutoFit/>
          </a:bodyPr>
          <a:lstStyle/>
          <a:p>
            <a:pPr algn="ctr"/>
            <a:r>
              <a:rPr lang="en-US" sz="3200" dirty="0" smtClean="0"/>
              <a:t>To force Digitalization and to </a:t>
            </a:r>
          </a:p>
          <a:p>
            <a:pPr algn="ctr"/>
            <a:r>
              <a:rPr lang="en-US" sz="3200" dirty="0" smtClean="0"/>
              <a:t>reduce the physical burden of dismounted soldiers</a:t>
            </a:r>
            <a:endParaRPr lang="en-US" sz="3200" dirty="0"/>
          </a:p>
        </p:txBody>
      </p:sp>
    </p:spTree>
    <p:extLst>
      <p:ext uri="{BB962C8B-B14F-4D97-AF65-F5344CB8AC3E}">
        <p14:creationId xmlns:p14="http://schemas.microsoft.com/office/powerpoint/2010/main" val="2209097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485300" y="1050587"/>
            <a:ext cx="11203711" cy="5058383"/>
          </a:xfrm>
          <a:prstGeom prst="rect">
            <a:avLst/>
          </a:prstGeom>
        </p:spPr>
      </p:pic>
      <p:sp>
        <p:nvSpPr>
          <p:cNvPr id="2" name="Textfeld 1"/>
          <p:cNvSpPr txBox="1"/>
          <p:nvPr/>
        </p:nvSpPr>
        <p:spPr>
          <a:xfrm>
            <a:off x="3671888" y="2614613"/>
            <a:ext cx="2343150" cy="500063"/>
          </a:xfrm>
          <a:prstGeom prst="rect">
            <a:avLst/>
          </a:prstGeom>
          <a:solidFill>
            <a:schemeClr val="tx1"/>
          </a:solidFill>
        </p:spPr>
        <p:txBody>
          <a:bodyPr wrap="square" rtlCol="0">
            <a:spAutoFit/>
          </a:bodyPr>
          <a:lstStyle/>
          <a:p>
            <a:endParaRPr lang="de-AT" dirty="0"/>
          </a:p>
        </p:txBody>
      </p:sp>
    </p:spTree>
    <p:extLst>
      <p:ext uri="{BB962C8B-B14F-4D97-AF65-F5344CB8AC3E}">
        <p14:creationId xmlns:p14="http://schemas.microsoft.com/office/powerpoint/2010/main" val="15600967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89412" y="365125"/>
            <a:ext cx="8664388" cy="972787"/>
          </a:xfrm>
        </p:spPr>
        <p:txBody>
          <a:bodyPr>
            <a:normAutofit fontScale="90000"/>
          </a:bodyPr>
          <a:lstStyle/>
          <a:p>
            <a:r>
              <a:rPr lang="de-AT" dirty="0" smtClean="0"/>
              <a:t>COMSYS-AAF </a:t>
            </a:r>
            <a:br>
              <a:rPr lang="de-AT" dirty="0" smtClean="0"/>
            </a:br>
            <a:r>
              <a:rPr lang="de-AT" sz="3100" dirty="0" err="1" smtClean="0"/>
              <a:t>Tactical</a:t>
            </a:r>
            <a:r>
              <a:rPr lang="de-AT" sz="3100" dirty="0" smtClean="0"/>
              <a:t> Communication Network (TCN)</a:t>
            </a:r>
            <a:endParaRPr lang="de-AT" sz="3100" dirty="0"/>
          </a:p>
        </p:txBody>
      </p:sp>
      <p:grpSp>
        <p:nvGrpSpPr>
          <p:cNvPr id="4" name="Group 4"/>
          <p:cNvGrpSpPr>
            <a:grpSpLocks noChangeAspect="1"/>
          </p:cNvGrpSpPr>
          <p:nvPr/>
        </p:nvGrpSpPr>
        <p:grpSpPr bwMode="auto">
          <a:xfrm>
            <a:off x="623851" y="1337912"/>
            <a:ext cx="11168862" cy="6579744"/>
            <a:chOff x="9" y="605"/>
            <a:chExt cx="5751" cy="3388"/>
          </a:xfrm>
        </p:grpSpPr>
        <p:sp>
          <p:nvSpPr>
            <p:cNvPr id="5" name="AutoShape 3"/>
            <p:cNvSpPr>
              <a:spLocks noChangeAspect="1" noChangeArrowheads="1" noTextEdit="1"/>
            </p:cNvSpPr>
            <p:nvPr/>
          </p:nvSpPr>
          <p:spPr bwMode="auto">
            <a:xfrm>
              <a:off x="9" y="605"/>
              <a:ext cx="5751" cy="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7" y="605"/>
              <a:ext cx="4635" cy="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36201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Combat</a:t>
            </a:r>
            <a:r>
              <a:rPr lang="de-AT" dirty="0" smtClean="0"/>
              <a:t>-Cloud</a:t>
            </a:r>
            <a:br>
              <a:rPr lang="de-AT" dirty="0" smtClean="0"/>
            </a:br>
            <a:r>
              <a:rPr lang="de-AT" dirty="0" err="1" smtClean="0"/>
              <a:t>Tactical</a:t>
            </a:r>
            <a:r>
              <a:rPr lang="de-AT" dirty="0" smtClean="0"/>
              <a:t> Data Radio (TDR)</a:t>
            </a:r>
            <a:endParaRPr lang="de-AT" dirty="0"/>
          </a:p>
        </p:txBody>
      </p:sp>
      <p:grpSp>
        <p:nvGrpSpPr>
          <p:cNvPr id="26" name="Gruppieren 25"/>
          <p:cNvGrpSpPr/>
          <p:nvPr/>
        </p:nvGrpSpPr>
        <p:grpSpPr>
          <a:xfrm>
            <a:off x="1970467" y="2048383"/>
            <a:ext cx="8630596" cy="4277275"/>
            <a:chOff x="1364075" y="1538246"/>
            <a:chExt cx="6215648" cy="2920638"/>
          </a:xfrm>
        </p:grpSpPr>
        <p:sp>
          <p:nvSpPr>
            <p:cNvPr id="4" name="Cloud"/>
            <p:cNvSpPr>
              <a:spLocks noChangeAspect="1" noEditPoints="1" noChangeArrowheads="1"/>
            </p:cNvSpPr>
            <p:nvPr/>
          </p:nvSpPr>
          <p:spPr bwMode="auto">
            <a:xfrm>
              <a:off x="2416578" y="1538246"/>
              <a:ext cx="4095663" cy="244462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pattFill prst="lgGrid">
              <a:fgClr>
                <a:srgbClr val="92D050"/>
              </a:fgClr>
              <a:bgClr>
                <a:schemeClr val="accent2">
                  <a:lumMod val="40000"/>
                  <a:lumOff val="60000"/>
                </a:schemeClr>
              </a:bgClr>
            </a:pattFill>
            <a:ln w="9525">
              <a:solidFill>
                <a:srgbClr val="000000"/>
              </a:solidFill>
              <a:miter lim="800000"/>
              <a:headEnd/>
              <a:tailEnd/>
            </a:ln>
            <a:effectLst>
              <a:outerShdw dist="107763" dir="2700000" algn="ctr" rotWithShape="0">
                <a:srgbClr val="808080"/>
              </a:outerShdw>
            </a:effectLst>
          </p:spPr>
          <p:txBody>
            <a:bodyPr anchor="ctr"/>
            <a:lstStyle/>
            <a:p>
              <a:endParaRPr lang="de-AT"/>
            </a:p>
          </p:txBody>
        </p:sp>
        <p:pic>
          <p:nvPicPr>
            <p:cNvPr id="5" name="Grafik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4410" y="2718813"/>
              <a:ext cx="431198" cy="41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0124" y="3016610"/>
              <a:ext cx="432851" cy="41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99392" y="3274973"/>
              <a:ext cx="432851" cy="41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9"/>
            <p:cNvPicPr>
              <a:picLocks noChangeAspect="1"/>
            </p:cNvPicPr>
            <p:nvPr/>
          </p:nvPicPr>
          <p:blipFill>
            <a:blip r:embed="rId4" cstate="print">
              <a:extLst>
                <a:ext uri="{28A0092B-C50C-407E-A947-70E740481C1C}">
                  <a14:useLocalDpi xmlns:a14="http://schemas.microsoft.com/office/drawing/2010/main" val="0"/>
                </a:ext>
              </a:extLst>
            </a:blip>
            <a:srcRect l="29028" t="20044" r="31664" b="22090"/>
            <a:stretch>
              <a:fillRect/>
            </a:stretch>
          </p:blipFill>
          <p:spPr bwMode="auto">
            <a:xfrm>
              <a:off x="2832132" y="2426457"/>
              <a:ext cx="581540" cy="57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1185" y="1923329"/>
              <a:ext cx="432851" cy="41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6547" y="1947807"/>
              <a:ext cx="376679" cy="285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4"/>
            <p:cNvPicPr>
              <a:picLocks noChangeAspect="1"/>
            </p:cNvPicPr>
            <p:nvPr/>
          </p:nvPicPr>
          <p:blipFill>
            <a:blip r:embed="rId4" cstate="print">
              <a:extLst>
                <a:ext uri="{28A0092B-C50C-407E-A947-70E740481C1C}">
                  <a14:useLocalDpi xmlns:a14="http://schemas.microsoft.com/office/drawing/2010/main" val="0"/>
                </a:ext>
              </a:extLst>
            </a:blip>
            <a:srcRect l="29028" t="20044" r="31664" b="22090"/>
            <a:stretch>
              <a:fillRect/>
            </a:stretch>
          </p:blipFill>
          <p:spPr bwMode="auto">
            <a:xfrm>
              <a:off x="3687141" y="2375487"/>
              <a:ext cx="424120" cy="51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feld 11"/>
            <p:cNvSpPr txBox="1"/>
            <p:nvPr/>
          </p:nvSpPr>
          <p:spPr>
            <a:xfrm>
              <a:off x="3706593" y="2640291"/>
              <a:ext cx="533672" cy="369332"/>
            </a:xfrm>
            <a:prstGeom prst="rect">
              <a:avLst/>
            </a:prstGeom>
            <a:noFill/>
          </p:spPr>
          <p:txBody>
            <a:bodyPr wrap="none" rtlCol="0">
              <a:spAutoFit/>
            </a:bodyPr>
            <a:lstStyle/>
            <a:p>
              <a:r>
                <a:rPr lang="de-AT" dirty="0"/>
                <a:t>TAC</a:t>
              </a:r>
            </a:p>
          </p:txBody>
        </p:sp>
        <p:pic>
          <p:nvPicPr>
            <p:cNvPr id="13" name="Grafik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3862" y="2865299"/>
              <a:ext cx="410250" cy="26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feld 13"/>
            <p:cNvSpPr txBox="1"/>
            <p:nvPr/>
          </p:nvSpPr>
          <p:spPr>
            <a:xfrm>
              <a:off x="2621296" y="4206694"/>
              <a:ext cx="3806402" cy="252190"/>
            </a:xfrm>
            <a:prstGeom prst="rect">
              <a:avLst/>
            </a:prstGeom>
            <a:noFill/>
          </p:spPr>
          <p:txBody>
            <a:bodyPr wrap="none" rtlCol="0">
              <a:spAutoFit/>
            </a:bodyPr>
            <a:lstStyle/>
            <a:p>
              <a:pPr algn="ctr"/>
              <a:r>
                <a:rPr lang="en-US" dirty="0"/>
                <a:t>The seamless merge of mobile and deployable </a:t>
              </a:r>
              <a:r>
                <a:rPr lang="en-US" dirty="0" err="1"/>
                <a:t>Comms</a:t>
              </a:r>
              <a:endParaRPr lang="en-US" dirty="0"/>
            </a:p>
          </p:txBody>
        </p:sp>
        <p:pic>
          <p:nvPicPr>
            <p:cNvPr id="15" name="Grafik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44178" y="1757615"/>
              <a:ext cx="299307" cy="23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fik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63471" y="2534634"/>
              <a:ext cx="299307" cy="23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fik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2826" y="3040147"/>
              <a:ext cx="299307" cy="23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fik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9006" y="3569389"/>
              <a:ext cx="299307" cy="23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afik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71736" y="1777330"/>
              <a:ext cx="299307" cy="23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fik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17586" y="2415671"/>
              <a:ext cx="299307" cy="23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bgerundetes Rechteck 21"/>
            <p:cNvSpPr/>
            <p:nvPr/>
          </p:nvSpPr>
          <p:spPr>
            <a:xfrm>
              <a:off x="6893923" y="2233365"/>
              <a:ext cx="685800" cy="30126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ysClr val="windowText" lastClr="000000"/>
                  </a:solidFill>
                </a:rPr>
                <a:t>TDR</a:t>
              </a:r>
              <a:endParaRPr lang="en-US" dirty="0">
                <a:solidFill>
                  <a:sysClr val="windowText" lastClr="000000"/>
                </a:solidFill>
              </a:endParaRPr>
            </a:p>
          </p:txBody>
        </p:sp>
        <p:cxnSp>
          <p:nvCxnSpPr>
            <p:cNvPr id="23" name="Gerade Verbindung mit Pfeil 22"/>
            <p:cNvCxnSpPr>
              <a:stCxn id="22" idx="1"/>
            </p:cNvCxnSpPr>
            <p:nvPr/>
          </p:nvCxnSpPr>
          <p:spPr>
            <a:xfrm flipH="1">
              <a:off x="6380548" y="2384000"/>
              <a:ext cx="513375" cy="256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Abgerundetes Rechteck 23"/>
            <p:cNvSpPr/>
            <p:nvPr/>
          </p:nvSpPr>
          <p:spPr>
            <a:xfrm>
              <a:off x="1364075" y="3004373"/>
              <a:ext cx="685800" cy="30126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ysClr val="windowText" lastClr="000000"/>
                  </a:solidFill>
                </a:rPr>
                <a:t>TCN</a:t>
              </a:r>
              <a:endParaRPr lang="en-US" dirty="0">
                <a:solidFill>
                  <a:sysClr val="windowText" lastClr="000000"/>
                </a:solidFill>
              </a:endParaRPr>
            </a:p>
          </p:txBody>
        </p:sp>
        <p:cxnSp>
          <p:nvCxnSpPr>
            <p:cNvPr id="25" name="Gerade Verbindung mit Pfeil 24"/>
            <p:cNvCxnSpPr>
              <a:stCxn id="24" idx="3"/>
            </p:cNvCxnSpPr>
            <p:nvPr/>
          </p:nvCxnSpPr>
          <p:spPr>
            <a:xfrm flipV="1">
              <a:off x="2049876" y="3040147"/>
              <a:ext cx="782257" cy="114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28" name="Grafik 2"/>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8113376" y="2307494"/>
            <a:ext cx="249132" cy="68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Grafik 2"/>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64244" y="3681814"/>
            <a:ext cx="249132" cy="68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Grafik 2"/>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82749" y="4490037"/>
            <a:ext cx="249132" cy="68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121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p:txBody>
          <a:bodyPr/>
          <a:lstStyle/>
          <a:p>
            <a:pPr marL="0" indent="0" algn="ctr">
              <a:buNone/>
            </a:pPr>
            <a:r>
              <a:rPr lang="en-GB" sz="4000" b="1" dirty="0" smtClean="0"/>
              <a:t>I believe that timely, accurate and easy to understand information on site can make a decisive different in all situations.</a:t>
            </a:r>
            <a:endParaRPr lang="en-GB" sz="4000" b="1" dirty="0"/>
          </a:p>
        </p:txBody>
      </p:sp>
    </p:spTree>
    <p:extLst>
      <p:ext uri="{BB962C8B-B14F-4D97-AF65-F5344CB8AC3E}">
        <p14:creationId xmlns:p14="http://schemas.microsoft.com/office/powerpoint/2010/main" val="2007650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Agenda</a:t>
            </a:r>
            <a:endParaRPr lang="de-AT" dirty="0"/>
          </a:p>
        </p:txBody>
      </p:sp>
      <p:sp>
        <p:nvSpPr>
          <p:cNvPr id="3" name="Textplatzhalter 2"/>
          <p:cNvSpPr>
            <a:spLocks noGrp="1"/>
          </p:cNvSpPr>
          <p:nvPr>
            <p:ph type="body" sz="quarter" idx="13"/>
          </p:nvPr>
        </p:nvSpPr>
        <p:spPr>
          <a:xfrm>
            <a:off x="1235075" y="2000249"/>
            <a:ext cx="6070499" cy="4120851"/>
          </a:xfrm>
        </p:spPr>
        <p:txBody>
          <a:bodyPr/>
          <a:lstStyle/>
          <a:p>
            <a:r>
              <a:rPr lang="en-US" dirty="0"/>
              <a:t>Tasks in Asymmetric War</a:t>
            </a:r>
          </a:p>
          <a:p>
            <a:r>
              <a:rPr lang="en-US" dirty="0" smtClean="0"/>
              <a:t>Requirements ICT?</a:t>
            </a:r>
            <a:endParaRPr lang="en-US" dirty="0"/>
          </a:p>
          <a:p>
            <a:r>
              <a:rPr lang="en-US" dirty="0"/>
              <a:t>What to do?</a:t>
            </a:r>
          </a:p>
          <a:p>
            <a:r>
              <a:rPr lang="de-AT" dirty="0"/>
              <a:t>Status </a:t>
            </a:r>
            <a:r>
              <a:rPr lang="de-AT" dirty="0" err="1"/>
              <a:t>of</a:t>
            </a:r>
            <a:r>
              <a:rPr lang="de-AT" dirty="0"/>
              <a:t> </a:t>
            </a:r>
            <a:r>
              <a:rPr lang="de-AT" dirty="0" err="1"/>
              <a:t>COMSys</a:t>
            </a:r>
            <a:r>
              <a:rPr lang="de-AT" dirty="0"/>
              <a:t> </a:t>
            </a:r>
            <a:r>
              <a:rPr lang="de-AT" dirty="0" smtClean="0"/>
              <a:t>AAF</a:t>
            </a:r>
            <a:endParaRPr lang="en-US" dirty="0"/>
          </a:p>
        </p:txBody>
      </p:sp>
    </p:spTree>
    <p:extLst>
      <p:ext uri="{BB962C8B-B14F-4D97-AF65-F5344CB8AC3E}">
        <p14:creationId xmlns:p14="http://schemas.microsoft.com/office/powerpoint/2010/main" val="2409031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Mission Typs </a:t>
            </a:r>
            <a:r>
              <a:rPr lang="de-AT" dirty="0" err="1"/>
              <a:t>and</a:t>
            </a:r>
            <a:r>
              <a:rPr lang="de-AT" dirty="0"/>
              <a:t> </a:t>
            </a:r>
            <a:r>
              <a:rPr lang="de-AT" dirty="0" smtClean="0"/>
              <a:t>Tasks</a:t>
            </a:r>
            <a:endParaRPr lang="de-AT" dirty="0"/>
          </a:p>
        </p:txBody>
      </p:sp>
      <p:sp>
        <p:nvSpPr>
          <p:cNvPr id="3" name="Textplatzhalter 2"/>
          <p:cNvSpPr>
            <a:spLocks noGrp="1"/>
          </p:cNvSpPr>
          <p:nvPr>
            <p:ph type="body" sz="quarter" idx="13"/>
          </p:nvPr>
        </p:nvSpPr>
        <p:spPr>
          <a:xfrm>
            <a:off x="1235076" y="1568919"/>
            <a:ext cx="10517370" cy="4552182"/>
          </a:xfrm>
        </p:spPr>
        <p:txBody>
          <a:bodyPr/>
          <a:lstStyle/>
          <a:p>
            <a:pPr>
              <a:tabLst>
                <a:tab pos="1250950" algn="l"/>
              </a:tabLst>
            </a:pPr>
            <a:r>
              <a:rPr lang="de-AT" dirty="0" smtClean="0"/>
              <a:t>CD	Collective </a:t>
            </a:r>
            <a:r>
              <a:rPr lang="de-AT" dirty="0"/>
              <a:t>Defense</a:t>
            </a:r>
          </a:p>
          <a:p>
            <a:pPr>
              <a:tabLst>
                <a:tab pos="1250950" algn="l"/>
              </a:tabLst>
            </a:pPr>
            <a:r>
              <a:rPr lang="de-AT" dirty="0"/>
              <a:t>CT	</a:t>
            </a:r>
            <a:r>
              <a:rPr lang="en-US" dirty="0" smtClean="0"/>
              <a:t>Counter </a:t>
            </a:r>
            <a:r>
              <a:rPr lang="en-US" dirty="0"/>
              <a:t>Terrorism</a:t>
            </a:r>
          </a:p>
          <a:p>
            <a:pPr>
              <a:tabLst>
                <a:tab pos="1250950" algn="l"/>
              </a:tabLst>
            </a:pPr>
            <a:r>
              <a:rPr lang="de-AT" dirty="0"/>
              <a:t>PM	</a:t>
            </a:r>
            <a:r>
              <a:rPr lang="en-US" dirty="0" smtClean="0"/>
              <a:t>Peacemaking</a:t>
            </a:r>
            <a:endParaRPr lang="en-US" dirty="0"/>
          </a:p>
          <a:p>
            <a:pPr>
              <a:tabLst>
                <a:tab pos="1250950" algn="l"/>
              </a:tabLst>
            </a:pPr>
            <a:r>
              <a:rPr lang="de-AT" dirty="0"/>
              <a:t>SHA	</a:t>
            </a:r>
            <a:r>
              <a:rPr lang="en-US" dirty="0" smtClean="0"/>
              <a:t>Support </a:t>
            </a:r>
            <a:r>
              <a:rPr lang="en-US" dirty="0"/>
              <a:t>to Humanitarian Assistance</a:t>
            </a:r>
          </a:p>
          <a:p>
            <a:pPr>
              <a:tabLst>
                <a:tab pos="1250950" algn="l"/>
              </a:tabLst>
            </a:pPr>
            <a:r>
              <a:rPr lang="de-AT" dirty="0"/>
              <a:t>SCA	</a:t>
            </a:r>
            <a:r>
              <a:rPr lang="en-US" dirty="0" smtClean="0"/>
              <a:t>Military </a:t>
            </a:r>
            <a:r>
              <a:rPr lang="en-US" dirty="0"/>
              <a:t>Aid Support to Civil Authorities</a:t>
            </a:r>
          </a:p>
          <a:p>
            <a:pPr>
              <a:tabLst>
                <a:tab pos="1165225" algn="l"/>
                <a:tab pos="1250950" algn="l"/>
              </a:tabLst>
            </a:pPr>
            <a:r>
              <a:rPr lang="en-US" dirty="0"/>
              <a:t>PE		</a:t>
            </a:r>
            <a:r>
              <a:rPr lang="en-US" dirty="0" smtClean="0"/>
              <a:t>Peace </a:t>
            </a:r>
            <a:r>
              <a:rPr lang="en-US" dirty="0"/>
              <a:t>Enforcement</a:t>
            </a:r>
          </a:p>
          <a:p>
            <a:pPr>
              <a:tabLst>
                <a:tab pos="1250950" algn="l"/>
              </a:tabLst>
            </a:pPr>
            <a:r>
              <a:rPr lang="en-US" dirty="0"/>
              <a:t>PB	Peacebuilding</a:t>
            </a:r>
          </a:p>
          <a:p>
            <a:pPr>
              <a:tabLst>
                <a:tab pos="1250950" algn="l"/>
              </a:tabLst>
            </a:pPr>
            <a:r>
              <a:rPr lang="en-US" dirty="0"/>
              <a:t>NEO	Support of Non-Combatant Evacuation </a:t>
            </a:r>
            <a:r>
              <a:rPr lang="en-US" dirty="0" smtClean="0"/>
              <a:t>	Operations</a:t>
            </a:r>
            <a:endParaRPr lang="en-US" dirty="0"/>
          </a:p>
          <a:p>
            <a:endParaRPr lang="de-AT" dirty="0"/>
          </a:p>
        </p:txBody>
      </p:sp>
    </p:spTree>
    <p:extLst>
      <p:ext uri="{BB962C8B-B14F-4D97-AF65-F5344CB8AC3E}">
        <p14:creationId xmlns:p14="http://schemas.microsoft.com/office/powerpoint/2010/main" val="3991733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Mission Typs </a:t>
            </a:r>
            <a:r>
              <a:rPr lang="de-AT" dirty="0" err="1"/>
              <a:t>and</a:t>
            </a:r>
            <a:r>
              <a:rPr lang="de-AT" dirty="0"/>
              <a:t> </a:t>
            </a:r>
            <a:r>
              <a:rPr lang="de-AT" dirty="0" smtClean="0"/>
              <a:t>Tasks</a:t>
            </a:r>
            <a:endParaRPr lang="de-AT" dirty="0"/>
          </a:p>
        </p:txBody>
      </p:sp>
      <p:sp>
        <p:nvSpPr>
          <p:cNvPr id="3" name="Textplatzhalter 2"/>
          <p:cNvSpPr>
            <a:spLocks noGrp="1"/>
          </p:cNvSpPr>
          <p:nvPr>
            <p:ph type="body" sz="quarter" idx="13"/>
          </p:nvPr>
        </p:nvSpPr>
        <p:spPr>
          <a:xfrm>
            <a:off x="1235076" y="1568919"/>
            <a:ext cx="10517370" cy="4697127"/>
          </a:xfrm>
        </p:spPr>
        <p:txBody>
          <a:bodyPr/>
          <a:lstStyle/>
          <a:p>
            <a:pPr>
              <a:tabLst>
                <a:tab pos="1250950" algn="l"/>
              </a:tabLst>
            </a:pPr>
            <a:r>
              <a:rPr lang="de-AT" dirty="0" smtClean="0"/>
              <a:t>ESE</a:t>
            </a:r>
            <a:r>
              <a:rPr lang="de-AT" dirty="0"/>
              <a:t>	</a:t>
            </a:r>
            <a:r>
              <a:rPr lang="en-US" dirty="0" smtClean="0"/>
              <a:t>Enforcement </a:t>
            </a:r>
            <a:r>
              <a:rPr lang="en-US" dirty="0"/>
              <a:t>of Sanctions and Embargoes</a:t>
            </a:r>
          </a:p>
          <a:p>
            <a:pPr>
              <a:tabLst>
                <a:tab pos="1250950" algn="l"/>
              </a:tabLst>
            </a:pPr>
            <a:r>
              <a:rPr lang="en-US" dirty="0"/>
              <a:t>COIN	Counter Insurgency</a:t>
            </a:r>
          </a:p>
          <a:p>
            <a:pPr>
              <a:tabLst>
                <a:tab pos="1250950" algn="l"/>
              </a:tabLst>
            </a:pPr>
            <a:r>
              <a:rPr lang="en-US" dirty="0"/>
              <a:t>PK	Peacekeeping</a:t>
            </a:r>
          </a:p>
          <a:p>
            <a:pPr>
              <a:tabLst>
                <a:tab pos="1250950" algn="l"/>
              </a:tabLst>
            </a:pPr>
            <a:r>
              <a:rPr lang="en-US" dirty="0"/>
              <a:t>CP	Conflict Prevention</a:t>
            </a:r>
          </a:p>
          <a:p>
            <a:pPr>
              <a:tabLst>
                <a:tab pos="1250950" algn="l"/>
              </a:tabLst>
            </a:pPr>
            <a:r>
              <a:rPr lang="en-US" dirty="0"/>
              <a:t>DR	Support to Disaster Relief</a:t>
            </a:r>
          </a:p>
          <a:p>
            <a:pPr>
              <a:tabLst>
                <a:tab pos="1250950" algn="l"/>
              </a:tabLst>
            </a:pPr>
            <a:r>
              <a:rPr lang="en-US" dirty="0" smtClean="0"/>
              <a:t>EOP	Extraction Operations</a:t>
            </a:r>
          </a:p>
          <a:p>
            <a:pPr marL="0" indent="0">
              <a:buNone/>
              <a:tabLst>
                <a:tab pos="1250950" algn="l"/>
              </a:tabLst>
            </a:pPr>
            <a:r>
              <a:rPr lang="en-US" dirty="0" smtClean="0">
                <a:solidFill>
                  <a:srgbClr val="FF0000"/>
                </a:solidFill>
              </a:rPr>
              <a:t>Adversaries </a:t>
            </a:r>
            <a:r>
              <a:rPr lang="en-US" dirty="0">
                <a:solidFill>
                  <a:srgbClr val="FF0000"/>
                </a:solidFill>
              </a:rPr>
              <a:t>will leverage various technologies to blur the distinction between war and peace, conflict and competition</a:t>
            </a:r>
            <a:endParaRPr lang="de-AT" dirty="0"/>
          </a:p>
        </p:txBody>
      </p:sp>
    </p:spTree>
    <p:extLst>
      <p:ext uri="{BB962C8B-B14F-4D97-AF65-F5344CB8AC3E}">
        <p14:creationId xmlns:p14="http://schemas.microsoft.com/office/powerpoint/2010/main" val="3275089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856650" y="0"/>
            <a:ext cx="10288294" cy="6625661"/>
          </a:xfrm>
          <a:prstGeom prst="rect">
            <a:avLst/>
          </a:prstGeom>
        </p:spPr>
      </p:pic>
    </p:spTree>
    <p:extLst>
      <p:ext uri="{BB962C8B-B14F-4D97-AF65-F5344CB8AC3E}">
        <p14:creationId xmlns:p14="http://schemas.microsoft.com/office/powerpoint/2010/main" val="2294674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Conclusion No.1</a:t>
            </a:r>
            <a:endParaRPr lang="de-AT" dirty="0"/>
          </a:p>
        </p:txBody>
      </p:sp>
      <p:sp>
        <p:nvSpPr>
          <p:cNvPr id="5" name="Textplatzhalter 2"/>
          <p:cNvSpPr>
            <a:spLocks noGrp="1"/>
          </p:cNvSpPr>
          <p:nvPr>
            <p:ph type="body" sz="quarter" idx="4294967295"/>
          </p:nvPr>
        </p:nvSpPr>
        <p:spPr>
          <a:xfrm>
            <a:off x="630704" y="1964589"/>
            <a:ext cx="10813734" cy="1678991"/>
          </a:xfrm>
          <a:prstGeom prst="rect">
            <a:avLst/>
          </a:prstGeom>
          <a:solidFill>
            <a:srgbClr val="FFFF00"/>
          </a:solidFill>
        </p:spPr>
        <p:txBody>
          <a:bodyPr/>
          <a:lstStyle/>
          <a:p>
            <a:pPr marL="0" indent="0" algn="ctr">
              <a:buNone/>
            </a:pPr>
            <a:r>
              <a:rPr lang="en-US" sz="3200" b="1" dirty="0" smtClean="0"/>
              <a:t>There is no Mission Type and Task were you should be depending on centralized or civilian ICT-Infrastructure and civilian communication equipment.</a:t>
            </a:r>
            <a:endParaRPr lang="en-US" sz="3200" b="1" dirty="0"/>
          </a:p>
        </p:txBody>
      </p:sp>
      <p:sp>
        <p:nvSpPr>
          <p:cNvPr id="6" name="Textplatzhalter 2"/>
          <p:cNvSpPr txBox="1">
            <a:spLocks/>
          </p:cNvSpPr>
          <p:nvPr/>
        </p:nvSpPr>
        <p:spPr>
          <a:xfrm>
            <a:off x="630704" y="3917481"/>
            <a:ext cx="10813734" cy="1659495"/>
          </a:xfrm>
          <a:prstGeom prst="rect">
            <a:avLst/>
          </a:prstGeom>
          <a:solidFill>
            <a:srgbClr val="FFFF00"/>
          </a:solidFill>
        </p:spPr>
        <p:txBody>
          <a:bodyPr lIns="0" tIns="0" rIns="0" bIns="0"/>
          <a:lstStyle>
            <a:lvl1pPr marL="360000" marR="0" indent="-360000" algn="l" defTabSz="720000" rtl="0" eaLnBrk="1" fontAlgn="auto" latinLnBrk="0" hangingPunct="1">
              <a:lnSpc>
                <a:spcPct val="120000"/>
              </a:lnSpc>
              <a:spcBef>
                <a:spcPts val="0"/>
              </a:spcBef>
              <a:spcAft>
                <a:spcPts val="0"/>
              </a:spcAft>
              <a:buClr>
                <a:srgbClr val="535C46"/>
              </a:buClr>
              <a:buSzPct val="90000"/>
              <a:buFont typeface="Franklin Gothic Demi" panose="020B0703020102020204" pitchFamily="34" charset="0"/>
              <a:buChar char="►"/>
              <a:tabLst/>
              <a:defRPr sz="2400" kern="1200" baseline="0">
                <a:solidFill>
                  <a:schemeClr val="tx1"/>
                </a:solidFill>
                <a:latin typeface="Franklin Gothic Demi" panose="020B0703020102020204" pitchFamily="34" charset="0"/>
                <a:ea typeface="+mn-ea"/>
                <a:cs typeface="+mn-cs"/>
              </a:defRPr>
            </a:lvl1pPr>
            <a:lvl2pPr marL="720000" indent="-360000" algn="l" rtl="0" eaLnBrk="1" fontAlgn="base" hangingPunct="1">
              <a:lnSpc>
                <a:spcPct val="120000"/>
              </a:lnSpc>
              <a:spcBef>
                <a:spcPts val="0"/>
              </a:spcBef>
              <a:spcAft>
                <a:spcPts val="0"/>
              </a:spcAft>
              <a:buClr>
                <a:srgbClr val="336600"/>
              </a:buClr>
              <a:buSzPct val="90000"/>
              <a:buFont typeface="Franklin Gothic Demi" panose="020B0703020102020204" pitchFamily="34" charset="0"/>
              <a:buChar char="►"/>
              <a:defRPr sz="2000" kern="1200">
                <a:solidFill>
                  <a:schemeClr val="tx1"/>
                </a:solidFill>
                <a:latin typeface="Franklin Gothic Medium" panose="020B0603020102020204" pitchFamily="34" charset="0"/>
                <a:ea typeface="+mn-ea"/>
                <a:cs typeface="+mn-cs"/>
              </a:defRPr>
            </a:lvl2pPr>
            <a:lvl3pPr marL="1080000" indent="-360000" algn="l" rtl="0" eaLnBrk="1" fontAlgn="base" hangingPunct="1">
              <a:lnSpc>
                <a:spcPct val="120000"/>
              </a:lnSpc>
              <a:spcBef>
                <a:spcPts val="0"/>
              </a:spcBef>
              <a:spcAft>
                <a:spcPts val="0"/>
              </a:spcAft>
              <a:buClr>
                <a:srgbClr val="336600"/>
              </a:buClr>
              <a:buSzPct val="90000"/>
              <a:buFont typeface="Franklin Gothic Demi" panose="020B0703020102020204" pitchFamily="34" charset="0"/>
              <a:buChar char="►"/>
              <a:defRPr sz="1800" kern="1200">
                <a:solidFill>
                  <a:schemeClr val="tx1"/>
                </a:solidFill>
                <a:latin typeface="Franklin Gothic Medium" panose="020B0603020102020204" pitchFamily="34" charset="0"/>
                <a:ea typeface="+mn-ea"/>
                <a:cs typeface="+mn-cs"/>
              </a:defRPr>
            </a:lvl3pPr>
            <a:lvl4pPr marL="1440000" indent="-360000" algn="l" rtl="0" eaLnBrk="1" fontAlgn="base" hangingPunct="1">
              <a:lnSpc>
                <a:spcPct val="120000"/>
              </a:lnSpc>
              <a:spcBef>
                <a:spcPts val="0"/>
              </a:spcBef>
              <a:spcAft>
                <a:spcPts val="0"/>
              </a:spcAft>
              <a:buClr>
                <a:srgbClr val="336600"/>
              </a:buClr>
              <a:buSzPct val="90000"/>
              <a:buFont typeface="Franklin Gothic Demi" panose="020B0703020102020204" pitchFamily="34" charset="0"/>
              <a:buChar char="►"/>
              <a:defRPr sz="1600" kern="1200">
                <a:solidFill>
                  <a:schemeClr val="tx1"/>
                </a:solidFill>
                <a:latin typeface="Franklin Gothic Medium" panose="020B0603020102020204" pitchFamily="34" charset="0"/>
                <a:ea typeface="+mn-ea"/>
                <a:cs typeface="+mn-cs"/>
              </a:defRPr>
            </a:lvl4pPr>
            <a:lvl5pPr marL="1800000" indent="-360000" algn="l" rtl="0" eaLnBrk="1" fontAlgn="base" hangingPunct="1">
              <a:lnSpc>
                <a:spcPct val="120000"/>
              </a:lnSpc>
              <a:spcBef>
                <a:spcPts val="0"/>
              </a:spcBef>
              <a:spcAft>
                <a:spcPts val="0"/>
              </a:spcAft>
              <a:buClr>
                <a:srgbClr val="336600"/>
              </a:buClr>
              <a:buSzPct val="90000"/>
              <a:buFont typeface="Franklin Gothic Demi" panose="020B07030201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Franklin Gothic Demi" panose="020B0703020102020204" pitchFamily="34" charset="0"/>
              <a:buNone/>
            </a:pPr>
            <a:r>
              <a:rPr lang="en-US" sz="3200" b="1" dirty="0" smtClean="0">
                <a:latin typeface="Calibri" panose="020F0502020204030204" pitchFamily="34" charset="0"/>
                <a:cs typeface="Calibri" panose="020F0502020204030204" pitchFamily="34" charset="0"/>
              </a:rPr>
              <a:t>Electronic Surveillance is a permanent condition during all Mission Types and Tasks.</a:t>
            </a:r>
            <a:endParaRPr 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7418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Development </a:t>
            </a:r>
            <a:r>
              <a:rPr lang="en-US" dirty="0" smtClean="0"/>
              <a:t>until 2022</a:t>
            </a:r>
            <a:endParaRPr lang="de-AT" dirty="0"/>
          </a:p>
        </p:txBody>
      </p:sp>
      <p:sp>
        <p:nvSpPr>
          <p:cNvPr id="3" name="Textplatzhalter 2"/>
          <p:cNvSpPr>
            <a:spLocks noGrp="1"/>
          </p:cNvSpPr>
          <p:nvPr>
            <p:ph type="body" sz="quarter" idx="13"/>
          </p:nvPr>
        </p:nvSpPr>
        <p:spPr>
          <a:xfrm>
            <a:off x="1235076" y="2000249"/>
            <a:ext cx="9140958" cy="4120851"/>
          </a:xfrm>
        </p:spPr>
        <p:txBody>
          <a:bodyPr/>
          <a:lstStyle/>
          <a:p>
            <a:r>
              <a:rPr lang="en-US" dirty="0"/>
              <a:t>Different tasks – multi use of LAST MILE Troops</a:t>
            </a:r>
          </a:p>
          <a:p>
            <a:r>
              <a:rPr lang="en-US" dirty="0"/>
              <a:t>Table of organization and equipment - Task organization for combat</a:t>
            </a:r>
          </a:p>
          <a:p>
            <a:r>
              <a:rPr lang="en-US" dirty="0"/>
              <a:t>Commanding officer – expert specialist (competence for tasks)</a:t>
            </a:r>
          </a:p>
          <a:p>
            <a:r>
              <a:rPr lang="en-US" dirty="0"/>
              <a:t>Management of new assets (drones, sensors, ..)</a:t>
            </a:r>
          </a:p>
          <a:p>
            <a:endParaRPr lang="de-AT" dirty="0"/>
          </a:p>
        </p:txBody>
      </p:sp>
    </p:spTree>
    <p:extLst>
      <p:ext uri="{BB962C8B-B14F-4D97-AF65-F5344CB8AC3E}">
        <p14:creationId xmlns:p14="http://schemas.microsoft.com/office/powerpoint/2010/main" val="739449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Leading-edge technologies</a:t>
            </a:r>
          </a:p>
        </p:txBody>
      </p:sp>
      <p:sp>
        <p:nvSpPr>
          <p:cNvPr id="3" name="Textplatzhalter 2"/>
          <p:cNvSpPr>
            <a:spLocks noGrp="1"/>
          </p:cNvSpPr>
          <p:nvPr>
            <p:ph type="body" sz="quarter" idx="13"/>
          </p:nvPr>
        </p:nvSpPr>
        <p:spPr>
          <a:xfrm>
            <a:off x="1235076" y="1595988"/>
            <a:ext cx="10118724" cy="4795187"/>
          </a:xfrm>
        </p:spPr>
        <p:txBody>
          <a:bodyPr/>
          <a:lstStyle/>
          <a:p>
            <a:r>
              <a:rPr lang="en-US" dirty="0"/>
              <a:t>Artificial intelligence</a:t>
            </a:r>
          </a:p>
          <a:p>
            <a:r>
              <a:rPr lang="en-US" dirty="0"/>
              <a:t>Autonomy in Systems</a:t>
            </a:r>
          </a:p>
          <a:p>
            <a:r>
              <a:rPr lang="en-US" dirty="0"/>
              <a:t>Quantum information sciences</a:t>
            </a:r>
          </a:p>
          <a:p>
            <a:r>
              <a:rPr lang="de-AT" dirty="0"/>
              <a:t>Next G</a:t>
            </a:r>
            <a:r>
              <a:rPr lang="de-AT" dirty="0" smtClean="0"/>
              <a:t>eneration </a:t>
            </a:r>
            <a:r>
              <a:rPr lang="en-US" dirty="0"/>
              <a:t>communications</a:t>
            </a:r>
            <a:r>
              <a:rPr lang="de-AT" dirty="0"/>
              <a:t> 7G</a:t>
            </a:r>
          </a:p>
          <a:p>
            <a:r>
              <a:rPr lang="de-AT" dirty="0"/>
              <a:t>Biotechnology</a:t>
            </a:r>
          </a:p>
          <a:p>
            <a:r>
              <a:rPr lang="en-US" dirty="0"/>
              <a:t>Hypersonic and supersonic missiles</a:t>
            </a:r>
          </a:p>
          <a:p>
            <a:r>
              <a:rPr lang="en-US" dirty="0"/>
              <a:t>Advanced long range precision fires</a:t>
            </a:r>
          </a:p>
          <a:p>
            <a:r>
              <a:rPr lang="en-US" dirty="0"/>
              <a:t>Directed energy weapons</a:t>
            </a:r>
          </a:p>
          <a:p>
            <a:r>
              <a:rPr lang="en-US" dirty="0"/>
              <a:t>Cyber and electronic warfare tools</a:t>
            </a:r>
          </a:p>
          <a:p>
            <a:endParaRPr lang="de-AT" dirty="0"/>
          </a:p>
        </p:txBody>
      </p:sp>
    </p:spTree>
    <p:extLst>
      <p:ext uri="{BB962C8B-B14F-4D97-AF65-F5344CB8AC3E}">
        <p14:creationId xmlns:p14="http://schemas.microsoft.com/office/powerpoint/2010/main" val="1844562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2307</Words>
  <Application>Microsoft Office PowerPoint</Application>
  <PresentationFormat>Breitbild</PresentationFormat>
  <Paragraphs>282</Paragraphs>
  <Slides>26</Slides>
  <Notes>25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26</vt:i4>
      </vt:variant>
    </vt:vector>
  </HeadingPairs>
  <TitlesOfParts>
    <vt:vector size="34" baseType="lpstr">
      <vt:lpstr>Arial</vt:lpstr>
      <vt:lpstr>Calibri</vt:lpstr>
      <vt:lpstr>Franklin Gothic Book</vt:lpstr>
      <vt:lpstr>Franklin Gothic Demi</vt:lpstr>
      <vt:lpstr>Geogrotesque Medium</vt:lpstr>
      <vt:lpstr>Geogrotesque Regular</vt:lpstr>
      <vt:lpstr>GeogrotesqueStencil B Sb</vt:lpstr>
      <vt:lpstr>Office</vt:lpstr>
      <vt:lpstr>PowerPoint-Präsentation</vt:lpstr>
      <vt:lpstr>THE LAST MILE-THE FIRST MILE from Coy to Soldier</vt:lpstr>
      <vt:lpstr>Agenda</vt:lpstr>
      <vt:lpstr>Mission Typs and Tasks</vt:lpstr>
      <vt:lpstr>Mission Typs and Tasks</vt:lpstr>
      <vt:lpstr>PowerPoint-Präsentation</vt:lpstr>
      <vt:lpstr>Conclusion No.1</vt:lpstr>
      <vt:lpstr>Development until 2022</vt:lpstr>
      <vt:lpstr>Leading-edge technologies</vt:lpstr>
      <vt:lpstr>Forge the Future- Trends may break</vt:lpstr>
      <vt:lpstr>Conclusion No.2</vt:lpstr>
      <vt:lpstr>The last mile general ICT-Requirements</vt:lpstr>
      <vt:lpstr>The Basics of ICT-Equipment</vt:lpstr>
      <vt:lpstr>The Basics of ICT-Equipment</vt:lpstr>
      <vt:lpstr>The Basics of ICT-Equipment</vt:lpstr>
      <vt:lpstr>From COM-Equipment to ICT-Equipment From Radio to an ICT-System Equipment</vt:lpstr>
      <vt:lpstr>From COM-Equipment to ICT-Equipment From Radio to an ICT-System Equipment</vt:lpstr>
      <vt:lpstr>Typs of ICT-System Configurations</vt:lpstr>
      <vt:lpstr>The challenge</vt:lpstr>
      <vt:lpstr>PowerPoint-Präsentation</vt:lpstr>
      <vt:lpstr>What to do?</vt:lpstr>
      <vt:lpstr>Conclusion Summary</vt:lpstr>
      <vt:lpstr>PowerPoint-Präsentation</vt:lpstr>
      <vt:lpstr>COMSYS-AAF  Tactical Communication Network (TCN)</vt:lpstr>
      <vt:lpstr>Combat-Cloud Tactical Data Radio (TDR)</vt:lpstr>
      <vt:lpstr>PowerPoint-Präsentation</vt:lpstr>
    </vt:vector>
  </TitlesOfParts>
  <Company>BMLVS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POSCH Andrea</dc:creator>
  <cp:lastModifiedBy>xs41</cp:lastModifiedBy>
  <cp:revision>31</cp:revision>
  <dcterms:created xsi:type="dcterms:W3CDTF">2022-09-26T08:34:21Z</dcterms:created>
  <dcterms:modified xsi:type="dcterms:W3CDTF">2022-11-07T16:30:41Z</dcterms:modified>
</cp:coreProperties>
</file>