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51" y="62"/>
      </p:cViewPr>
      <p:guideLst>
        <p:guide orient="horz" pos="822"/>
        <p:guide pos="41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9412" y="365125"/>
            <a:ext cx="8664388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" y="365125"/>
            <a:ext cx="2052656" cy="67204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35075" y="2000250"/>
            <a:ext cx="10118725" cy="3475392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  <a:lvl2pPr>
              <a:defRPr>
                <a:latin typeface="Geogrotesque Regular" pitchFamily="50" charset="0"/>
              </a:defRPr>
            </a:lvl2pPr>
            <a:lvl3pPr>
              <a:defRPr>
                <a:latin typeface="Geogrotesque Regular" pitchFamily="50" charset="0"/>
              </a:defRPr>
            </a:lvl3pPr>
            <a:lvl4pPr>
              <a:defRPr>
                <a:latin typeface="Geogrotesque Regular" pitchFamily="50" charset="0"/>
              </a:defRPr>
            </a:lvl4pPr>
            <a:lvl5pPr>
              <a:defRPr>
                <a:latin typeface="Geogrotesque Regular" pitchFamily="50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769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7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Medium" pitchFamily="50" charset="0"/>
              </a:defRPr>
            </a:lvl1pPr>
          </a:lstStyle>
          <a:p>
            <a:fld id="{2AB1273F-3364-48A1-AAE6-2D3710893C80}" type="datetimeFigureOut">
              <a:rPr lang="de-AT" smtClean="0"/>
              <a:pPr/>
              <a:t>08.11.2022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</a:lstStyle>
          <a:p>
            <a:fld id="{3B67D0D9-AF97-48A5-955C-23DB8776C78F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" y="365125"/>
            <a:ext cx="2052656" cy="672047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689412" y="365125"/>
            <a:ext cx="8664388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35076" y="2000249"/>
            <a:ext cx="4391174" cy="4120851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  <a:lvl2pPr>
              <a:defRPr>
                <a:latin typeface="Geogrotesque Regular" pitchFamily="50" charset="0"/>
              </a:defRPr>
            </a:lvl2pPr>
            <a:lvl3pPr>
              <a:defRPr>
                <a:latin typeface="Geogrotesque Regular" pitchFamily="50" charset="0"/>
              </a:defRPr>
            </a:lvl3pPr>
            <a:lvl4pPr>
              <a:defRPr>
                <a:latin typeface="Geogrotesque Regular" pitchFamily="50" charset="0"/>
              </a:defRPr>
            </a:lvl4pPr>
            <a:lvl5pPr>
              <a:defRPr>
                <a:latin typeface="Geogrotesque Regular" pitchFamily="50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194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849854 w 12192000"/>
              <a:gd name="connsiteY0" fmla="*/ 1699709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49854 w 12192000"/>
              <a:gd name="connsiteY4" fmla="*/ 1699709 h 6858000"/>
              <a:gd name="connsiteX0" fmla="*/ 849854 w 12192000"/>
              <a:gd name="connsiteY0" fmla="*/ 11941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49854 w 12192000"/>
              <a:gd name="connsiteY4" fmla="*/ 1194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849854" y="119410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849854" y="11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>
          <a:xfrm>
            <a:off x="10428926" y="5141667"/>
            <a:ext cx="1763539" cy="17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1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grotesque Medium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" b="13070"/>
          <a:stretch/>
        </p:blipFill>
        <p:spPr>
          <a:xfrm>
            <a:off x="6635751" y="1736"/>
            <a:ext cx="5563422" cy="6850886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1478"/>
          <a:stretch/>
        </p:blipFill>
        <p:spPr>
          <a:xfrm>
            <a:off x="-21515" y="3861995"/>
            <a:ext cx="12213515" cy="3001413"/>
          </a:xfrm>
          <a:prstGeom prst="rect">
            <a:avLst/>
          </a:prstGeom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74" y="617754"/>
            <a:ext cx="3121385" cy="144215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643661" y="422035"/>
            <a:ext cx="2743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200" dirty="0" smtClean="0">
                <a:solidFill>
                  <a:srgbClr val="E31E24"/>
                </a:solidFill>
                <a:latin typeface="GeogrotesqueStencil B Sb" pitchFamily="50" charset="0"/>
              </a:rPr>
              <a:t>2022</a:t>
            </a:r>
            <a:endParaRPr lang="de-AT" sz="7200" dirty="0">
              <a:solidFill>
                <a:srgbClr val="E31E24"/>
              </a:solidFill>
              <a:latin typeface="GeogrotesqueStencil B Sb" pitchFamily="50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90" y="3058871"/>
            <a:ext cx="4527517" cy="148232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cxnSp>
        <p:nvCxnSpPr>
          <p:cNvPr id="15" name="Gerader Verbinder 14"/>
          <p:cNvCxnSpPr/>
          <p:nvPr/>
        </p:nvCxnSpPr>
        <p:spPr>
          <a:xfrm>
            <a:off x="6643661" y="1412350"/>
            <a:ext cx="210927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9006" y="1567542"/>
            <a:ext cx="10390862" cy="24002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Sectoral Qualifications Framework for the Military Officer Profession: Models of Application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35075" y="4606834"/>
            <a:ext cx="10521496" cy="197358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 smtClean="0"/>
              <a:t>Dr.</a:t>
            </a:r>
            <a:r>
              <a:rPr lang="en-GB" sz="2400" dirty="0" smtClean="0"/>
              <a:t> Mantas </a:t>
            </a:r>
            <a:r>
              <a:rPr lang="en-GB" sz="2400" dirty="0" err="1" smtClean="0"/>
              <a:t>Bilei</a:t>
            </a:r>
            <a:r>
              <a:rPr lang="lt-LT" sz="2400" dirty="0" smtClean="0"/>
              <a:t>šis, </a:t>
            </a:r>
            <a:br>
              <a:rPr lang="lt-LT" sz="2400" dirty="0" smtClean="0"/>
            </a:br>
            <a:r>
              <a:rPr lang="en-GB" sz="2400" dirty="0" smtClean="0"/>
              <a:t>General Jonas </a:t>
            </a:r>
            <a:r>
              <a:rPr lang="en-GB" sz="2400" dirty="0" err="1" smtClean="0"/>
              <a:t>Žemaitis</a:t>
            </a:r>
            <a:r>
              <a:rPr lang="en-GB" sz="2400" dirty="0" smtClean="0"/>
              <a:t> Military Academy of Lithuania</a:t>
            </a:r>
          </a:p>
          <a:p>
            <a:pPr marL="0" indent="0">
              <a:buNone/>
            </a:pPr>
            <a:r>
              <a:rPr lang="lt-LT" sz="2400" dirty="0" smtClean="0"/>
              <a:t>COL dr. Alin </a:t>
            </a:r>
            <a:r>
              <a:rPr lang="lt-LT" sz="2400" dirty="0" err="1" smtClean="0"/>
              <a:t>Bodescu</a:t>
            </a:r>
            <a:r>
              <a:rPr lang="lt-LT" sz="2400" dirty="0" smtClean="0"/>
              <a:t>, </a:t>
            </a:r>
            <a:br>
              <a:rPr lang="lt-LT" sz="2400" dirty="0" smtClean="0"/>
            </a:br>
            <a:r>
              <a:rPr lang="lt-LT" sz="2400" dirty="0" smtClean="0"/>
              <a:t>„</a:t>
            </a:r>
            <a:r>
              <a:rPr lang="en-GB" sz="2400" dirty="0" smtClean="0"/>
              <a:t>Carol I“ National Defence </a:t>
            </a:r>
            <a:r>
              <a:rPr lang="lt-LT" sz="2400" dirty="0" smtClean="0"/>
              <a:t>University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66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2" y="365125"/>
            <a:ext cx="5588826" cy="1325563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SQF-MILOF: </a:t>
            </a:r>
            <a:br>
              <a:rPr lang="lt-LT" dirty="0" smtClean="0"/>
            </a:br>
            <a:r>
              <a:rPr lang="en-GB" dirty="0" smtClean="0"/>
              <a:t>what‘s the frame</a:t>
            </a:r>
            <a:r>
              <a:rPr lang="lt-LT" dirty="0" smtClean="0"/>
              <a:t>?</a:t>
            </a:r>
            <a:endParaRPr lang="en-US" dirty="0"/>
          </a:p>
        </p:txBody>
      </p:sp>
      <p:pic>
        <p:nvPicPr>
          <p:cNvPr id="5" name="Google Shape;127;p5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175" y="1626102"/>
            <a:ext cx="5816808" cy="471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8;p5" descr="17,123 Saluting Illustrations &amp; Clip Art - iStock"/>
          <p:cNvPicPr preferRelativeResize="0"/>
          <p:nvPr/>
        </p:nvPicPr>
        <p:blipFill rotWithShape="1">
          <a:blip r:embed="rId3">
            <a:alphaModFix/>
          </a:blip>
          <a:srcRect l="24870" t="2440" r="29639" b="59362"/>
          <a:stretch/>
        </p:blipFill>
        <p:spPr>
          <a:xfrm>
            <a:off x="2179785" y="3453711"/>
            <a:ext cx="1289257" cy="111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Fulfilment Centers and Warehouses in Sweden | Wared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20" y="3924109"/>
            <a:ext cx="4435880" cy="29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LLAX lentyna tamsiai ruda 147x147 cm | IKEA Lietu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734" y="612843"/>
            <a:ext cx="3311266" cy="33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 Maru fit into the tiny box? He certainly thinks he can… 【Video】 |  SoraNews24 -Japan News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19" y="2052557"/>
            <a:ext cx="3823145" cy="20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00 CLEAN Small Lego Pieces FROM HUGE LOT- Bricks Parts Tiny Detail Parts  RANDOM | e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24" y="390363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pollo 13 | Watch Page | DVD, Blu-ray, Digital HD, On Demand, Trailers,  Downloads | Universal Pictures Home Entertai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68" y="0"/>
            <a:ext cx="6726532" cy="47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3706" t="18447" r="26330" b="13363"/>
          <a:stretch/>
        </p:blipFill>
        <p:spPr bwMode="auto">
          <a:xfrm>
            <a:off x="-3" y="-16"/>
            <a:ext cx="5315422" cy="6804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1" y="365125"/>
            <a:ext cx="9158877" cy="1325563"/>
          </a:xfrm>
        </p:spPr>
        <p:txBody>
          <a:bodyPr/>
          <a:lstStyle/>
          <a:p>
            <a:r>
              <a:rPr lang="en-GB" dirty="0" smtClean="0"/>
              <a:t>3 areas of research on MILOF-SQF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35076" y="2000249"/>
            <a:ext cx="10379750" cy="1771651"/>
          </a:xfrm>
        </p:spPr>
        <p:txBody>
          <a:bodyPr/>
          <a:lstStyle/>
          <a:p>
            <a:r>
              <a:rPr lang="en-GB" dirty="0" smtClean="0"/>
              <a:t>CIVIL-MILITARY relations</a:t>
            </a:r>
          </a:p>
          <a:p>
            <a:r>
              <a:rPr lang="en-GB" dirty="0" smtClean="0"/>
              <a:t>Military sociology</a:t>
            </a:r>
          </a:p>
          <a:p>
            <a:r>
              <a:rPr lang="en-GB" dirty="0" smtClean="0"/>
              <a:t>Education/education policy</a:t>
            </a:r>
            <a:endParaRPr lang="en-GB" dirty="0"/>
          </a:p>
        </p:txBody>
      </p:sp>
      <p:pic>
        <p:nvPicPr>
          <p:cNvPr id="2050" name="Picture 2" descr="Napoleon Bonaparte - Biography, Facts &amp; Death - HIS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4023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mily Physician &amp; General Practitioner: What's the Difference? | Health  P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14" y="3784023"/>
            <a:ext cx="4610966" cy="30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re maths teachers could be on the way - Central Coast 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0" y="3931920"/>
            <a:ext cx="438912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1" y="365125"/>
            <a:ext cx="8701677" cy="1325563"/>
          </a:xfrm>
        </p:spPr>
        <p:txBody>
          <a:bodyPr/>
          <a:lstStyle/>
          <a:p>
            <a:pPr algn="ctr"/>
            <a:r>
              <a:rPr lang="lt-LT" dirty="0" smtClean="0"/>
              <a:t>SQF: </a:t>
            </a:r>
            <a:r>
              <a:rPr lang="en-GB" dirty="0" smtClean="0"/>
              <a:t>from market to multi-level governance</a:t>
            </a:r>
            <a:endParaRPr lang="en-GB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63" y="1690688"/>
            <a:ext cx="8242971" cy="49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04348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07013">
                  <a:extLst>
                    <a:ext uri="{9D8B030D-6E8A-4147-A177-3AD203B41FA5}">
                      <a16:colId xmlns:a16="http://schemas.microsoft.com/office/drawing/2014/main" val="766690555"/>
                    </a:ext>
                  </a:extLst>
                </a:gridCol>
                <a:gridCol w="3488987">
                  <a:extLst>
                    <a:ext uri="{9D8B030D-6E8A-4147-A177-3AD203B41FA5}">
                      <a16:colId xmlns:a16="http://schemas.microsoft.com/office/drawing/2014/main" val="26857549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818734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1553097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Geogrotesque Medium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 smtClean="0">
                          <a:solidFill>
                            <a:schemeClr val="tx1"/>
                          </a:solidFill>
                          <a:latin typeface="Geogrotesque Medium"/>
                        </a:rPr>
                        <a:t>Opportunistic </a:t>
                      </a:r>
                      <a:endParaRPr lang="en-US" sz="2400" dirty="0">
                        <a:solidFill>
                          <a:schemeClr val="tx1"/>
                        </a:solidFill>
                        <a:latin typeface="Geogrotesque Medium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 smtClean="0">
                          <a:solidFill>
                            <a:schemeClr val="tx1"/>
                          </a:solidFill>
                          <a:latin typeface="Geogrotesque Medium"/>
                        </a:rPr>
                        <a:t>Voluntary certification (accreditation)</a:t>
                      </a:r>
                      <a:endParaRPr lang="en-US" sz="2400" dirty="0">
                        <a:solidFill>
                          <a:schemeClr val="tx1"/>
                        </a:solidFill>
                        <a:latin typeface="Geogrotesque Medium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 smtClean="0">
                          <a:solidFill>
                            <a:schemeClr val="tx1"/>
                          </a:solidFill>
                          <a:latin typeface="Geogrotesque Medium"/>
                        </a:rPr>
                        <a:t>Strategic Human Resource Management</a:t>
                      </a:r>
                      <a:endParaRPr lang="en-GB" sz="2400" noProof="0" dirty="0">
                        <a:solidFill>
                          <a:schemeClr val="tx1"/>
                        </a:solidFill>
                        <a:latin typeface="Geogrotesque Medium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06408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>
                          <a:latin typeface="Geogrotesque Medium"/>
                        </a:rPr>
                        <a:t>Scope and political commitment</a:t>
                      </a:r>
                      <a:endParaRPr lang="en-GB" sz="2000" b="1" noProof="0" dirty="0">
                        <a:latin typeface="Geogrotesque Medium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Geogrotesque Medium"/>
                        </a:rPr>
                        <a:t>Coordination between service</a:t>
                      </a:r>
                      <a:r>
                        <a:rPr lang="en-GB" sz="2000" baseline="0" noProof="0" dirty="0" smtClean="0">
                          <a:latin typeface="Geogrotesque Medium"/>
                        </a:rPr>
                        <a:t> providers sufficient</a:t>
                      </a:r>
                      <a:endParaRPr lang="en-GB" sz="2000" noProof="0" dirty="0">
                        <a:latin typeface="Geogrotesque Medium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Geogrotesque Medium"/>
                        </a:rPr>
                        <a:t>Need</a:t>
                      </a:r>
                      <a:r>
                        <a:rPr lang="en-GB" sz="2000" baseline="0" noProof="0" dirty="0" smtClean="0">
                          <a:latin typeface="Geogrotesque Medium"/>
                        </a:rPr>
                        <a:t> to facilitate standardization at a supranational level</a:t>
                      </a:r>
                      <a:endParaRPr lang="en-GB" sz="1600" noProof="0" dirty="0">
                        <a:latin typeface="Geogrotesque Medium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Geogrotesque Medium"/>
                        </a:rPr>
                        <a:t>Integration of SQF-MILOF into HRM processes in the militaries</a:t>
                      </a:r>
                      <a:endParaRPr lang="en-GB" sz="2000" noProof="0" dirty="0">
                        <a:latin typeface="Geogrotesque Medium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62334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>
                          <a:latin typeface="Geogrotesque Medium"/>
                        </a:rPr>
                        <a:t>Output</a:t>
                      </a:r>
                      <a:endParaRPr lang="en-GB" sz="2000" b="1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noProof="0" dirty="0" smtClean="0">
                          <a:latin typeface="Geogrotesque Medium"/>
                        </a:rPr>
                        <a:t>Multi-institutional/multi-national</a:t>
                      </a:r>
                      <a:r>
                        <a:rPr lang="en-GB" sz="2000" baseline="0" noProof="0" dirty="0" smtClean="0">
                          <a:latin typeface="Geogrotesque Medium"/>
                        </a:rPr>
                        <a:t> training and education curricula</a:t>
                      </a:r>
                      <a:endParaRPr lang="en-GB" sz="2000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Geogrotesque Medium"/>
                        </a:rPr>
                        <a:t>Best-practice</a:t>
                      </a:r>
                      <a:r>
                        <a:rPr lang="en-GB" sz="2000" baseline="0" noProof="0" dirty="0" smtClean="0">
                          <a:latin typeface="Geogrotesque Medium"/>
                        </a:rPr>
                        <a:t> sharing and adaptation to new requirements</a:t>
                      </a:r>
                      <a:endParaRPr lang="en-GB" sz="2000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Geogrotesque Medium"/>
                        </a:rPr>
                        <a:t>An</a:t>
                      </a:r>
                      <a:r>
                        <a:rPr lang="en-GB" sz="2000" baseline="0" noProof="0" dirty="0" smtClean="0">
                          <a:latin typeface="Geogrotesque Medium"/>
                        </a:rPr>
                        <a:t> integrated officer career support mechanism</a:t>
                      </a:r>
                      <a:endParaRPr lang="en-GB" sz="2000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6253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>
                          <a:latin typeface="Geogrotesque Medium"/>
                        </a:rPr>
                        <a:t>SQF-MILOF application</a:t>
                      </a:r>
                      <a:endParaRPr lang="en-GB" sz="2000" b="1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Geogrotesque Medium"/>
                        </a:rPr>
                        <a:t>Vocabulary for common </a:t>
                      </a:r>
                      <a:r>
                        <a:rPr lang="en-GB" sz="2000" noProof="0" dirty="0" err="1" smtClean="0">
                          <a:latin typeface="Geogrotesque Medium"/>
                        </a:rPr>
                        <a:t>curr</a:t>
                      </a:r>
                      <a:r>
                        <a:rPr lang="lt-LT" sz="2000" noProof="0" dirty="0" smtClean="0">
                          <a:latin typeface="Geogrotesque Medium"/>
                        </a:rPr>
                        <a:t>i</a:t>
                      </a:r>
                      <a:r>
                        <a:rPr lang="en-GB" sz="2000" noProof="0" dirty="0" err="1" smtClean="0">
                          <a:latin typeface="Geogrotesque Medium"/>
                        </a:rPr>
                        <a:t>culum</a:t>
                      </a:r>
                      <a:r>
                        <a:rPr lang="en-GB" sz="2000" noProof="0" dirty="0" smtClean="0">
                          <a:latin typeface="Geogrotesque Medium"/>
                        </a:rPr>
                        <a:t> development and training recognition</a:t>
                      </a:r>
                      <a:endParaRPr lang="en-GB" sz="2000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Geogrotesque Medium"/>
                        </a:rPr>
                        <a:t>Voluntary compliance standard </a:t>
                      </a:r>
                      <a:br>
                        <a:rPr lang="en-GB" sz="2000" noProof="0" dirty="0" smtClean="0">
                          <a:latin typeface="Geogrotesque Medium"/>
                        </a:rPr>
                      </a:br>
                      <a:endParaRPr lang="en-GB" sz="2000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Geogrotesque Medium"/>
                        </a:rPr>
                        <a:t>The ontology for effective</a:t>
                      </a:r>
                      <a:r>
                        <a:rPr lang="en-GB" sz="2000" baseline="0" noProof="0" dirty="0" smtClean="0">
                          <a:latin typeface="Geogrotesque Medium"/>
                        </a:rPr>
                        <a:t> HRM</a:t>
                      </a:r>
                      <a:endParaRPr lang="en-GB" sz="2000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25966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>
                          <a:latin typeface="Geogrotesque Medium"/>
                        </a:rPr>
                        <a:t>Mechanism of implementation</a:t>
                      </a:r>
                      <a:endParaRPr lang="en-GB" sz="2000" b="1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Geogrotesque Medium"/>
                        </a:rPr>
                        <a:t>Horizontal</a:t>
                      </a:r>
                      <a:r>
                        <a:rPr lang="en-GB" sz="2000" baseline="0" noProof="0" dirty="0" smtClean="0">
                          <a:latin typeface="Geogrotesque Medium"/>
                        </a:rPr>
                        <a:t>: </a:t>
                      </a:r>
                      <a:br>
                        <a:rPr lang="en-GB" sz="2000" baseline="0" noProof="0" dirty="0" smtClean="0">
                          <a:latin typeface="Geogrotesque Medium"/>
                        </a:rPr>
                      </a:br>
                      <a:r>
                        <a:rPr lang="en-GB" sz="2000" baseline="0" noProof="0" dirty="0" smtClean="0">
                          <a:latin typeface="Geogrotesque Medium"/>
                        </a:rPr>
                        <a:t>peer-to-peer</a:t>
                      </a:r>
                      <a:endParaRPr lang="en-GB" sz="2000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Geogrotesque Medium"/>
                        </a:rPr>
                        <a:t>Bottom-up:</a:t>
                      </a:r>
                      <a:br>
                        <a:rPr lang="en-GB" sz="2000" noProof="0" dirty="0" smtClean="0">
                          <a:latin typeface="Geogrotesque Medium"/>
                        </a:rPr>
                      </a:br>
                      <a:r>
                        <a:rPr lang="en-GB" sz="2000" noProof="0" dirty="0" smtClean="0">
                          <a:latin typeface="Geogrotesque Medium"/>
                        </a:rPr>
                        <a:t>„coalition of the willing“</a:t>
                      </a:r>
                      <a:endParaRPr lang="en-GB" sz="2000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Geogrotesque Medium"/>
                        </a:rPr>
                        <a:t>Top-down:</a:t>
                      </a:r>
                      <a:br>
                        <a:rPr lang="en-GB" sz="2000" noProof="0" dirty="0" smtClean="0">
                          <a:latin typeface="Geogrotesque Medium"/>
                        </a:rPr>
                      </a:br>
                      <a:r>
                        <a:rPr lang="en-GB" sz="2000" noProof="0" dirty="0" smtClean="0">
                          <a:latin typeface="Geogrotesque Medium"/>
                        </a:rPr>
                        <a:t>strategic</a:t>
                      </a:r>
                      <a:r>
                        <a:rPr lang="en-GB" sz="2000" baseline="0" noProof="0" dirty="0" smtClean="0">
                          <a:latin typeface="Geogrotesque Medium"/>
                        </a:rPr>
                        <a:t> goals driven</a:t>
                      </a:r>
                      <a:endParaRPr lang="en-GB" sz="2000" noProof="0" dirty="0">
                        <a:latin typeface="Geogrotesque Medium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62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9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160" y="175396"/>
            <a:ext cx="8664388" cy="1325563"/>
          </a:xfrm>
        </p:spPr>
        <p:txBody>
          <a:bodyPr/>
          <a:lstStyle/>
          <a:p>
            <a:r>
              <a:rPr lang="en-GB" dirty="0" smtClean="0"/>
              <a:t>Conclusion: entertain the idea of SHRM 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5414" y="1690688"/>
            <a:ext cx="5402036" cy="4857751"/>
          </a:xfrm>
        </p:spPr>
        <p:txBody>
          <a:bodyPr/>
          <a:lstStyle/>
          <a:p>
            <a:r>
              <a:rPr lang="en-GB" dirty="0" smtClean="0"/>
              <a:t>Recruiting</a:t>
            </a:r>
            <a:endParaRPr lang="lt-LT" dirty="0" smtClean="0"/>
          </a:p>
          <a:p>
            <a:r>
              <a:rPr lang="en-GB" dirty="0" smtClean="0"/>
              <a:t>Making citizen-soldiers effective</a:t>
            </a:r>
          </a:p>
          <a:p>
            <a:r>
              <a:rPr lang="en-GB" dirty="0" smtClean="0"/>
              <a:t>Monitoring, identifying gaps</a:t>
            </a:r>
          </a:p>
          <a:p>
            <a:r>
              <a:rPr lang="en-GB" dirty="0" smtClean="0"/>
              <a:t>Intensive use of competence</a:t>
            </a:r>
            <a:r>
              <a:rPr lang="lt-LT" dirty="0" smtClean="0"/>
              <a:t>s </a:t>
            </a:r>
            <a:r>
              <a:rPr lang="en-GB" dirty="0" smtClean="0"/>
              <a:t>in high demand</a:t>
            </a:r>
          </a:p>
          <a:p>
            <a:r>
              <a:rPr lang="en-GB" dirty="0" smtClean="0"/>
              <a:t>International deployments</a:t>
            </a:r>
          </a:p>
          <a:p>
            <a:pPr marL="0" indent="0">
              <a:buNone/>
            </a:pPr>
            <a:endParaRPr lang="lt-LT" dirty="0" smtClean="0"/>
          </a:p>
          <a:p>
            <a:endParaRPr lang="en-US" dirty="0"/>
          </a:p>
        </p:txBody>
      </p:sp>
      <p:pic>
        <p:nvPicPr>
          <p:cNvPr id="4098" name="Picture 2" descr="Black Hawk Down | Drinks | Thirst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709330"/>
            <a:ext cx="59245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150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Geogrotesque Medium</vt:lpstr>
      <vt:lpstr>Geogrotesque Regular</vt:lpstr>
      <vt:lpstr>GeogrotesqueStencil B Sb</vt:lpstr>
      <vt:lpstr>Office</vt:lpstr>
      <vt:lpstr>PowerPoint Presentation</vt:lpstr>
      <vt:lpstr>Sectoral Qualifications Framework for the Military Officer Profession: Models of Application</vt:lpstr>
      <vt:lpstr>SQF-MILOF:  what‘s the frame?</vt:lpstr>
      <vt:lpstr>PowerPoint Presentation</vt:lpstr>
      <vt:lpstr>3 areas of research on MILOF-SQF</vt:lpstr>
      <vt:lpstr>SQF: from market to multi-level governance</vt:lpstr>
      <vt:lpstr>PowerPoint Presentation</vt:lpstr>
      <vt:lpstr>Conclusion: entertain the idea of SHRM approach</vt:lpstr>
    </vt:vector>
  </TitlesOfParts>
  <Company>BMLVS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POSCH Andrea</dc:creator>
  <cp:lastModifiedBy>Mantas Bileišis</cp:lastModifiedBy>
  <cp:revision>21</cp:revision>
  <dcterms:created xsi:type="dcterms:W3CDTF">2022-09-26T08:34:21Z</dcterms:created>
  <dcterms:modified xsi:type="dcterms:W3CDTF">2022-11-08T15:50:43Z</dcterms:modified>
</cp:coreProperties>
</file>