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0" r:id="rId3"/>
    <p:sldMasterId id="2147483664" r:id="rId4"/>
    <p:sldMasterId id="2147483667" r:id="rId5"/>
  </p:sldMasterIdLst>
  <p:notesMasterIdLst>
    <p:notesMasterId r:id="rId24"/>
  </p:notesMasterIdLst>
  <p:sldIdLst>
    <p:sldId id="256" r:id="rId6"/>
    <p:sldId id="259" r:id="rId7"/>
    <p:sldId id="257" r:id="rId8"/>
    <p:sldId id="258" r:id="rId9"/>
    <p:sldId id="260" r:id="rId10"/>
    <p:sldId id="261" r:id="rId11"/>
    <p:sldId id="262" r:id="rId12"/>
    <p:sldId id="265" r:id="rId13"/>
    <p:sldId id="263" r:id="rId14"/>
    <p:sldId id="264" r:id="rId15"/>
    <p:sldId id="266" r:id="rId16"/>
    <p:sldId id="267" r:id="rId17"/>
    <p:sldId id="268" r:id="rId18"/>
    <p:sldId id="269" r:id="rId19"/>
    <p:sldId id="272" r:id="rId20"/>
    <p:sldId id="275" r:id="rId21"/>
    <p:sldId id="274" r:id="rId22"/>
    <p:sldId id="271" r:id="rId23"/>
  </p:sldIdLst>
  <p:sldSz cx="12192000" cy="6858000"/>
  <p:notesSz cx="6858000" cy="9144000"/>
  <p:embeddedFontLst>
    <p:embeddedFont>
      <p:font typeface="Montserrat" panose="020B0604020202020204" charset="-18"/>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zF/qDsZLlwsG2712yrv0hfNHp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3" name="Google Shape;2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2" name="Google Shape;3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0" name="Google Shape;3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6" name="Google Shape;3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0" name="Google Shape;2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2" name="Google Shape;2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_początkowy">
  <p:cSld name="Slajd tytułowy_początkowy">
    <p:spTree>
      <p:nvGrpSpPr>
        <p:cNvPr id="1" name="Shape 8"/>
        <p:cNvGrpSpPr/>
        <p:nvPr/>
      </p:nvGrpSpPr>
      <p:grpSpPr>
        <a:xfrm>
          <a:off x="0" y="0"/>
          <a:ext cx="0" cy="0"/>
          <a:chOff x="0" y="0"/>
          <a:chExt cx="0" cy="0"/>
        </a:xfrm>
      </p:grpSpPr>
      <p:sp>
        <p:nvSpPr>
          <p:cNvPr id="9" name="Google Shape;9;p18"/>
          <p:cNvSpPr txBox="1">
            <a:spLocks noGrp="1"/>
          </p:cNvSpPr>
          <p:nvPr>
            <p:ph type="title"/>
          </p:nvPr>
        </p:nvSpPr>
        <p:spPr>
          <a:xfrm>
            <a:off x="4270731" y="461986"/>
            <a:ext cx="7534091" cy="723447"/>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lajd tekstowy_3">
  <p:cSld name="Slajd tekstowy_3">
    <p:spTree>
      <p:nvGrpSpPr>
        <p:cNvPr id="1" name="Shape 51"/>
        <p:cNvGrpSpPr/>
        <p:nvPr/>
      </p:nvGrpSpPr>
      <p:grpSpPr>
        <a:xfrm>
          <a:off x="0" y="0"/>
          <a:ext cx="0" cy="0"/>
          <a:chOff x="0" y="0"/>
          <a:chExt cx="0" cy="0"/>
        </a:xfrm>
      </p:grpSpPr>
      <p:sp>
        <p:nvSpPr>
          <p:cNvPr id="52" name="Google Shape;52;p28"/>
          <p:cNvSpPr/>
          <p:nvPr/>
        </p:nvSpPr>
        <p:spPr>
          <a:xfrm>
            <a:off x="0" y="0"/>
            <a:ext cx="60937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53" name="Google Shape;53;p28"/>
          <p:cNvPicPr preferRelativeResize="0"/>
          <p:nvPr/>
        </p:nvPicPr>
        <p:blipFill rotWithShape="1">
          <a:blip r:embed="rId2">
            <a:alphaModFix/>
          </a:blip>
          <a:srcRect/>
          <a:stretch/>
        </p:blipFill>
        <p:spPr>
          <a:xfrm>
            <a:off x="6093784" y="2970997"/>
            <a:ext cx="458004" cy="916005"/>
          </a:xfrm>
          <a:prstGeom prst="rect">
            <a:avLst/>
          </a:prstGeom>
          <a:noFill/>
          <a:ln>
            <a:noFill/>
          </a:ln>
        </p:spPr>
      </p:pic>
      <p:sp>
        <p:nvSpPr>
          <p:cNvPr id="54" name="Google Shape;54;p28"/>
          <p:cNvSpPr txBox="1">
            <a:spLocks noGrp="1"/>
          </p:cNvSpPr>
          <p:nvPr>
            <p:ph type="body" idx="1"/>
          </p:nvPr>
        </p:nvSpPr>
        <p:spPr>
          <a:xfrm>
            <a:off x="602701" y="2026050"/>
            <a:ext cx="4667799" cy="28380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0000"/>
              <a:buFont typeface="Arial"/>
              <a:buNone/>
              <a:defRPr sz="20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8"/>
          <p:cNvSpPr txBox="1">
            <a:spLocks noGrp="1"/>
          </p:cNvSpPr>
          <p:nvPr>
            <p:ph type="title"/>
          </p:nvPr>
        </p:nvSpPr>
        <p:spPr>
          <a:xfrm>
            <a:off x="6856954" y="2970997"/>
            <a:ext cx="5029880"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28"/>
          <p:cNvSpPr txBox="1">
            <a:spLocks noGrp="1"/>
          </p:cNvSpPr>
          <p:nvPr>
            <p:ph type="body" idx="2"/>
          </p:nvPr>
        </p:nvSpPr>
        <p:spPr>
          <a:xfrm>
            <a:off x="6857634" y="3694113"/>
            <a:ext cx="5029200" cy="1292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Slajd tekstowy_1">
    <p:spTree>
      <p:nvGrpSpPr>
        <p:cNvPr id="1" name=""/>
        <p:cNvGrpSpPr/>
        <p:nvPr/>
      </p:nvGrpSpPr>
      <p:grpSpPr>
        <a:xfrm>
          <a:off x="0" y="0"/>
          <a:ext cx="0" cy="0"/>
          <a:chOff x="0" y="0"/>
          <a:chExt cx="0" cy="0"/>
        </a:xfrm>
      </p:grpSpPr>
      <p:sp>
        <p:nvSpPr>
          <p:cNvPr id="4" name="Symbol zastępczy tekstu 3"/>
          <p:cNvSpPr>
            <a:spLocks noGrp="1"/>
          </p:cNvSpPr>
          <p:nvPr>
            <p:ph type="body" sz="quarter" idx="10" hasCustomPrompt="1"/>
          </p:nvPr>
        </p:nvSpPr>
        <p:spPr>
          <a:xfrm>
            <a:off x="1459140" y="1698850"/>
            <a:ext cx="10036175" cy="4267200"/>
          </a:xfrm>
          <a:prstGeom prst="rect">
            <a:avLst/>
          </a:prstGeom>
        </p:spPr>
        <p:txBody>
          <a:bodyPr/>
          <a:lstStyle>
            <a:lvl1pPr marL="0" indent="0">
              <a:buNone/>
              <a:defRPr sz="2400"/>
            </a:lvl1pPr>
          </a:lstStyle>
          <a:p>
            <a:pPr lvl="0"/>
            <a:r>
              <a:rPr lang="pl-PL" dirty="0"/>
              <a:t>Miejsce na tekst</a:t>
            </a:r>
          </a:p>
        </p:txBody>
      </p:sp>
      <p:sp>
        <p:nvSpPr>
          <p:cNvPr id="3" name="Symbol zastępczy tytułu 1"/>
          <p:cNvSpPr>
            <a:spLocks noGrp="1"/>
          </p:cNvSpPr>
          <p:nvPr>
            <p:ph type="title"/>
          </p:nvPr>
        </p:nvSpPr>
        <p:spPr>
          <a:xfrm>
            <a:off x="4093029" y="369311"/>
            <a:ext cx="7402285" cy="723447"/>
          </a:xfrm>
          <a:prstGeom prst="rect">
            <a:avLst/>
          </a:prstGeom>
        </p:spPr>
        <p:txBody>
          <a:bodyPr vert="horz" lIns="91440" tIns="45720" rIns="91440" bIns="45720" rtlCol="0" anchor="b">
            <a:noAutofit/>
          </a:bodyPr>
          <a:lstStyle>
            <a:lvl1pPr>
              <a:defRPr sz="3200"/>
            </a:lvl1pPr>
          </a:lstStyle>
          <a:p>
            <a:r>
              <a:rPr lang="pl-PL" dirty="0"/>
              <a:t>TYTUŁ SLAJDU</a:t>
            </a:r>
          </a:p>
        </p:txBody>
      </p:sp>
    </p:spTree>
    <p:extLst>
      <p:ext uri="{BB962C8B-B14F-4D97-AF65-F5344CB8AC3E}">
        <p14:creationId xmlns:p14="http://schemas.microsoft.com/office/powerpoint/2010/main" val="394713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ajd tytułowy_początkowy">
  <p:cSld name="Slajd tytułowy_początkowy">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4270731" y="461986"/>
            <a:ext cx="7534091" cy="723447"/>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lajd tytułowy_końcowy">
  <p:cSld name="Slajd tytułowy_końcowy">
    <p:spTree>
      <p:nvGrpSpPr>
        <p:cNvPr id="1" name="Shape 62"/>
        <p:cNvGrpSpPr/>
        <p:nvPr/>
      </p:nvGrpSpPr>
      <p:grpSpPr>
        <a:xfrm>
          <a:off x="0" y="0"/>
          <a:ext cx="0" cy="0"/>
          <a:chOff x="0" y="0"/>
          <a:chExt cx="0" cy="0"/>
        </a:xfrm>
      </p:grpSpPr>
      <p:pic>
        <p:nvPicPr>
          <p:cNvPr id="63" name="Google Shape;63;p31"/>
          <p:cNvPicPr preferRelativeResize="0"/>
          <p:nvPr/>
        </p:nvPicPr>
        <p:blipFill rotWithShape="1">
          <a:blip r:embed="rId2">
            <a:alphaModFix/>
          </a:blip>
          <a:srcRect/>
          <a:stretch/>
        </p:blipFill>
        <p:spPr>
          <a:xfrm>
            <a:off x="0" y="171"/>
            <a:ext cx="12192000" cy="6857657"/>
          </a:xfrm>
          <a:prstGeom prst="rect">
            <a:avLst/>
          </a:prstGeom>
          <a:noFill/>
          <a:ln>
            <a:noFill/>
          </a:ln>
        </p:spPr>
      </p:pic>
      <p:sp>
        <p:nvSpPr>
          <p:cNvPr id="64" name="Google Shape;64;p31"/>
          <p:cNvSpPr txBox="1">
            <a:spLocks noGrp="1"/>
          </p:cNvSpPr>
          <p:nvPr>
            <p:ph type="title"/>
          </p:nvPr>
        </p:nvSpPr>
        <p:spPr>
          <a:xfrm>
            <a:off x="1600399" y="5058908"/>
            <a:ext cx="8969428" cy="723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31"/>
          <p:cNvPicPr preferRelativeResize="0"/>
          <p:nvPr/>
        </p:nvPicPr>
        <p:blipFill rotWithShape="1">
          <a:blip r:embed="rId3">
            <a:alphaModFix/>
          </a:blip>
          <a:srcRect/>
          <a:stretch/>
        </p:blipFill>
        <p:spPr>
          <a:xfrm>
            <a:off x="4474889" y="466380"/>
            <a:ext cx="3220450" cy="7000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Slajd tytułowy_końcowy">
  <p:cSld name="1_Slajd tytułowy_końcowy">
    <p:spTree>
      <p:nvGrpSpPr>
        <p:cNvPr id="1" name="Shape 66"/>
        <p:cNvGrpSpPr/>
        <p:nvPr/>
      </p:nvGrpSpPr>
      <p:grpSpPr>
        <a:xfrm>
          <a:off x="0" y="0"/>
          <a:ext cx="0" cy="0"/>
          <a:chOff x="0" y="0"/>
          <a:chExt cx="0" cy="0"/>
        </a:xfrm>
      </p:grpSpPr>
      <p:pic>
        <p:nvPicPr>
          <p:cNvPr id="67" name="Google Shape;67;p32"/>
          <p:cNvPicPr preferRelativeResize="0"/>
          <p:nvPr/>
        </p:nvPicPr>
        <p:blipFill rotWithShape="1">
          <a:blip r:embed="rId2">
            <a:alphaModFix/>
          </a:blip>
          <a:srcRect/>
          <a:stretch/>
        </p:blipFill>
        <p:spPr>
          <a:xfrm>
            <a:off x="0" y="171"/>
            <a:ext cx="12192000" cy="6857657"/>
          </a:xfrm>
          <a:prstGeom prst="rect">
            <a:avLst/>
          </a:prstGeom>
          <a:noFill/>
          <a:ln>
            <a:noFill/>
          </a:ln>
        </p:spPr>
      </p:pic>
      <p:sp>
        <p:nvSpPr>
          <p:cNvPr id="68" name="Google Shape;68;p32"/>
          <p:cNvSpPr txBox="1">
            <a:spLocks noGrp="1"/>
          </p:cNvSpPr>
          <p:nvPr>
            <p:ph type="title"/>
          </p:nvPr>
        </p:nvSpPr>
        <p:spPr>
          <a:xfrm>
            <a:off x="1600399" y="5058908"/>
            <a:ext cx="8969428" cy="723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9" name="Google Shape;69;p32"/>
          <p:cNvPicPr preferRelativeResize="0"/>
          <p:nvPr/>
        </p:nvPicPr>
        <p:blipFill rotWithShape="1">
          <a:blip r:embed="rId3">
            <a:alphaModFix/>
          </a:blip>
          <a:srcRect/>
          <a:stretch/>
        </p:blipFill>
        <p:spPr>
          <a:xfrm>
            <a:off x="5486400" y="5925876"/>
            <a:ext cx="452571" cy="299339"/>
          </a:xfrm>
          <a:prstGeom prst="rect">
            <a:avLst/>
          </a:prstGeom>
          <a:noFill/>
          <a:ln>
            <a:noFill/>
          </a:ln>
        </p:spPr>
      </p:pic>
      <p:pic>
        <p:nvPicPr>
          <p:cNvPr id="70" name="Google Shape;70;p32"/>
          <p:cNvPicPr preferRelativeResize="0"/>
          <p:nvPr/>
        </p:nvPicPr>
        <p:blipFill rotWithShape="1">
          <a:blip r:embed="rId4">
            <a:alphaModFix/>
          </a:blip>
          <a:srcRect/>
          <a:stretch/>
        </p:blipFill>
        <p:spPr>
          <a:xfrm>
            <a:off x="6078082" y="5925878"/>
            <a:ext cx="203121" cy="299337"/>
          </a:xfrm>
          <a:prstGeom prst="rect">
            <a:avLst/>
          </a:prstGeom>
          <a:noFill/>
          <a:ln>
            <a:noFill/>
          </a:ln>
        </p:spPr>
      </p:pic>
      <p:pic>
        <p:nvPicPr>
          <p:cNvPr id="71" name="Google Shape;71;p32"/>
          <p:cNvPicPr preferRelativeResize="0"/>
          <p:nvPr/>
        </p:nvPicPr>
        <p:blipFill rotWithShape="1">
          <a:blip r:embed="rId5">
            <a:alphaModFix/>
          </a:blip>
          <a:srcRect/>
          <a:stretch/>
        </p:blipFill>
        <p:spPr>
          <a:xfrm>
            <a:off x="6420314" y="5925876"/>
            <a:ext cx="313593" cy="299339"/>
          </a:xfrm>
          <a:prstGeom prst="rect">
            <a:avLst/>
          </a:prstGeom>
          <a:noFill/>
          <a:ln>
            <a:noFill/>
          </a:ln>
        </p:spPr>
      </p:pic>
      <p:pic>
        <p:nvPicPr>
          <p:cNvPr id="72" name="Google Shape;72;p32"/>
          <p:cNvPicPr preferRelativeResize="0"/>
          <p:nvPr/>
        </p:nvPicPr>
        <p:blipFill rotWithShape="1">
          <a:blip r:embed="rId6">
            <a:alphaModFix/>
          </a:blip>
          <a:srcRect/>
          <a:stretch/>
        </p:blipFill>
        <p:spPr>
          <a:xfrm>
            <a:off x="4474889" y="466380"/>
            <a:ext cx="3220450" cy="7000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ajd tytułowy_początkowy">
  <p:cSld name="Slajd tytułowy_początkowy">
    <p:spTree>
      <p:nvGrpSpPr>
        <p:cNvPr id="1" name="Shape 77"/>
        <p:cNvGrpSpPr/>
        <p:nvPr/>
      </p:nvGrpSpPr>
      <p:grpSpPr>
        <a:xfrm>
          <a:off x="0" y="0"/>
          <a:ext cx="0" cy="0"/>
          <a:chOff x="0" y="0"/>
          <a:chExt cx="0" cy="0"/>
        </a:xfrm>
      </p:grpSpPr>
      <p:sp>
        <p:nvSpPr>
          <p:cNvPr id="78" name="Google Shape;78;p34"/>
          <p:cNvSpPr txBox="1">
            <a:spLocks noGrp="1"/>
          </p:cNvSpPr>
          <p:nvPr>
            <p:ph type="subTitle" idx="1"/>
          </p:nvPr>
        </p:nvSpPr>
        <p:spPr>
          <a:xfrm>
            <a:off x="1817688" y="5229330"/>
            <a:ext cx="8969428" cy="5400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9" name="Google Shape;79;p34"/>
          <p:cNvSpPr txBox="1">
            <a:spLocks noGrp="1"/>
          </p:cNvSpPr>
          <p:nvPr>
            <p:ph type="title"/>
          </p:nvPr>
        </p:nvSpPr>
        <p:spPr>
          <a:xfrm>
            <a:off x="1817688" y="4505883"/>
            <a:ext cx="8969428"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4"/>
          <p:cNvSpPr txBox="1">
            <a:spLocks noGrp="1"/>
          </p:cNvSpPr>
          <p:nvPr>
            <p:ph type="body" idx="2"/>
          </p:nvPr>
        </p:nvSpPr>
        <p:spPr>
          <a:xfrm>
            <a:off x="1817688" y="5768975"/>
            <a:ext cx="8970054" cy="54473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ajd tytułowy_końcowy">
  <p:cSld name="Slajd tytułowy_końcowy">
    <p:spTree>
      <p:nvGrpSpPr>
        <p:cNvPr id="1" name="Shape 81"/>
        <p:cNvGrpSpPr/>
        <p:nvPr/>
      </p:nvGrpSpPr>
      <p:grpSpPr>
        <a:xfrm>
          <a:off x="0" y="0"/>
          <a:ext cx="0" cy="0"/>
          <a:chOff x="0" y="0"/>
          <a:chExt cx="0" cy="0"/>
        </a:xfrm>
      </p:grpSpPr>
      <p:sp>
        <p:nvSpPr>
          <p:cNvPr id="82" name="Google Shape;82;p35"/>
          <p:cNvSpPr txBox="1">
            <a:spLocks noGrp="1"/>
          </p:cNvSpPr>
          <p:nvPr>
            <p:ph type="title"/>
          </p:nvPr>
        </p:nvSpPr>
        <p:spPr>
          <a:xfrm>
            <a:off x="1817688" y="4862965"/>
            <a:ext cx="8969428"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5"/>
          <p:cNvSpPr txBox="1">
            <a:spLocks noGrp="1"/>
          </p:cNvSpPr>
          <p:nvPr>
            <p:ph type="body" idx="1"/>
          </p:nvPr>
        </p:nvSpPr>
        <p:spPr>
          <a:xfrm>
            <a:off x="1817688" y="5586412"/>
            <a:ext cx="8970054" cy="54473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ajd tytułowy_początkowy">
  <p:cSld name="Slajd tytułowy_początkowy">
    <p:spTree>
      <p:nvGrpSpPr>
        <p:cNvPr id="1" name="Shape 88"/>
        <p:cNvGrpSpPr/>
        <p:nvPr/>
      </p:nvGrpSpPr>
      <p:grpSpPr>
        <a:xfrm>
          <a:off x="0" y="0"/>
          <a:ext cx="0" cy="0"/>
          <a:chOff x="0" y="0"/>
          <a:chExt cx="0" cy="0"/>
        </a:xfrm>
      </p:grpSpPr>
      <p:sp>
        <p:nvSpPr>
          <p:cNvPr id="89" name="Google Shape;89;p37"/>
          <p:cNvSpPr txBox="1">
            <a:spLocks noGrp="1"/>
          </p:cNvSpPr>
          <p:nvPr>
            <p:ph type="subTitle" idx="1"/>
          </p:nvPr>
        </p:nvSpPr>
        <p:spPr>
          <a:xfrm>
            <a:off x="1817688" y="5229330"/>
            <a:ext cx="8969428" cy="5400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0" name="Google Shape;90;p37"/>
          <p:cNvSpPr txBox="1">
            <a:spLocks noGrp="1"/>
          </p:cNvSpPr>
          <p:nvPr>
            <p:ph type="title"/>
          </p:nvPr>
        </p:nvSpPr>
        <p:spPr>
          <a:xfrm>
            <a:off x="1817688" y="4505883"/>
            <a:ext cx="8969428"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37"/>
          <p:cNvSpPr txBox="1">
            <a:spLocks noGrp="1"/>
          </p:cNvSpPr>
          <p:nvPr>
            <p:ph type="body" idx="2"/>
          </p:nvPr>
        </p:nvSpPr>
        <p:spPr>
          <a:xfrm>
            <a:off x="1817688" y="5768975"/>
            <a:ext cx="8970054" cy="54473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ajd tytułowy_końcowy">
  <p:cSld name="Slajd tytułowy_końcowy">
    <p:spTree>
      <p:nvGrpSpPr>
        <p:cNvPr id="1" name="Shape 92"/>
        <p:cNvGrpSpPr/>
        <p:nvPr/>
      </p:nvGrpSpPr>
      <p:grpSpPr>
        <a:xfrm>
          <a:off x="0" y="0"/>
          <a:ext cx="0" cy="0"/>
          <a:chOff x="0" y="0"/>
          <a:chExt cx="0" cy="0"/>
        </a:xfrm>
      </p:grpSpPr>
      <p:sp>
        <p:nvSpPr>
          <p:cNvPr id="93" name="Google Shape;93;p38"/>
          <p:cNvSpPr txBox="1">
            <a:spLocks noGrp="1"/>
          </p:cNvSpPr>
          <p:nvPr>
            <p:ph type="title"/>
          </p:nvPr>
        </p:nvSpPr>
        <p:spPr>
          <a:xfrm>
            <a:off x="1817688" y="4862965"/>
            <a:ext cx="8969428"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38"/>
          <p:cNvSpPr txBox="1">
            <a:spLocks noGrp="1"/>
          </p:cNvSpPr>
          <p:nvPr>
            <p:ph type="body" idx="1"/>
          </p:nvPr>
        </p:nvSpPr>
        <p:spPr>
          <a:xfrm>
            <a:off x="1817688" y="5586412"/>
            <a:ext cx="8970054" cy="54473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3_Slajd tekstowy_1">
  <p:cSld name="3_Slajd tekstowy_1">
    <p:spTree>
      <p:nvGrpSpPr>
        <p:cNvPr id="1" name="Shape 10"/>
        <p:cNvGrpSpPr/>
        <p:nvPr/>
      </p:nvGrpSpPr>
      <p:grpSpPr>
        <a:xfrm>
          <a:off x="0" y="0"/>
          <a:ext cx="0" cy="0"/>
          <a:chOff x="0" y="0"/>
          <a:chExt cx="0" cy="0"/>
        </a:xfrm>
      </p:grpSpPr>
      <p:pic>
        <p:nvPicPr>
          <p:cNvPr id="11" name="Google Shape;11;p19"/>
          <p:cNvPicPr preferRelativeResize="0"/>
          <p:nvPr/>
        </p:nvPicPr>
        <p:blipFill rotWithShape="1">
          <a:blip r:embed="rId2">
            <a:alphaModFix/>
          </a:blip>
          <a:srcRect/>
          <a:stretch/>
        </p:blipFill>
        <p:spPr>
          <a:xfrm>
            <a:off x="467684" y="2970997"/>
            <a:ext cx="458004" cy="916005"/>
          </a:xfrm>
          <a:prstGeom prst="rect">
            <a:avLst/>
          </a:prstGeom>
          <a:noFill/>
          <a:ln>
            <a:noFill/>
          </a:ln>
        </p:spPr>
      </p:pic>
      <p:sp>
        <p:nvSpPr>
          <p:cNvPr id="12" name="Google Shape;12;p19"/>
          <p:cNvSpPr/>
          <p:nvPr/>
        </p:nvSpPr>
        <p:spPr>
          <a:xfrm>
            <a:off x="0" y="0"/>
            <a:ext cx="4676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13;p19"/>
          <p:cNvSpPr txBox="1">
            <a:spLocks noGrp="1"/>
          </p:cNvSpPr>
          <p:nvPr>
            <p:ph type="title"/>
          </p:nvPr>
        </p:nvSpPr>
        <p:spPr>
          <a:xfrm>
            <a:off x="1459139" y="369311"/>
            <a:ext cx="10036175"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Slajd tytułowy_końcowy">
  <p:cSld name="1_Slajd tytułowy_końcowy">
    <p:spTree>
      <p:nvGrpSpPr>
        <p:cNvPr id="1" name="Shape 14"/>
        <p:cNvGrpSpPr/>
        <p:nvPr/>
      </p:nvGrpSpPr>
      <p:grpSpPr>
        <a:xfrm>
          <a:off x="0" y="0"/>
          <a:ext cx="0" cy="0"/>
          <a:chOff x="0" y="0"/>
          <a:chExt cx="0" cy="0"/>
        </a:xfrm>
      </p:grpSpPr>
      <p:pic>
        <p:nvPicPr>
          <p:cNvPr id="15" name="Google Shape;15;p23"/>
          <p:cNvPicPr preferRelativeResize="0"/>
          <p:nvPr/>
        </p:nvPicPr>
        <p:blipFill rotWithShape="1">
          <a:blip r:embed="rId2">
            <a:alphaModFix/>
          </a:blip>
          <a:srcRect/>
          <a:stretch/>
        </p:blipFill>
        <p:spPr>
          <a:xfrm>
            <a:off x="0" y="171"/>
            <a:ext cx="12192000" cy="6857657"/>
          </a:xfrm>
          <a:prstGeom prst="rect">
            <a:avLst/>
          </a:prstGeom>
          <a:noFill/>
          <a:ln>
            <a:noFill/>
          </a:ln>
        </p:spPr>
      </p:pic>
      <p:sp>
        <p:nvSpPr>
          <p:cNvPr id="16" name="Google Shape;16;p23"/>
          <p:cNvSpPr txBox="1">
            <a:spLocks noGrp="1"/>
          </p:cNvSpPr>
          <p:nvPr>
            <p:ph type="title"/>
          </p:nvPr>
        </p:nvSpPr>
        <p:spPr>
          <a:xfrm>
            <a:off x="1600399" y="5058908"/>
            <a:ext cx="8969428" cy="723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 name="Google Shape;17;p23"/>
          <p:cNvPicPr preferRelativeResize="0"/>
          <p:nvPr/>
        </p:nvPicPr>
        <p:blipFill rotWithShape="1">
          <a:blip r:embed="rId3">
            <a:alphaModFix/>
          </a:blip>
          <a:srcRect/>
          <a:stretch/>
        </p:blipFill>
        <p:spPr>
          <a:xfrm>
            <a:off x="4474888" y="466380"/>
            <a:ext cx="3220450" cy="700098"/>
          </a:xfrm>
          <a:prstGeom prst="rect">
            <a:avLst/>
          </a:prstGeom>
          <a:noFill/>
          <a:ln>
            <a:noFill/>
          </a:ln>
        </p:spPr>
      </p:pic>
      <p:pic>
        <p:nvPicPr>
          <p:cNvPr id="18" name="Google Shape;18;p23"/>
          <p:cNvPicPr preferRelativeResize="0"/>
          <p:nvPr/>
        </p:nvPicPr>
        <p:blipFill rotWithShape="1">
          <a:blip r:embed="rId4">
            <a:alphaModFix/>
          </a:blip>
          <a:srcRect/>
          <a:stretch/>
        </p:blipFill>
        <p:spPr>
          <a:xfrm>
            <a:off x="5486400" y="5925876"/>
            <a:ext cx="452571" cy="299339"/>
          </a:xfrm>
          <a:prstGeom prst="rect">
            <a:avLst/>
          </a:prstGeom>
          <a:noFill/>
          <a:ln>
            <a:noFill/>
          </a:ln>
        </p:spPr>
      </p:pic>
      <p:pic>
        <p:nvPicPr>
          <p:cNvPr id="19" name="Google Shape;19;p23"/>
          <p:cNvPicPr preferRelativeResize="0"/>
          <p:nvPr/>
        </p:nvPicPr>
        <p:blipFill rotWithShape="1">
          <a:blip r:embed="rId5">
            <a:alphaModFix/>
          </a:blip>
          <a:srcRect/>
          <a:stretch/>
        </p:blipFill>
        <p:spPr>
          <a:xfrm>
            <a:off x="6078082" y="5925878"/>
            <a:ext cx="203121" cy="299337"/>
          </a:xfrm>
          <a:prstGeom prst="rect">
            <a:avLst/>
          </a:prstGeom>
          <a:noFill/>
          <a:ln>
            <a:noFill/>
          </a:ln>
        </p:spPr>
      </p:pic>
      <p:pic>
        <p:nvPicPr>
          <p:cNvPr id="20" name="Google Shape;20;p23"/>
          <p:cNvPicPr preferRelativeResize="0"/>
          <p:nvPr/>
        </p:nvPicPr>
        <p:blipFill rotWithShape="1">
          <a:blip r:embed="rId6">
            <a:alphaModFix/>
          </a:blip>
          <a:srcRect/>
          <a:stretch/>
        </p:blipFill>
        <p:spPr>
          <a:xfrm>
            <a:off x="6420314" y="5925876"/>
            <a:ext cx="313593" cy="2993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lajd tytułowy_końcowy">
  <p:cSld name="Slajd tytułowy_końcowy">
    <p:spTree>
      <p:nvGrpSpPr>
        <p:cNvPr id="1" name="Shape 21"/>
        <p:cNvGrpSpPr/>
        <p:nvPr/>
      </p:nvGrpSpPr>
      <p:grpSpPr>
        <a:xfrm>
          <a:off x="0" y="0"/>
          <a:ext cx="0" cy="0"/>
          <a:chOff x="0" y="0"/>
          <a:chExt cx="0" cy="0"/>
        </a:xfrm>
      </p:grpSpPr>
      <p:pic>
        <p:nvPicPr>
          <p:cNvPr id="22" name="Google Shape;22;p24"/>
          <p:cNvPicPr preferRelativeResize="0"/>
          <p:nvPr/>
        </p:nvPicPr>
        <p:blipFill rotWithShape="1">
          <a:blip r:embed="rId2">
            <a:alphaModFix/>
          </a:blip>
          <a:srcRect/>
          <a:stretch/>
        </p:blipFill>
        <p:spPr>
          <a:xfrm>
            <a:off x="0" y="171"/>
            <a:ext cx="12192000" cy="6857657"/>
          </a:xfrm>
          <a:prstGeom prst="rect">
            <a:avLst/>
          </a:prstGeom>
          <a:noFill/>
          <a:ln>
            <a:noFill/>
          </a:ln>
        </p:spPr>
      </p:pic>
      <p:sp>
        <p:nvSpPr>
          <p:cNvPr id="23" name="Google Shape;23;p24"/>
          <p:cNvSpPr txBox="1">
            <a:spLocks noGrp="1"/>
          </p:cNvSpPr>
          <p:nvPr>
            <p:ph type="title"/>
          </p:nvPr>
        </p:nvSpPr>
        <p:spPr>
          <a:xfrm>
            <a:off x="1600399" y="5058908"/>
            <a:ext cx="8969428" cy="723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24"/>
          <p:cNvPicPr preferRelativeResize="0"/>
          <p:nvPr/>
        </p:nvPicPr>
        <p:blipFill rotWithShape="1">
          <a:blip r:embed="rId3">
            <a:alphaModFix/>
          </a:blip>
          <a:srcRect/>
          <a:stretch/>
        </p:blipFill>
        <p:spPr>
          <a:xfrm>
            <a:off x="4474888" y="466380"/>
            <a:ext cx="3220450" cy="7000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ajd tekstowy_1">
  <p:cSld name="Slajd tekstowy_1">
    <p:spTree>
      <p:nvGrpSpPr>
        <p:cNvPr id="1" name="Shape 29"/>
        <p:cNvGrpSpPr/>
        <p:nvPr/>
      </p:nvGrpSpPr>
      <p:grpSpPr>
        <a:xfrm>
          <a:off x="0" y="0"/>
          <a:ext cx="0" cy="0"/>
          <a:chOff x="0" y="0"/>
          <a:chExt cx="0" cy="0"/>
        </a:xfrm>
      </p:grpSpPr>
      <p:sp>
        <p:nvSpPr>
          <p:cNvPr id="30" name="Google Shape;30;p21"/>
          <p:cNvSpPr txBox="1">
            <a:spLocks noGrp="1"/>
          </p:cNvSpPr>
          <p:nvPr>
            <p:ph type="body" idx="1"/>
          </p:nvPr>
        </p:nvSpPr>
        <p:spPr>
          <a:xfrm>
            <a:off x="1459140" y="1698850"/>
            <a:ext cx="10036175" cy="426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 name="Google Shape;31;p21"/>
          <p:cNvPicPr preferRelativeResize="0"/>
          <p:nvPr/>
        </p:nvPicPr>
        <p:blipFill rotWithShape="1">
          <a:blip r:embed="rId2">
            <a:alphaModFix/>
          </a:blip>
          <a:srcRect/>
          <a:stretch/>
        </p:blipFill>
        <p:spPr>
          <a:xfrm>
            <a:off x="467684" y="2970997"/>
            <a:ext cx="458004" cy="916005"/>
          </a:xfrm>
          <a:prstGeom prst="rect">
            <a:avLst/>
          </a:prstGeom>
          <a:noFill/>
          <a:ln>
            <a:noFill/>
          </a:ln>
        </p:spPr>
      </p:pic>
      <p:sp>
        <p:nvSpPr>
          <p:cNvPr id="32" name="Google Shape;32;p21"/>
          <p:cNvSpPr/>
          <p:nvPr/>
        </p:nvSpPr>
        <p:spPr>
          <a:xfrm>
            <a:off x="0" y="0"/>
            <a:ext cx="4676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 name="Google Shape;33;p21"/>
          <p:cNvSpPr txBox="1">
            <a:spLocks noGrp="1"/>
          </p:cNvSpPr>
          <p:nvPr>
            <p:ph type="title"/>
          </p:nvPr>
        </p:nvSpPr>
        <p:spPr>
          <a:xfrm>
            <a:off x="1459139" y="369311"/>
            <a:ext cx="10036175"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3_Slajd tekstowy_1">
  <p:cSld name="3_Slajd tekstowy_1">
    <p:spTree>
      <p:nvGrpSpPr>
        <p:cNvPr id="1" name="Shape 34"/>
        <p:cNvGrpSpPr/>
        <p:nvPr/>
      </p:nvGrpSpPr>
      <p:grpSpPr>
        <a:xfrm>
          <a:off x="0" y="0"/>
          <a:ext cx="0" cy="0"/>
          <a:chOff x="0" y="0"/>
          <a:chExt cx="0" cy="0"/>
        </a:xfrm>
      </p:grpSpPr>
      <p:pic>
        <p:nvPicPr>
          <p:cNvPr id="35" name="Google Shape;35;p22"/>
          <p:cNvPicPr preferRelativeResize="0"/>
          <p:nvPr/>
        </p:nvPicPr>
        <p:blipFill rotWithShape="1">
          <a:blip r:embed="rId2">
            <a:alphaModFix/>
          </a:blip>
          <a:srcRect/>
          <a:stretch/>
        </p:blipFill>
        <p:spPr>
          <a:xfrm>
            <a:off x="467684" y="2970997"/>
            <a:ext cx="458004" cy="916005"/>
          </a:xfrm>
          <a:prstGeom prst="rect">
            <a:avLst/>
          </a:prstGeom>
          <a:noFill/>
          <a:ln>
            <a:noFill/>
          </a:ln>
        </p:spPr>
      </p:pic>
      <p:sp>
        <p:nvSpPr>
          <p:cNvPr id="36" name="Google Shape;36;p22"/>
          <p:cNvSpPr/>
          <p:nvPr/>
        </p:nvSpPr>
        <p:spPr>
          <a:xfrm>
            <a:off x="0" y="0"/>
            <a:ext cx="4676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Google Shape;37;p22"/>
          <p:cNvSpPr txBox="1">
            <a:spLocks noGrp="1"/>
          </p:cNvSpPr>
          <p:nvPr>
            <p:ph type="title"/>
          </p:nvPr>
        </p:nvSpPr>
        <p:spPr>
          <a:xfrm>
            <a:off x="1459139" y="369311"/>
            <a:ext cx="10036175"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lajd tekstowy_1">
  <p:cSld name="1_Slajd tekstowy_1">
    <p:spTree>
      <p:nvGrpSpPr>
        <p:cNvPr id="1" name="Shape 38"/>
        <p:cNvGrpSpPr/>
        <p:nvPr/>
      </p:nvGrpSpPr>
      <p:grpSpPr>
        <a:xfrm>
          <a:off x="0" y="0"/>
          <a:ext cx="0" cy="0"/>
          <a:chOff x="0" y="0"/>
          <a:chExt cx="0" cy="0"/>
        </a:xfrm>
      </p:grpSpPr>
      <p:sp>
        <p:nvSpPr>
          <p:cNvPr id="39" name="Google Shape;39;p25"/>
          <p:cNvSpPr txBox="1">
            <a:spLocks noGrp="1"/>
          </p:cNvSpPr>
          <p:nvPr>
            <p:ph type="body" idx="1"/>
          </p:nvPr>
        </p:nvSpPr>
        <p:spPr>
          <a:xfrm>
            <a:off x="1459140" y="1698850"/>
            <a:ext cx="10036175" cy="426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25"/>
          <p:cNvSpPr txBox="1">
            <a:spLocks noGrp="1"/>
          </p:cNvSpPr>
          <p:nvPr>
            <p:ph type="title"/>
          </p:nvPr>
        </p:nvSpPr>
        <p:spPr>
          <a:xfrm>
            <a:off x="4093029" y="369311"/>
            <a:ext cx="7402285"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Slajd tekstowy_1">
  <p:cSld name="2_Slajd tekstowy_1">
    <p:spTree>
      <p:nvGrpSpPr>
        <p:cNvPr id="1" name="Shape 41"/>
        <p:cNvGrpSpPr/>
        <p:nvPr/>
      </p:nvGrpSpPr>
      <p:grpSpPr>
        <a:xfrm>
          <a:off x="0" y="0"/>
          <a:ext cx="0" cy="0"/>
          <a:chOff x="0" y="0"/>
          <a:chExt cx="0" cy="0"/>
        </a:xfrm>
      </p:grpSpPr>
      <p:sp>
        <p:nvSpPr>
          <p:cNvPr id="42" name="Google Shape;42;p26"/>
          <p:cNvSpPr/>
          <p:nvPr/>
        </p:nvSpPr>
        <p:spPr>
          <a:xfrm rot="-5400000">
            <a:off x="5078185" y="-255814"/>
            <a:ext cx="2035630" cy="12192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Calibri"/>
              <a:ea typeface="Calibri"/>
              <a:cs typeface="Calibri"/>
              <a:sym typeface="Calibri"/>
            </a:endParaRPr>
          </a:p>
        </p:txBody>
      </p:sp>
      <p:sp>
        <p:nvSpPr>
          <p:cNvPr id="43" name="Google Shape;43;p26"/>
          <p:cNvSpPr txBox="1">
            <a:spLocks noGrp="1"/>
          </p:cNvSpPr>
          <p:nvPr>
            <p:ph type="body" idx="1"/>
          </p:nvPr>
        </p:nvSpPr>
        <p:spPr>
          <a:xfrm>
            <a:off x="718458" y="5061856"/>
            <a:ext cx="10809514" cy="152400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4" name="Google Shape;44;p26"/>
          <p:cNvPicPr preferRelativeResize="0"/>
          <p:nvPr/>
        </p:nvPicPr>
        <p:blipFill rotWithShape="1">
          <a:blip r:embed="rId2">
            <a:alphaModFix/>
          </a:blip>
          <a:srcRect/>
          <a:stretch/>
        </p:blipFill>
        <p:spPr>
          <a:xfrm rot="-5400000">
            <a:off x="5866996" y="4135364"/>
            <a:ext cx="458004" cy="916005"/>
          </a:xfrm>
          <a:prstGeom prst="rect">
            <a:avLst/>
          </a:prstGeom>
          <a:noFill/>
          <a:ln>
            <a:noFill/>
          </a:ln>
        </p:spPr>
      </p:pic>
      <p:sp>
        <p:nvSpPr>
          <p:cNvPr id="45" name="Google Shape;45;p26"/>
          <p:cNvSpPr txBox="1">
            <a:spLocks noGrp="1"/>
          </p:cNvSpPr>
          <p:nvPr>
            <p:ph type="body" idx="2"/>
          </p:nvPr>
        </p:nvSpPr>
        <p:spPr>
          <a:xfrm>
            <a:off x="718456" y="674913"/>
            <a:ext cx="10809516" cy="33092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lajd tekstowy_2">
  <p:cSld name="Slajd tekstowy_2">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07345" y="2970997"/>
            <a:ext cx="5029880" cy="7234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27"/>
          <p:cNvSpPr txBox="1">
            <a:spLocks noGrp="1"/>
          </p:cNvSpPr>
          <p:nvPr>
            <p:ph type="body" idx="1"/>
          </p:nvPr>
        </p:nvSpPr>
        <p:spPr>
          <a:xfrm>
            <a:off x="708025" y="3694113"/>
            <a:ext cx="5029200" cy="1292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7"/>
          <p:cNvSpPr/>
          <p:nvPr/>
        </p:nvSpPr>
        <p:spPr>
          <a:xfrm>
            <a:off x="6098216" y="0"/>
            <a:ext cx="60937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50" name="Google Shape;50;p27"/>
          <p:cNvPicPr preferRelativeResize="0"/>
          <p:nvPr/>
        </p:nvPicPr>
        <p:blipFill rotWithShape="1">
          <a:blip r:embed="rId2">
            <a:alphaModFix/>
          </a:blip>
          <a:srcRect/>
          <a:stretch/>
        </p:blipFill>
        <p:spPr>
          <a:xfrm>
            <a:off x="6083300" y="2970997"/>
            <a:ext cx="458004" cy="9160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8.png"/><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7"/>
          <p:cNvPicPr preferRelativeResize="0"/>
          <p:nvPr/>
        </p:nvPicPr>
        <p:blipFill rotWithShape="1">
          <a:blip r:embed="rId6">
            <a:alphaModFix/>
          </a:blip>
          <a:srcRect/>
          <a:stretch/>
        </p:blipFill>
        <p:spPr>
          <a:xfrm>
            <a:off x="0" y="171"/>
            <a:ext cx="12192000" cy="6857657"/>
          </a:xfrm>
          <a:prstGeom prst="rect">
            <a:avLst/>
          </a:prstGeom>
          <a:noFill/>
          <a:ln>
            <a:noFill/>
          </a:ln>
        </p:spPr>
      </p:pic>
      <p:pic>
        <p:nvPicPr>
          <p:cNvPr id="7" name="Google Shape;7;p17"/>
          <p:cNvPicPr preferRelativeResize="0"/>
          <p:nvPr/>
        </p:nvPicPr>
        <p:blipFill rotWithShape="1">
          <a:blip r:embed="rId7">
            <a:alphaModFix/>
          </a:blip>
          <a:srcRect/>
          <a:stretch/>
        </p:blipFill>
        <p:spPr>
          <a:xfrm>
            <a:off x="545439" y="466380"/>
            <a:ext cx="3220450" cy="700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Google Shape;26;p20"/>
          <p:cNvPicPr preferRelativeResize="0"/>
          <p:nvPr/>
        </p:nvPicPr>
        <p:blipFill rotWithShape="1">
          <a:blip r:embed="rId9">
            <a:alphaModFix/>
          </a:blip>
          <a:srcRect/>
          <a:stretch/>
        </p:blipFill>
        <p:spPr>
          <a:xfrm>
            <a:off x="467684" y="2970997"/>
            <a:ext cx="458004" cy="916005"/>
          </a:xfrm>
          <a:prstGeom prst="rect">
            <a:avLst/>
          </a:prstGeom>
          <a:noFill/>
          <a:ln>
            <a:noFill/>
          </a:ln>
        </p:spPr>
      </p:pic>
      <p:sp>
        <p:nvSpPr>
          <p:cNvPr id="27" name="Google Shape;27;p20"/>
          <p:cNvSpPr/>
          <p:nvPr/>
        </p:nvSpPr>
        <p:spPr>
          <a:xfrm>
            <a:off x="0" y="0"/>
            <a:ext cx="4676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8" name="Google Shape;28;p20"/>
          <p:cNvPicPr preferRelativeResize="0"/>
          <p:nvPr/>
        </p:nvPicPr>
        <p:blipFill rotWithShape="1">
          <a:blip r:embed="rId10">
            <a:alphaModFix/>
          </a:blip>
          <a:srcRect/>
          <a:stretch/>
        </p:blipFill>
        <p:spPr>
          <a:xfrm>
            <a:off x="1138404" y="640080"/>
            <a:ext cx="2286439" cy="3237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70"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pic>
        <p:nvPicPr>
          <p:cNvPr id="58" name="Google Shape;58;p29"/>
          <p:cNvPicPr preferRelativeResize="0"/>
          <p:nvPr/>
        </p:nvPicPr>
        <p:blipFill rotWithShape="1">
          <a:blip r:embed="rId5">
            <a:alphaModFix/>
          </a:blip>
          <a:srcRect/>
          <a:stretch/>
        </p:blipFill>
        <p:spPr>
          <a:xfrm>
            <a:off x="0" y="171"/>
            <a:ext cx="12192000" cy="6857657"/>
          </a:xfrm>
          <a:prstGeom prst="rect">
            <a:avLst/>
          </a:prstGeom>
          <a:noFill/>
          <a:ln>
            <a:noFill/>
          </a:ln>
        </p:spPr>
      </p:pic>
      <p:pic>
        <p:nvPicPr>
          <p:cNvPr id="59" name="Google Shape;59;p29"/>
          <p:cNvPicPr preferRelativeResize="0"/>
          <p:nvPr/>
        </p:nvPicPr>
        <p:blipFill rotWithShape="1">
          <a:blip r:embed="rId6">
            <a:alphaModFix/>
          </a:blip>
          <a:srcRect/>
          <a:stretch/>
        </p:blipFill>
        <p:spPr>
          <a:xfrm>
            <a:off x="545439" y="466380"/>
            <a:ext cx="3220450" cy="700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33"/>
          <p:cNvPicPr preferRelativeResize="0"/>
          <p:nvPr/>
        </p:nvPicPr>
        <p:blipFill rotWithShape="1">
          <a:blip r:embed="rId4">
            <a:alphaModFix/>
          </a:blip>
          <a:srcRect/>
          <a:stretch/>
        </p:blipFill>
        <p:spPr>
          <a:xfrm>
            <a:off x="467684" y="2970997"/>
            <a:ext cx="458004" cy="916005"/>
          </a:xfrm>
          <a:prstGeom prst="rect">
            <a:avLst/>
          </a:prstGeom>
          <a:noFill/>
          <a:ln>
            <a:noFill/>
          </a:ln>
        </p:spPr>
      </p:pic>
      <p:pic>
        <p:nvPicPr>
          <p:cNvPr id="75" name="Google Shape;75;p33"/>
          <p:cNvPicPr preferRelativeResize="0"/>
          <p:nvPr/>
        </p:nvPicPr>
        <p:blipFill rotWithShape="1">
          <a:blip r:embed="rId5">
            <a:alphaModFix/>
          </a:blip>
          <a:srcRect/>
          <a:stretch/>
        </p:blipFill>
        <p:spPr>
          <a:xfrm>
            <a:off x="1153444" y="643533"/>
            <a:ext cx="4518015" cy="981387"/>
          </a:xfrm>
          <a:prstGeom prst="rect">
            <a:avLst/>
          </a:prstGeom>
          <a:noFill/>
          <a:ln>
            <a:noFill/>
          </a:ln>
        </p:spPr>
      </p:pic>
      <p:sp>
        <p:nvSpPr>
          <p:cNvPr id="76" name="Google Shape;76;p33"/>
          <p:cNvSpPr/>
          <p:nvPr/>
        </p:nvSpPr>
        <p:spPr>
          <a:xfrm>
            <a:off x="0" y="0"/>
            <a:ext cx="4676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36"/>
          <p:cNvPicPr preferRelativeResize="0"/>
          <p:nvPr/>
        </p:nvPicPr>
        <p:blipFill rotWithShape="1">
          <a:blip r:embed="rId4">
            <a:alphaModFix/>
          </a:blip>
          <a:srcRect/>
          <a:stretch/>
        </p:blipFill>
        <p:spPr>
          <a:xfrm>
            <a:off x="1153444" y="642743"/>
            <a:ext cx="4518015" cy="982177"/>
          </a:xfrm>
          <a:prstGeom prst="rect">
            <a:avLst/>
          </a:prstGeom>
          <a:noFill/>
          <a:ln>
            <a:noFill/>
          </a:ln>
        </p:spPr>
      </p:pic>
      <p:pic>
        <p:nvPicPr>
          <p:cNvPr id="86" name="Google Shape;86;p36"/>
          <p:cNvPicPr preferRelativeResize="0"/>
          <p:nvPr/>
        </p:nvPicPr>
        <p:blipFill rotWithShape="1">
          <a:blip r:embed="rId5">
            <a:alphaModFix/>
          </a:blip>
          <a:srcRect/>
          <a:stretch/>
        </p:blipFill>
        <p:spPr>
          <a:xfrm>
            <a:off x="467684" y="2970997"/>
            <a:ext cx="458004" cy="916005"/>
          </a:xfrm>
          <a:prstGeom prst="rect">
            <a:avLst/>
          </a:prstGeom>
          <a:noFill/>
          <a:ln>
            <a:noFill/>
          </a:ln>
        </p:spPr>
      </p:pic>
      <p:sp>
        <p:nvSpPr>
          <p:cNvPr id="87" name="Google Shape;87;p36"/>
          <p:cNvSpPr/>
          <p:nvPr/>
        </p:nvSpPr>
        <p:spPr>
          <a:xfrm>
            <a:off x="0" y="0"/>
            <a:ext cx="467684" cy="6858000"/>
          </a:xfrm>
          <a:prstGeom prst="rect">
            <a:avLst/>
          </a:prstGeom>
          <a:solidFill>
            <a:srgbClr val="E20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p:nvPr/>
        </p:nvSpPr>
        <p:spPr>
          <a:xfrm>
            <a:off x="791456" y="2875002"/>
            <a:ext cx="10669909"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4800" b="1" i="0" u="none" strike="noStrike" cap="none" dirty="0">
                <a:solidFill>
                  <a:schemeClr val="lt1"/>
                </a:solidFill>
                <a:latin typeface="Montserrat"/>
                <a:ea typeface="Montserrat"/>
                <a:cs typeface="Montserrat"/>
                <a:sym typeface="Montserrat"/>
              </a:rPr>
              <a:t>COMMANDER OF TOMMORROW</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0" name="Google Shape;100;p1"/>
          <p:cNvSpPr txBox="1"/>
          <p:nvPr/>
        </p:nvSpPr>
        <p:spPr>
          <a:xfrm>
            <a:off x="791456" y="6309533"/>
            <a:ext cx="54172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b="1" dirty="0" err="1">
                <a:solidFill>
                  <a:schemeClr val="lt1"/>
                </a:solidFill>
                <a:latin typeface="Montserrat"/>
                <a:ea typeface="Montserrat"/>
                <a:cs typeface="Montserrat"/>
                <a:sym typeface="Montserrat"/>
              </a:rPr>
              <a:t>Lt</a:t>
            </a:r>
            <a:r>
              <a:rPr lang="pl-PL" sz="1800" b="1" dirty="0">
                <a:solidFill>
                  <a:schemeClr val="lt1"/>
                </a:solidFill>
                <a:latin typeface="Montserrat"/>
                <a:ea typeface="Montserrat"/>
                <a:cs typeface="Montserrat"/>
                <a:sym typeface="Montserrat"/>
              </a:rPr>
              <a:t>. Col. Andrzej TRUSKOWSKI, </a:t>
            </a:r>
            <a:r>
              <a:rPr lang="pl-PL" sz="1800" b="1" dirty="0" err="1">
                <a:solidFill>
                  <a:schemeClr val="lt1"/>
                </a:solidFill>
                <a:latin typeface="Montserrat"/>
                <a:ea typeface="Montserrat"/>
                <a:cs typeface="Montserrat"/>
                <a:sym typeface="Montserrat"/>
              </a:rPr>
              <a:t>PhD</a:t>
            </a:r>
            <a:r>
              <a:rPr lang="pl-PL" sz="1800" b="1" dirty="0">
                <a:solidFill>
                  <a:schemeClr val="lt1"/>
                </a:solidFill>
                <a:latin typeface="Montserrat"/>
                <a:ea typeface="Montserrat"/>
                <a:cs typeface="Montserrat"/>
                <a:sym typeface="Montserrat"/>
              </a:rPr>
              <a:t>, </a:t>
            </a:r>
            <a:r>
              <a:rPr lang="pl-PL" sz="1800" b="1" dirty="0" err="1">
                <a:solidFill>
                  <a:schemeClr val="lt1"/>
                </a:solidFill>
                <a:latin typeface="Montserrat"/>
                <a:ea typeface="Montserrat"/>
                <a:cs typeface="Montserrat"/>
                <a:sym typeface="Montserrat"/>
              </a:rPr>
              <a:t>Eng</a:t>
            </a:r>
            <a:r>
              <a:rPr lang="pl-PL" sz="1800" b="1" dirty="0">
                <a:solidFill>
                  <a:schemeClr val="lt1"/>
                </a:solidFill>
                <a:latin typeface="Montserrat"/>
                <a:ea typeface="Montserrat"/>
                <a:cs typeface="Montserrat"/>
                <a:sym typeface="Montserrat"/>
              </a:rPr>
              <a:t>.</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9"/>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243" name="Google Shape;243;p9"/>
          <p:cNvSpPr/>
          <p:nvPr/>
        </p:nvSpPr>
        <p:spPr>
          <a:xfrm>
            <a:off x="950182" y="336431"/>
            <a:ext cx="6848097" cy="12775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dirty="0">
              <a:solidFill>
                <a:schemeClr val="dk1"/>
              </a:solidFill>
              <a:latin typeface="Montserrat"/>
              <a:ea typeface="Montserrat"/>
              <a:cs typeface="Montserrat"/>
              <a:sym typeface="Montserrat"/>
            </a:endParaRPr>
          </a:p>
        </p:txBody>
      </p:sp>
      <p:sp>
        <p:nvSpPr>
          <p:cNvPr id="244" name="Google Shape;244;p9"/>
          <p:cNvSpPr txBox="1"/>
          <p:nvPr/>
        </p:nvSpPr>
        <p:spPr>
          <a:xfrm>
            <a:off x="1595887" y="336431"/>
            <a:ext cx="598673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3200" b="1" dirty="0">
                <a:solidFill>
                  <a:schemeClr val="dk1"/>
                </a:solidFill>
                <a:latin typeface="Montserrat"/>
                <a:ea typeface="Montserrat"/>
                <a:cs typeface="Montserrat"/>
                <a:sym typeface="Montserrat"/>
              </a:rPr>
              <a:t>CHALLENGES FOR THE FUTURE LEADERS</a:t>
            </a:r>
            <a:endParaRPr dirty="0"/>
          </a:p>
        </p:txBody>
      </p:sp>
      <p:grpSp>
        <p:nvGrpSpPr>
          <p:cNvPr id="245" name="Google Shape;245;p9"/>
          <p:cNvGrpSpPr/>
          <p:nvPr/>
        </p:nvGrpSpPr>
        <p:grpSpPr>
          <a:xfrm>
            <a:off x="1533097" y="1965101"/>
            <a:ext cx="4493891" cy="3118534"/>
            <a:chOff x="1508231" y="1669126"/>
            <a:chExt cx="4493891" cy="3118534"/>
          </a:xfrm>
        </p:grpSpPr>
        <p:sp>
          <p:nvSpPr>
            <p:cNvPr id="246" name="Google Shape;246;p9"/>
            <p:cNvSpPr/>
            <p:nvPr/>
          </p:nvSpPr>
          <p:spPr>
            <a:xfrm>
              <a:off x="1508231" y="4334517"/>
              <a:ext cx="4493891" cy="4531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47" name="Google Shape;247;p9" descr="Obraz zawierający łódź, woda, zewnętrzne, statek&#10;&#10;Opis wygenerowany automatycznie"/>
            <p:cNvPicPr preferRelativeResize="0"/>
            <p:nvPr/>
          </p:nvPicPr>
          <p:blipFill rotWithShape="1">
            <a:blip r:embed="rId4">
              <a:alphaModFix/>
            </a:blip>
            <a:srcRect/>
            <a:stretch/>
          </p:blipFill>
          <p:spPr>
            <a:xfrm>
              <a:off x="1508231" y="1669126"/>
              <a:ext cx="4493891" cy="2665391"/>
            </a:xfrm>
            <a:prstGeom prst="rect">
              <a:avLst/>
            </a:prstGeom>
            <a:noFill/>
            <a:ln>
              <a:noFill/>
            </a:ln>
          </p:spPr>
        </p:pic>
        <p:sp>
          <p:nvSpPr>
            <p:cNvPr id="248" name="Google Shape;248;p9"/>
            <p:cNvSpPr txBox="1"/>
            <p:nvPr/>
          </p:nvSpPr>
          <p:spPr>
            <a:xfrm>
              <a:off x="1508231" y="4371239"/>
              <a:ext cx="449389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600" b="1" dirty="0">
                  <a:solidFill>
                    <a:schemeClr val="lt1"/>
                  </a:solidFill>
                  <a:latin typeface="Montserrat"/>
                  <a:ea typeface="Montserrat"/>
                  <a:cs typeface="Montserrat"/>
                  <a:sym typeface="Montserrat"/>
                </a:rPr>
                <a:t>FERRY „JAN HEWELIUSZ” – JUNE 1992</a:t>
              </a:r>
              <a:endParaRPr dirty="0"/>
            </a:p>
          </p:txBody>
        </p:sp>
      </p:grpSp>
      <p:grpSp>
        <p:nvGrpSpPr>
          <p:cNvPr id="249" name="Google Shape;249;p9"/>
          <p:cNvGrpSpPr/>
          <p:nvPr/>
        </p:nvGrpSpPr>
        <p:grpSpPr>
          <a:xfrm>
            <a:off x="7015071" y="1774365"/>
            <a:ext cx="4040542" cy="3309270"/>
            <a:chOff x="7023698" y="1697103"/>
            <a:chExt cx="4040542" cy="3309270"/>
          </a:xfrm>
        </p:grpSpPr>
        <p:pic>
          <p:nvPicPr>
            <p:cNvPr id="250" name="Google Shape;250;p9" descr="Obraz zawierający woda, zewnętrzne, surfing, fala&#10;&#10;Opis wygenerowany automatycznie"/>
            <p:cNvPicPr preferRelativeResize="0"/>
            <p:nvPr/>
          </p:nvPicPr>
          <p:blipFill rotWithShape="1">
            <a:blip r:embed="rId5">
              <a:alphaModFix/>
            </a:blip>
            <a:srcRect/>
            <a:stretch/>
          </p:blipFill>
          <p:spPr>
            <a:xfrm>
              <a:off x="7023698" y="1697103"/>
              <a:ext cx="4040542" cy="2702113"/>
            </a:xfrm>
            <a:prstGeom prst="rect">
              <a:avLst/>
            </a:prstGeom>
            <a:noFill/>
            <a:ln>
              <a:noFill/>
            </a:ln>
          </p:spPr>
        </p:pic>
        <p:grpSp>
          <p:nvGrpSpPr>
            <p:cNvPr id="251" name="Google Shape;251;p9"/>
            <p:cNvGrpSpPr/>
            <p:nvPr/>
          </p:nvGrpSpPr>
          <p:grpSpPr>
            <a:xfrm>
              <a:off x="7023698" y="4371238"/>
              <a:ext cx="4040542" cy="635135"/>
              <a:chOff x="7023698" y="4371238"/>
              <a:chExt cx="4040542" cy="635135"/>
            </a:xfrm>
          </p:grpSpPr>
          <p:sp>
            <p:nvSpPr>
              <p:cNvPr id="252" name="Google Shape;252;p9"/>
              <p:cNvSpPr/>
              <p:nvPr/>
            </p:nvSpPr>
            <p:spPr>
              <a:xfrm>
                <a:off x="7023698" y="4371238"/>
                <a:ext cx="4040542" cy="6351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3" name="Google Shape;253;p9"/>
              <p:cNvSpPr txBox="1"/>
              <p:nvPr/>
            </p:nvSpPr>
            <p:spPr>
              <a:xfrm>
                <a:off x="7023698" y="4427195"/>
                <a:ext cx="404054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400" b="1" dirty="0">
                    <a:solidFill>
                      <a:schemeClr val="lt1"/>
                    </a:solidFill>
                    <a:latin typeface="Montserrat"/>
                    <a:ea typeface="Montserrat"/>
                    <a:cs typeface="Montserrat"/>
                    <a:sym typeface="Montserrat"/>
                  </a:rPr>
                  <a:t>FERRY „JAN HEWELIUSZ” – JANUARY 1993</a:t>
                </a:r>
                <a:endParaRPr dirty="0"/>
              </a:p>
            </p:txBody>
          </p:sp>
        </p:grpSp>
      </p:grpSp>
      <p:grpSp>
        <p:nvGrpSpPr>
          <p:cNvPr id="254" name="Google Shape;254;p9"/>
          <p:cNvGrpSpPr/>
          <p:nvPr/>
        </p:nvGrpSpPr>
        <p:grpSpPr>
          <a:xfrm>
            <a:off x="2817962" y="1582172"/>
            <a:ext cx="6556076" cy="5010154"/>
            <a:chOff x="2793233" y="1614001"/>
            <a:chExt cx="6556076" cy="5010154"/>
          </a:xfrm>
        </p:grpSpPr>
        <p:pic>
          <p:nvPicPr>
            <p:cNvPr id="255" name="Google Shape;255;p9" descr="Obraz zawierający niebo, śmigłowiec, transport, czerwony&#10;&#10;Opis wygenerowany automatycznie"/>
            <p:cNvPicPr preferRelativeResize="0"/>
            <p:nvPr/>
          </p:nvPicPr>
          <p:blipFill rotWithShape="1">
            <a:blip r:embed="rId6">
              <a:alphaModFix/>
            </a:blip>
            <a:srcRect/>
            <a:stretch/>
          </p:blipFill>
          <p:spPr>
            <a:xfrm>
              <a:off x="2793233" y="1614001"/>
              <a:ext cx="6556076" cy="4375019"/>
            </a:xfrm>
            <a:prstGeom prst="rect">
              <a:avLst/>
            </a:prstGeom>
            <a:noFill/>
            <a:ln>
              <a:noFill/>
            </a:ln>
          </p:spPr>
        </p:pic>
        <p:sp>
          <p:nvSpPr>
            <p:cNvPr id="256" name="Google Shape;256;p9"/>
            <p:cNvSpPr/>
            <p:nvPr/>
          </p:nvSpPr>
          <p:spPr>
            <a:xfrm>
              <a:off x="2793233" y="5989020"/>
              <a:ext cx="6556076" cy="6351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7" name="Google Shape;257;p9"/>
            <p:cNvSpPr txBox="1"/>
            <p:nvPr/>
          </p:nvSpPr>
          <p:spPr>
            <a:xfrm>
              <a:off x="2793233" y="5989020"/>
              <a:ext cx="655607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600" b="1" dirty="0">
                  <a:solidFill>
                    <a:schemeClr val="lt1"/>
                  </a:solidFill>
                  <a:latin typeface="Montserrat"/>
                  <a:ea typeface="Montserrat"/>
                  <a:cs typeface="Montserrat"/>
                  <a:sym typeface="Montserrat"/>
                </a:rPr>
                <a:t>MI-14 SAR HELICOPTER WITH YOUNG LT. TRUSKOWSKI </a:t>
              </a:r>
              <a:br>
                <a:rPr lang="pl-PL" sz="1600" b="1" dirty="0">
                  <a:solidFill>
                    <a:schemeClr val="lt1"/>
                  </a:solidFill>
                  <a:latin typeface="Montserrat"/>
                  <a:ea typeface="Montserrat"/>
                  <a:cs typeface="Montserrat"/>
                  <a:sym typeface="Montserrat"/>
                </a:rPr>
              </a:br>
              <a:r>
                <a:rPr lang="pl-PL" sz="1600" b="1" dirty="0">
                  <a:solidFill>
                    <a:schemeClr val="lt1"/>
                  </a:solidFill>
                  <a:latin typeface="Montserrat"/>
                  <a:ea typeface="Montserrat"/>
                  <a:cs typeface="Montserrat"/>
                  <a:sym typeface="Montserrat"/>
                </a:rPr>
                <a:t>ON BOARD – RESCUE MISSION JANUARY 1993</a:t>
              </a:r>
              <a:endParaRPr dirty="0"/>
            </a:p>
          </p:txBody>
        </p:sp>
      </p:grpSp>
      <p:sp>
        <p:nvSpPr>
          <p:cNvPr id="18" name="pole tekstowe 17"/>
          <p:cNvSpPr txBox="1"/>
          <p:nvPr/>
        </p:nvSpPr>
        <p:spPr>
          <a:xfrm>
            <a:off x="11336694" y="6288833"/>
            <a:ext cx="718457" cy="307777"/>
          </a:xfrm>
          <a:prstGeom prst="rect">
            <a:avLst/>
          </a:prstGeom>
          <a:noFill/>
        </p:spPr>
        <p:txBody>
          <a:bodyPr wrap="square" rtlCol="0">
            <a:spAutoFit/>
          </a:bodyPr>
          <a:lstStyle/>
          <a:p>
            <a:r>
              <a:rPr lang="pl-PL" dirty="0" smtClean="0"/>
              <a:t>9</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245"/>
                                        </p:tgtEl>
                                        <p:attrNameLst>
                                          <p:attrName>ppt_x</p:attrName>
                                        </p:attrNameLst>
                                      </p:cBhvr>
                                      <p:tavLst>
                                        <p:tav tm="0">
                                          <p:val>
                                            <p:strVal val="#ppt_x"/>
                                          </p:val>
                                        </p:tav>
                                        <p:tav tm="100000">
                                          <p:val>
                                            <p:strVal val="#ppt_x-1"/>
                                          </p:val>
                                        </p:tav>
                                      </p:tavLst>
                                    </p:anim>
                                    <p:set>
                                      <p:cBhvr>
                                        <p:cTn id="7" dur="1" fill="hold">
                                          <p:stCondLst>
                                            <p:cond delay="500"/>
                                          </p:stCondLst>
                                        </p:cTn>
                                        <p:tgtEl>
                                          <p:spTgt spid="245"/>
                                        </p:tgtEl>
                                        <p:attrNameLst>
                                          <p:attrName>style.visibility</p:attrName>
                                        </p:attrNameLst>
                                      </p:cBhvr>
                                      <p:to>
                                        <p:strVal val="hidden"/>
                                      </p:to>
                                    </p:set>
                                  </p:childTnLst>
                                </p:cTn>
                              </p:par>
                              <p:par>
                                <p:cTn id="8" presetID="2" presetClass="exit" presetSubtype="2" fill="hold" nodeType="withEffect">
                                  <p:stCondLst>
                                    <p:cond delay="0"/>
                                  </p:stCondLst>
                                  <p:childTnLst>
                                    <p:anim calcmode="lin" valueType="num">
                                      <p:cBhvr additive="base">
                                        <p:cTn id="9" dur="500"/>
                                        <p:tgtEl>
                                          <p:spTgt spid="249"/>
                                        </p:tgtEl>
                                        <p:attrNameLst>
                                          <p:attrName>ppt_x</p:attrName>
                                        </p:attrNameLst>
                                      </p:cBhvr>
                                      <p:tavLst>
                                        <p:tav tm="0">
                                          <p:val>
                                            <p:strVal val="#ppt_x"/>
                                          </p:val>
                                        </p:tav>
                                        <p:tav tm="100000">
                                          <p:val>
                                            <p:strVal val="#ppt_x+1"/>
                                          </p:val>
                                        </p:tav>
                                      </p:tavLst>
                                    </p:anim>
                                    <p:set>
                                      <p:cBhvr>
                                        <p:cTn id="10" dur="1" fill="hold">
                                          <p:stCondLst>
                                            <p:cond delay="500"/>
                                          </p:stCondLst>
                                        </p:cTn>
                                        <p:tgtEl>
                                          <p:spTgt spid="249"/>
                                        </p:tgtEl>
                                        <p:attrNameLst>
                                          <p:attrName>style.visibility</p:attrName>
                                        </p:attrNameLst>
                                      </p:cBhvr>
                                      <p:to>
                                        <p:strVal val="hidden"/>
                                      </p:to>
                                    </p:set>
                                  </p:childTnLst>
                                </p:cTn>
                              </p:par>
                              <p:par>
                                <p:cTn id="11" presetID="2" presetClass="entr" presetSubtype="4" fill="hold" nodeType="withEffect">
                                  <p:stCondLst>
                                    <p:cond delay="0"/>
                                  </p:stCondLst>
                                  <p:childTnLst>
                                    <p:set>
                                      <p:cBhvr>
                                        <p:cTn id="12" dur="1" fill="hold">
                                          <p:stCondLst>
                                            <p:cond delay="0"/>
                                          </p:stCondLst>
                                        </p:cTn>
                                        <p:tgtEl>
                                          <p:spTgt spid="254"/>
                                        </p:tgtEl>
                                        <p:attrNameLst>
                                          <p:attrName>style.visibility</p:attrName>
                                        </p:attrNameLst>
                                      </p:cBhvr>
                                      <p:to>
                                        <p:strVal val="visible"/>
                                      </p:to>
                                    </p:set>
                                    <p:anim calcmode="lin" valueType="num">
                                      <p:cBhvr additive="base">
                                        <p:cTn id="13" dur="500"/>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1"/>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276" name="Google Shape;276;p11"/>
          <p:cNvSpPr txBox="1">
            <a:spLocks noGrp="1"/>
          </p:cNvSpPr>
          <p:nvPr>
            <p:ph type="title"/>
          </p:nvPr>
        </p:nvSpPr>
        <p:spPr>
          <a:xfrm>
            <a:off x="1328786" y="853447"/>
            <a:ext cx="6698708" cy="7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Montserrat"/>
              <a:buNone/>
            </a:pPr>
            <a:r>
              <a:rPr lang="pl-PL" sz="4000" dirty="0">
                <a:latin typeface="Montserrat"/>
                <a:ea typeface="Montserrat"/>
                <a:cs typeface="Montserrat"/>
                <a:sym typeface="Montserrat"/>
              </a:rPr>
              <a:t>PRESENT CONDITIONS OF SERVICE</a:t>
            </a:r>
            <a:endParaRPr sz="4000" dirty="0"/>
          </a:p>
        </p:txBody>
      </p:sp>
      <p:grpSp>
        <p:nvGrpSpPr>
          <p:cNvPr id="277" name="Google Shape;277;p11"/>
          <p:cNvGrpSpPr/>
          <p:nvPr/>
        </p:nvGrpSpPr>
        <p:grpSpPr>
          <a:xfrm>
            <a:off x="1809727" y="1793719"/>
            <a:ext cx="8975848" cy="4614541"/>
            <a:chOff x="403303" y="216825"/>
            <a:chExt cx="8975848" cy="4614541"/>
          </a:xfrm>
        </p:grpSpPr>
        <p:sp>
          <p:nvSpPr>
            <p:cNvPr id="278" name="Google Shape;278;p11"/>
            <p:cNvSpPr/>
            <p:nvPr/>
          </p:nvSpPr>
          <p:spPr>
            <a:xfrm>
              <a:off x="403303" y="216825"/>
              <a:ext cx="1538180" cy="1538180"/>
            </a:xfrm>
            <a:prstGeom prst="ellipse">
              <a:avLst/>
            </a:prstGeom>
            <a:gradFill>
              <a:gsLst>
                <a:gs pos="0">
                  <a:srgbClr val="F69D9E">
                    <a:alpha val="49803"/>
                  </a:srgbClr>
                </a:gs>
                <a:gs pos="50000">
                  <a:srgbClr val="F38F90">
                    <a:alpha val="49803"/>
                  </a:srgbClr>
                </a:gs>
                <a:gs pos="100000">
                  <a:srgbClr val="F77A7B">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11"/>
            <p:cNvSpPr/>
            <p:nvPr/>
          </p:nvSpPr>
          <p:spPr>
            <a:xfrm>
              <a:off x="1172394" y="216825"/>
              <a:ext cx="8206757" cy="1538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11"/>
            <p:cNvSpPr txBox="1"/>
            <p:nvPr/>
          </p:nvSpPr>
          <p:spPr>
            <a:xfrm>
              <a:off x="1172394" y="216825"/>
              <a:ext cx="8206757" cy="1538180"/>
            </a:xfrm>
            <a:prstGeom prst="rect">
              <a:avLst/>
            </a:prstGeom>
            <a:noFill/>
            <a:ln>
              <a:noFill/>
            </a:ln>
          </p:spPr>
          <p:txBody>
            <a:bodyPr spcFirstLastPara="1" wrap="square" lIns="0" tIns="19050" rIns="0" bIns="19050" anchor="ctr" anchorCtr="0">
              <a:noAutofit/>
            </a:bodyPr>
            <a:lstStyle/>
            <a:p>
              <a:pPr marL="0" marR="0" lvl="0" indent="0" algn="l" rtl="0">
                <a:lnSpc>
                  <a:spcPct val="90000"/>
                </a:lnSpc>
                <a:spcBef>
                  <a:spcPts val="0"/>
                </a:spcBef>
                <a:spcAft>
                  <a:spcPts val="0"/>
                </a:spcAft>
                <a:buClr>
                  <a:schemeClr val="dk1"/>
                </a:buClr>
                <a:buSzPts val="1500"/>
                <a:buFont typeface="Montserrat"/>
                <a:buNone/>
              </a:pPr>
              <a:r>
                <a:rPr lang="pl-PL" sz="1500" b="1" dirty="0">
                  <a:solidFill>
                    <a:schemeClr val="dk1"/>
                  </a:solidFill>
                  <a:latin typeface="Montserrat"/>
                  <a:ea typeface="Montserrat"/>
                  <a:cs typeface="Montserrat"/>
                  <a:sym typeface="Montserrat"/>
                </a:rPr>
                <a:t>THE </a:t>
              </a:r>
              <a:r>
                <a:rPr lang="pl-PL" sz="1500" b="1" dirty="0" smtClean="0">
                  <a:solidFill>
                    <a:schemeClr val="dk1"/>
                  </a:solidFill>
                  <a:latin typeface="Montserrat"/>
                  <a:ea typeface="Montserrat"/>
                  <a:cs typeface="Montserrat"/>
                  <a:sym typeface="Montserrat"/>
                </a:rPr>
                <a:t>ARMED FORCES </a:t>
              </a:r>
              <a:r>
                <a:rPr lang="pl-PL" sz="1500" b="1" dirty="0">
                  <a:solidFill>
                    <a:schemeClr val="dk1"/>
                  </a:solidFill>
                  <a:latin typeface="Montserrat"/>
                  <a:ea typeface="Montserrat"/>
                  <a:cs typeface="Montserrat"/>
                  <a:sym typeface="Montserrat"/>
                </a:rPr>
                <a:t>HAS TO FACE THOSE SUPPOSED CHALLENGES POSED BY THE BATTLEFIELD </a:t>
              </a:r>
              <a:endParaRPr sz="1500" dirty="0">
                <a:solidFill>
                  <a:schemeClr val="dk1"/>
                </a:solidFill>
                <a:latin typeface="Montserrat"/>
                <a:ea typeface="Montserrat"/>
                <a:cs typeface="Montserrat"/>
                <a:sym typeface="Montserrat"/>
              </a:endParaRPr>
            </a:p>
          </p:txBody>
        </p:sp>
        <p:sp>
          <p:nvSpPr>
            <p:cNvPr id="281" name="Google Shape;281;p11"/>
            <p:cNvSpPr/>
            <p:nvPr/>
          </p:nvSpPr>
          <p:spPr>
            <a:xfrm>
              <a:off x="403303" y="1755006"/>
              <a:ext cx="1538180" cy="1538180"/>
            </a:xfrm>
            <a:prstGeom prst="ellipse">
              <a:avLst/>
            </a:prstGeom>
            <a:gradFill>
              <a:gsLst>
                <a:gs pos="0">
                  <a:srgbClr val="F69D9E">
                    <a:alpha val="49803"/>
                  </a:srgbClr>
                </a:gs>
                <a:gs pos="50000">
                  <a:srgbClr val="F38F90">
                    <a:alpha val="49803"/>
                  </a:srgbClr>
                </a:gs>
                <a:gs pos="100000">
                  <a:srgbClr val="F77A7B">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11"/>
            <p:cNvSpPr/>
            <p:nvPr/>
          </p:nvSpPr>
          <p:spPr>
            <a:xfrm>
              <a:off x="1172394" y="1755006"/>
              <a:ext cx="8206757" cy="1538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11"/>
            <p:cNvSpPr txBox="1"/>
            <p:nvPr/>
          </p:nvSpPr>
          <p:spPr>
            <a:xfrm>
              <a:off x="1172394" y="1755006"/>
              <a:ext cx="8206757" cy="1538180"/>
            </a:xfrm>
            <a:prstGeom prst="rect">
              <a:avLst/>
            </a:prstGeom>
            <a:noFill/>
            <a:ln>
              <a:noFill/>
            </a:ln>
          </p:spPr>
          <p:txBody>
            <a:bodyPr spcFirstLastPara="1" wrap="square" lIns="0" tIns="19050" rIns="0" bIns="19050" anchor="ctr" anchorCtr="0">
              <a:noAutofit/>
            </a:bodyPr>
            <a:lstStyle/>
            <a:p>
              <a:pPr marL="0" marR="0" lvl="0" indent="0" algn="l" rtl="0">
                <a:lnSpc>
                  <a:spcPct val="90000"/>
                </a:lnSpc>
                <a:spcBef>
                  <a:spcPts val="0"/>
                </a:spcBef>
                <a:spcAft>
                  <a:spcPts val="0"/>
                </a:spcAft>
                <a:buClr>
                  <a:schemeClr val="dk1"/>
                </a:buClr>
                <a:buSzPts val="1500"/>
                <a:buFont typeface="Calibri"/>
                <a:buNone/>
              </a:pPr>
              <a:endParaRPr sz="1500" b="1" dirty="0">
                <a:solidFill>
                  <a:schemeClr val="dk1"/>
                </a:solidFill>
                <a:latin typeface="Montserrat"/>
                <a:ea typeface="Montserrat"/>
                <a:cs typeface="Montserrat"/>
                <a:sym typeface="Montserrat"/>
              </a:endParaRPr>
            </a:p>
            <a:p>
              <a:pPr marL="0" marR="0" lvl="0" indent="0" algn="l" rtl="0">
                <a:lnSpc>
                  <a:spcPct val="90000"/>
                </a:lnSpc>
                <a:spcBef>
                  <a:spcPts val="525"/>
                </a:spcBef>
                <a:spcAft>
                  <a:spcPts val="0"/>
                </a:spcAft>
                <a:buClr>
                  <a:schemeClr val="dk1"/>
                </a:buClr>
                <a:buSzPts val="1500"/>
                <a:buFont typeface="Montserrat"/>
                <a:buNone/>
              </a:pPr>
              <a:r>
                <a:rPr lang="pl-PL" sz="1500" b="1" dirty="0">
                  <a:solidFill>
                    <a:schemeClr val="dk1"/>
                  </a:solidFill>
                  <a:latin typeface="Montserrat"/>
                  <a:ea typeface="Montserrat"/>
                  <a:cs typeface="Montserrat"/>
                  <a:sym typeface="Montserrat"/>
                </a:rPr>
                <a:t>SOLDIERS AND THEIR COMMANDERS ARE PREPARED TO PERFORM IN CONDITIONS DOMINATED BY SITUATIONS WHICH ARE DIFFICULT, DANGEROUS, DYNAMICALLY CHANGING, OFTEN NEW, SURPRISING AND GENERATING STRESS. </a:t>
              </a:r>
              <a:endParaRPr sz="1500" b="1" dirty="0">
                <a:solidFill>
                  <a:schemeClr val="dk1"/>
                </a:solidFill>
                <a:latin typeface="Montserrat"/>
                <a:ea typeface="Montserrat"/>
                <a:cs typeface="Montserrat"/>
                <a:sym typeface="Montserrat"/>
              </a:endParaRPr>
            </a:p>
            <a:p>
              <a:pPr marL="0" marR="0" lvl="0" indent="0" algn="l" rtl="0">
                <a:lnSpc>
                  <a:spcPct val="90000"/>
                </a:lnSpc>
                <a:spcBef>
                  <a:spcPts val="525"/>
                </a:spcBef>
                <a:spcAft>
                  <a:spcPts val="0"/>
                </a:spcAft>
                <a:buClr>
                  <a:schemeClr val="dk1"/>
                </a:buClr>
                <a:buSzPts val="1500"/>
                <a:buFont typeface="Calibri"/>
                <a:buNone/>
              </a:pPr>
              <a:endParaRPr sz="1500" dirty="0">
                <a:solidFill>
                  <a:schemeClr val="dk1"/>
                </a:solidFill>
                <a:latin typeface="Montserrat"/>
                <a:ea typeface="Montserrat"/>
                <a:cs typeface="Montserrat"/>
                <a:sym typeface="Montserrat"/>
              </a:endParaRPr>
            </a:p>
          </p:txBody>
        </p:sp>
        <p:sp>
          <p:nvSpPr>
            <p:cNvPr id="284" name="Google Shape;284;p11"/>
            <p:cNvSpPr/>
            <p:nvPr/>
          </p:nvSpPr>
          <p:spPr>
            <a:xfrm>
              <a:off x="403303" y="3293186"/>
              <a:ext cx="1538180" cy="1538180"/>
            </a:xfrm>
            <a:prstGeom prst="ellipse">
              <a:avLst/>
            </a:prstGeom>
            <a:gradFill>
              <a:gsLst>
                <a:gs pos="0">
                  <a:srgbClr val="F69D9E">
                    <a:alpha val="49803"/>
                  </a:srgbClr>
                </a:gs>
                <a:gs pos="50000">
                  <a:srgbClr val="F38F90">
                    <a:alpha val="49803"/>
                  </a:srgbClr>
                </a:gs>
                <a:gs pos="100000">
                  <a:srgbClr val="F77A7B">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11"/>
            <p:cNvSpPr/>
            <p:nvPr/>
          </p:nvSpPr>
          <p:spPr>
            <a:xfrm>
              <a:off x="1172394" y="3293186"/>
              <a:ext cx="8206757" cy="1538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11"/>
            <p:cNvSpPr txBox="1"/>
            <p:nvPr/>
          </p:nvSpPr>
          <p:spPr>
            <a:xfrm>
              <a:off x="1172394" y="3293186"/>
              <a:ext cx="8206757" cy="1538180"/>
            </a:xfrm>
            <a:prstGeom prst="rect">
              <a:avLst/>
            </a:prstGeom>
            <a:noFill/>
            <a:ln>
              <a:noFill/>
            </a:ln>
          </p:spPr>
          <p:txBody>
            <a:bodyPr spcFirstLastPara="1" wrap="square" lIns="0" tIns="19050" rIns="0" bIns="19050" anchor="ctr" anchorCtr="0">
              <a:noAutofit/>
            </a:bodyPr>
            <a:lstStyle/>
            <a:p>
              <a:pPr marL="0" marR="0" lvl="0" indent="0" algn="l" rtl="0">
                <a:lnSpc>
                  <a:spcPct val="90000"/>
                </a:lnSpc>
                <a:spcBef>
                  <a:spcPts val="0"/>
                </a:spcBef>
                <a:spcAft>
                  <a:spcPts val="0"/>
                </a:spcAft>
                <a:buClr>
                  <a:schemeClr val="dk1"/>
                </a:buClr>
                <a:buSzPts val="1500"/>
                <a:buFont typeface="Montserrat"/>
                <a:buNone/>
              </a:pPr>
              <a:r>
                <a:rPr lang="pl-PL" sz="1500" b="1" dirty="0">
                  <a:solidFill>
                    <a:schemeClr val="dk1"/>
                  </a:solidFill>
                  <a:latin typeface="Montserrat"/>
                  <a:ea typeface="Montserrat"/>
                  <a:cs typeface="Montserrat"/>
                  <a:sym typeface="Montserrat"/>
                </a:rPr>
                <a:t>PREPARING A SOLDIER-COMMANDER FOR PERFORMING IN SUCH SITUATIONS REQUIRES AN ENVIRONMENT CHARACTERISED BY A SUITABLE TYPE OF ORGANISATIONAL CULTURE</a:t>
              </a:r>
              <a:r>
                <a:rPr lang="pl-PL" sz="1500" b="1"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p:txBody>
        </p:sp>
      </p:grpSp>
      <p:sp>
        <p:nvSpPr>
          <p:cNvPr id="14" name="pole tekstowe 13"/>
          <p:cNvSpPr txBox="1"/>
          <p:nvPr/>
        </p:nvSpPr>
        <p:spPr>
          <a:xfrm>
            <a:off x="11336694" y="6288833"/>
            <a:ext cx="718457" cy="307777"/>
          </a:xfrm>
          <a:prstGeom prst="rect">
            <a:avLst/>
          </a:prstGeom>
          <a:noFill/>
        </p:spPr>
        <p:txBody>
          <a:bodyPr wrap="square" rtlCol="0">
            <a:spAutoFit/>
          </a:bodyPr>
          <a:lstStyle/>
          <a:p>
            <a:r>
              <a:rPr lang="pl-PL" dirty="0" smtClean="0"/>
              <a:t>11</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2"/>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292" name="Google Shape;292;p12"/>
          <p:cNvSpPr txBox="1">
            <a:spLocks noGrp="1"/>
          </p:cNvSpPr>
          <p:nvPr>
            <p:ph type="title"/>
          </p:nvPr>
        </p:nvSpPr>
        <p:spPr>
          <a:xfrm>
            <a:off x="1495996" y="1010930"/>
            <a:ext cx="6923385" cy="7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Montserrat"/>
              <a:buNone/>
            </a:pPr>
            <a:r>
              <a:rPr lang="pl-PL" sz="3600" dirty="0">
                <a:latin typeface="Montserrat"/>
                <a:ea typeface="Montserrat"/>
                <a:cs typeface="Montserrat"/>
                <a:sym typeface="Montserrat"/>
              </a:rPr>
              <a:t>AIR FORCE ORGANIZATIONAL CULTURE</a:t>
            </a:r>
            <a:endParaRPr sz="3600" dirty="0"/>
          </a:p>
        </p:txBody>
      </p:sp>
      <p:grpSp>
        <p:nvGrpSpPr>
          <p:cNvPr id="293" name="Google Shape;293;p12"/>
          <p:cNvGrpSpPr/>
          <p:nvPr/>
        </p:nvGrpSpPr>
        <p:grpSpPr>
          <a:xfrm>
            <a:off x="1716762" y="2093542"/>
            <a:ext cx="8758475" cy="4420855"/>
            <a:chOff x="2822" y="27893"/>
            <a:chExt cx="8758475" cy="4420855"/>
          </a:xfrm>
        </p:grpSpPr>
        <p:sp>
          <p:nvSpPr>
            <p:cNvPr id="294" name="Google Shape;294;p12"/>
            <p:cNvSpPr/>
            <p:nvPr/>
          </p:nvSpPr>
          <p:spPr>
            <a:xfrm>
              <a:off x="2822" y="27893"/>
              <a:ext cx="4170619" cy="2873556"/>
            </a:xfrm>
            <a:prstGeom prst="roundRect">
              <a:avLst>
                <a:gd name="adj" fmla="val 16667"/>
              </a:avLst>
            </a:prstGeom>
            <a:blipFill rotWithShape="1">
              <a:blip r:embed="rId4">
                <a:alphaModFix/>
              </a:blip>
              <a:stretch>
                <a:fillRect l="-1998" r="-1999"/>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12"/>
            <p:cNvSpPr/>
            <p:nvPr/>
          </p:nvSpPr>
          <p:spPr>
            <a:xfrm>
              <a:off x="2822" y="2901449"/>
              <a:ext cx="4170619" cy="1547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12"/>
            <p:cNvSpPr txBox="1"/>
            <p:nvPr/>
          </p:nvSpPr>
          <p:spPr>
            <a:xfrm>
              <a:off x="2822" y="2901449"/>
              <a:ext cx="4170619" cy="1547299"/>
            </a:xfrm>
            <a:prstGeom prst="rect">
              <a:avLst/>
            </a:prstGeom>
            <a:noFill/>
            <a:ln>
              <a:noFill/>
            </a:ln>
          </p:spPr>
          <p:txBody>
            <a:bodyPr spcFirstLastPara="1" wrap="square" lIns="92450" tIns="92450" rIns="92450" bIns="0" anchor="t" anchorCtr="0">
              <a:noAutofit/>
            </a:bodyPr>
            <a:lstStyle/>
            <a:p>
              <a:pPr marL="0" marR="0" lvl="0" indent="0" algn="ctr" rtl="0">
                <a:lnSpc>
                  <a:spcPct val="90000"/>
                </a:lnSpc>
                <a:spcBef>
                  <a:spcPts val="0"/>
                </a:spcBef>
                <a:spcAft>
                  <a:spcPts val="0"/>
                </a:spcAft>
                <a:buClr>
                  <a:schemeClr val="dk1"/>
                </a:buClr>
                <a:buSzPts val="1300"/>
                <a:buFont typeface="Montserrat"/>
                <a:buNone/>
              </a:pPr>
              <a:r>
                <a:rPr lang="pl-PL" sz="1300" b="1" dirty="0">
                  <a:solidFill>
                    <a:schemeClr val="dk1"/>
                  </a:solidFill>
                  <a:latin typeface="Montserrat"/>
                  <a:ea typeface="Montserrat"/>
                  <a:cs typeface="Montserrat"/>
                  <a:sym typeface="Montserrat"/>
                </a:rPr>
                <a:t>MOST APPROPRIATE TYPE WOULD THE STRONG ORGANIZATIONAL CULTURE (ITS VARIOUS EXAMPLES CAN BE FOUND IN NATO AIR FORCE, ITS PATTERS ARE INTRODUCED INTO THE POLISH AIR FORCE BY PILOTS AND MAINTENANCE PERSONNEL RESPONSIBLE FOR F-16 FIGHTER JETS AND TRAINED IN THE USA</a:t>
              </a:r>
              <a:endParaRPr sz="1300" b="1" dirty="0">
                <a:solidFill>
                  <a:schemeClr val="dk1"/>
                </a:solidFill>
                <a:latin typeface="Montserrat"/>
                <a:ea typeface="Montserrat"/>
                <a:cs typeface="Montserrat"/>
                <a:sym typeface="Montserrat"/>
              </a:endParaRPr>
            </a:p>
          </p:txBody>
        </p:sp>
        <p:sp>
          <p:nvSpPr>
            <p:cNvPr id="297" name="Google Shape;297;p12"/>
            <p:cNvSpPr/>
            <p:nvPr/>
          </p:nvSpPr>
          <p:spPr>
            <a:xfrm>
              <a:off x="4590678" y="27893"/>
              <a:ext cx="4170619" cy="2873556"/>
            </a:xfrm>
            <a:prstGeom prst="roundRect">
              <a:avLst>
                <a:gd name="adj" fmla="val 16667"/>
              </a:avLst>
            </a:prstGeom>
            <a:blipFill rotWithShape="1">
              <a:blip r:embed="rId5">
                <a:alphaModFix/>
              </a:blip>
              <a:stretch>
                <a:fillRect l="-23999" r="-23999"/>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12"/>
            <p:cNvSpPr/>
            <p:nvPr/>
          </p:nvSpPr>
          <p:spPr>
            <a:xfrm>
              <a:off x="4590678" y="2901449"/>
              <a:ext cx="4170619" cy="1547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12"/>
            <p:cNvSpPr txBox="1"/>
            <p:nvPr/>
          </p:nvSpPr>
          <p:spPr>
            <a:xfrm>
              <a:off x="4590678" y="2901449"/>
              <a:ext cx="4170619" cy="1547299"/>
            </a:xfrm>
            <a:prstGeom prst="rect">
              <a:avLst/>
            </a:prstGeom>
            <a:noFill/>
            <a:ln>
              <a:noFill/>
            </a:ln>
          </p:spPr>
          <p:txBody>
            <a:bodyPr spcFirstLastPara="1" wrap="square" lIns="92450" tIns="92450" rIns="92450" bIns="0" anchor="t" anchorCtr="0">
              <a:noAutofit/>
            </a:bodyPr>
            <a:lstStyle/>
            <a:p>
              <a:pPr marL="0" marR="0" lvl="0" indent="0" algn="ctr" rtl="0">
                <a:lnSpc>
                  <a:spcPct val="90000"/>
                </a:lnSpc>
                <a:spcBef>
                  <a:spcPts val="0"/>
                </a:spcBef>
                <a:spcAft>
                  <a:spcPts val="0"/>
                </a:spcAft>
                <a:buClr>
                  <a:schemeClr val="dk1"/>
                </a:buClr>
                <a:buSzPts val="1300"/>
                <a:buFont typeface="Montserrat"/>
                <a:buNone/>
              </a:pPr>
              <a:r>
                <a:rPr lang="pl-PL" sz="1300" b="1" dirty="0">
                  <a:solidFill>
                    <a:schemeClr val="dk1"/>
                  </a:solidFill>
                  <a:latin typeface="Montserrat"/>
                  <a:ea typeface="Montserrat"/>
                  <a:cs typeface="Montserrat"/>
                  <a:sym typeface="Montserrat"/>
                </a:rPr>
                <a:t>CHARACTERISTICS OF A STRONG CULTURE CLEARLY CORRESPOND TO RULES INCLUDED IN CRM TRAINING PROGRAMMES (CREW RESOURCE MANAGEMENT) CONDUCTED FOR THE AIR FORCE PERSONNEL </a:t>
              </a:r>
              <a:r>
                <a:rPr lang="pl-PL" sz="1300" dirty="0">
                  <a:solidFill>
                    <a:schemeClr val="dk1"/>
                  </a:solidFill>
                  <a:latin typeface="Calibri"/>
                  <a:ea typeface="Calibri"/>
                  <a:cs typeface="Calibri"/>
                  <a:sym typeface="Calibri"/>
                </a:rPr>
                <a:t/>
              </a:r>
              <a:br>
                <a:rPr lang="pl-PL" sz="1300" dirty="0">
                  <a:solidFill>
                    <a:schemeClr val="dk1"/>
                  </a:solidFill>
                  <a:latin typeface="Calibri"/>
                  <a:ea typeface="Calibri"/>
                  <a:cs typeface="Calibri"/>
                  <a:sym typeface="Calibri"/>
                </a:rPr>
              </a:br>
              <a:endParaRPr sz="1300" dirty="0">
                <a:solidFill>
                  <a:schemeClr val="dk1"/>
                </a:solidFill>
                <a:latin typeface="Calibri"/>
                <a:ea typeface="Calibri"/>
                <a:cs typeface="Calibri"/>
                <a:sym typeface="Calibri"/>
              </a:endParaRPr>
            </a:p>
          </p:txBody>
        </p:sp>
      </p:grpSp>
      <p:sp>
        <p:nvSpPr>
          <p:cNvPr id="11" name="pole tekstowe 10"/>
          <p:cNvSpPr txBox="1"/>
          <p:nvPr/>
        </p:nvSpPr>
        <p:spPr>
          <a:xfrm>
            <a:off x="11336694" y="6288833"/>
            <a:ext cx="718457" cy="307777"/>
          </a:xfrm>
          <a:prstGeom prst="rect">
            <a:avLst/>
          </a:prstGeom>
          <a:noFill/>
        </p:spPr>
        <p:txBody>
          <a:bodyPr wrap="square" rtlCol="0">
            <a:spAutoFit/>
          </a:bodyPr>
          <a:lstStyle/>
          <a:p>
            <a:r>
              <a:rPr lang="pl-PL" dirty="0" smtClean="0"/>
              <a:t>12</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3"/>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305" name="Google Shape;305;p13"/>
          <p:cNvSpPr txBox="1">
            <a:spLocks noGrp="1"/>
          </p:cNvSpPr>
          <p:nvPr>
            <p:ph type="title"/>
          </p:nvPr>
        </p:nvSpPr>
        <p:spPr>
          <a:xfrm>
            <a:off x="737353" y="522175"/>
            <a:ext cx="7402285" cy="7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Montserrat"/>
              <a:buNone/>
            </a:pPr>
            <a:r>
              <a:rPr lang="pl-PL" sz="4000" dirty="0">
                <a:latin typeface="Montserrat"/>
                <a:ea typeface="Montserrat"/>
                <a:cs typeface="Montserrat"/>
                <a:sym typeface="Montserrat"/>
              </a:rPr>
              <a:t>MODERN LEADER </a:t>
            </a:r>
            <a:endParaRPr sz="4000" dirty="0"/>
          </a:p>
        </p:txBody>
      </p:sp>
      <p:sp>
        <p:nvSpPr>
          <p:cNvPr id="306" name="Google Shape;306;p13"/>
          <p:cNvSpPr txBox="1"/>
          <p:nvPr/>
        </p:nvSpPr>
        <p:spPr>
          <a:xfrm>
            <a:off x="1329744" y="2389518"/>
            <a:ext cx="10036175" cy="30589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Montserrat"/>
              <a:ea typeface="Montserrat"/>
              <a:cs typeface="Montserrat"/>
              <a:sym typeface="Montserrat"/>
            </a:endParaRPr>
          </a:p>
        </p:txBody>
      </p:sp>
      <p:grpSp>
        <p:nvGrpSpPr>
          <p:cNvPr id="307" name="Google Shape;307;p13"/>
          <p:cNvGrpSpPr/>
          <p:nvPr/>
        </p:nvGrpSpPr>
        <p:grpSpPr>
          <a:xfrm>
            <a:off x="2071940" y="1846053"/>
            <a:ext cx="8790315" cy="4315373"/>
            <a:chOff x="0" y="0"/>
            <a:chExt cx="8790315" cy="4315373"/>
          </a:xfrm>
        </p:grpSpPr>
        <p:sp>
          <p:nvSpPr>
            <p:cNvPr id="308" name="Google Shape;308;p13"/>
            <p:cNvSpPr/>
            <p:nvPr/>
          </p:nvSpPr>
          <p:spPr>
            <a:xfrm>
              <a:off x="0" y="0"/>
              <a:ext cx="7471768" cy="1294612"/>
            </a:xfrm>
            <a:prstGeom prst="roundRect">
              <a:avLst>
                <a:gd name="adj" fmla="val 10000"/>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13"/>
            <p:cNvSpPr txBox="1"/>
            <p:nvPr/>
          </p:nvSpPr>
          <p:spPr>
            <a:xfrm>
              <a:off x="37918" y="37918"/>
              <a:ext cx="6074780" cy="1218776"/>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Montserrat"/>
                <a:buNone/>
              </a:pPr>
              <a:r>
                <a:rPr lang="pl-PL" sz="2300" b="1" dirty="0">
                  <a:solidFill>
                    <a:schemeClr val="lt1"/>
                  </a:solidFill>
                  <a:latin typeface="Montserrat"/>
                  <a:ea typeface="Montserrat"/>
                  <a:cs typeface="Montserrat"/>
                  <a:sym typeface="Montserrat"/>
                </a:rPr>
                <a:t>FOSTER ACQUIRING KNOWLEDGE WITHIN AN ORGANISATION</a:t>
              </a:r>
              <a:endParaRPr sz="2300" b="1" dirty="0">
                <a:solidFill>
                  <a:schemeClr val="lt1"/>
                </a:solidFill>
                <a:latin typeface="Montserrat"/>
                <a:ea typeface="Montserrat"/>
                <a:cs typeface="Montserrat"/>
                <a:sym typeface="Montserrat"/>
              </a:endParaRPr>
            </a:p>
          </p:txBody>
        </p:sp>
        <p:sp>
          <p:nvSpPr>
            <p:cNvPr id="310" name="Google Shape;310;p13"/>
            <p:cNvSpPr/>
            <p:nvPr/>
          </p:nvSpPr>
          <p:spPr>
            <a:xfrm>
              <a:off x="706943" y="1518290"/>
              <a:ext cx="7471768" cy="1294612"/>
            </a:xfrm>
            <a:prstGeom prst="roundRect">
              <a:avLst>
                <a:gd name="adj" fmla="val 10000"/>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3"/>
            <p:cNvSpPr txBox="1"/>
            <p:nvPr/>
          </p:nvSpPr>
          <p:spPr>
            <a:xfrm>
              <a:off x="744861" y="1556208"/>
              <a:ext cx="5895160" cy="1218776"/>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Montserrat"/>
                <a:buNone/>
              </a:pPr>
              <a:r>
                <a:rPr lang="pl-PL" sz="2300" b="1" dirty="0">
                  <a:solidFill>
                    <a:schemeClr val="lt1"/>
                  </a:solidFill>
                  <a:latin typeface="Montserrat"/>
                  <a:ea typeface="Montserrat"/>
                  <a:cs typeface="Montserrat"/>
                  <a:sym typeface="Montserrat"/>
                </a:rPr>
                <a:t>PREPARING ORGANIZATION FOR FUNCTIONING IN MODIFIED CONDITIONS</a:t>
              </a:r>
              <a:endParaRPr sz="2300" b="1" dirty="0">
                <a:solidFill>
                  <a:schemeClr val="lt1"/>
                </a:solidFill>
                <a:latin typeface="Montserrat"/>
                <a:ea typeface="Montserrat"/>
                <a:cs typeface="Montserrat"/>
                <a:sym typeface="Montserrat"/>
              </a:endParaRPr>
            </a:p>
          </p:txBody>
        </p:sp>
        <p:sp>
          <p:nvSpPr>
            <p:cNvPr id="312" name="Google Shape;312;p13"/>
            <p:cNvSpPr/>
            <p:nvPr/>
          </p:nvSpPr>
          <p:spPr>
            <a:xfrm>
              <a:off x="1318547" y="3020761"/>
              <a:ext cx="7471768" cy="1294612"/>
            </a:xfrm>
            <a:prstGeom prst="roundRect">
              <a:avLst>
                <a:gd name="adj" fmla="val 10000"/>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13"/>
            <p:cNvSpPr txBox="1"/>
            <p:nvPr/>
          </p:nvSpPr>
          <p:spPr>
            <a:xfrm>
              <a:off x="1356465" y="3058679"/>
              <a:ext cx="5895160" cy="1218776"/>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Montserrat"/>
                <a:buNone/>
              </a:pPr>
              <a:r>
                <a:rPr lang="pl-PL" sz="2300" b="1" dirty="0">
                  <a:solidFill>
                    <a:schemeClr val="lt1"/>
                  </a:solidFill>
                  <a:latin typeface="Montserrat"/>
                  <a:ea typeface="Montserrat"/>
                  <a:cs typeface="Montserrat"/>
                  <a:sym typeface="Montserrat"/>
                </a:rPr>
                <a:t>FORGING RELATIONS BETWEEN ORGANISATION MEMBERS INSTEAD OF ONLY COMPETING FOR POWER</a:t>
              </a:r>
              <a:endParaRPr sz="2300" b="1" dirty="0">
                <a:solidFill>
                  <a:schemeClr val="lt1"/>
                </a:solidFill>
                <a:latin typeface="Montserrat"/>
                <a:ea typeface="Montserrat"/>
                <a:cs typeface="Montserrat"/>
                <a:sym typeface="Montserrat"/>
              </a:endParaRPr>
            </a:p>
          </p:txBody>
        </p:sp>
        <p:sp>
          <p:nvSpPr>
            <p:cNvPr id="314" name="Google Shape;314;p13"/>
            <p:cNvSpPr/>
            <p:nvPr/>
          </p:nvSpPr>
          <p:spPr>
            <a:xfrm>
              <a:off x="6630270" y="981747"/>
              <a:ext cx="841497" cy="841497"/>
            </a:xfrm>
            <a:prstGeom prst="downArrow">
              <a:avLst>
                <a:gd name="adj1" fmla="val 55000"/>
                <a:gd name="adj2" fmla="val 45000"/>
              </a:avLst>
            </a:prstGeom>
            <a:solidFill>
              <a:srgbClr val="F7CBCB">
                <a:alpha val="89803"/>
              </a:srgbClr>
            </a:solidFill>
            <a:ln w="12700" cap="flat" cmpd="sng">
              <a:solidFill>
                <a:srgbClr val="F7CB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13"/>
            <p:cNvSpPr txBox="1"/>
            <p:nvPr/>
          </p:nvSpPr>
          <p:spPr>
            <a:xfrm>
              <a:off x="6819607" y="981747"/>
              <a:ext cx="462823" cy="63322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dirty="0">
                <a:solidFill>
                  <a:schemeClr val="dk1"/>
                </a:solidFill>
                <a:latin typeface="Calibri"/>
                <a:ea typeface="Calibri"/>
                <a:cs typeface="Calibri"/>
                <a:sym typeface="Calibri"/>
              </a:endParaRPr>
            </a:p>
          </p:txBody>
        </p:sp>
        <p:sp>
          <p:nvSpPr>
            <p:cNvPr id="316" name="Google Shape;316;p13"/>
            <p:cNvSpPr/>
            <p:nvPr/>
          </p:nvSpPr>
          <p:spPr>
            <a:xfrm>
              <a:off x="7289544" y="2483497"/>
              <a:ext cx="841497" cy="841497"/>
            </a:xfrm>
            <a:prstGeom prst="downArrow">
              <a:avLst>
                <a:gd name="adj1" fmla="val 55000"/>
                <a:gd name="adj2" fmla="val 45000"/>
              </a:avLst>
            </a:prstGeom>
            <a:solidFill>
              <a:srgbClr val="F7CBCB">
                <a:alpha val="89803"/>
              </a:srgbClr>
            </a:solidFill>
            <a:ln w="12700" cap="flat" cmpd="sng">
              <a:solidFill>
                <a:srgbClr val="F7CB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13"/>
            <p:cNvSpPr txBox="1"/>
            <p:nvPr/>
          </p:nvSpPr>
          <p:spPr>
            <a:xfrm>
              <a:off x="7478881" y="2483497"/>
              <a:ext cx="462823" cy="63322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dirty="0">
                <a:solidFill>
                  <a:schemeClr val="dk1"/>
                </a:solidFill>
                <a:latin typeface="Calibri"/>
                <a:ea typeface="Calibri"/>
                <a:cs typeface="Calibri"/>
                <a:sym typeface="Calibri"/>
              </a:endParaRPr>
            </a:p>
          </p:txBody>
        </p:sp>
      </p:grpSp>
      <p:sp>
        <p:nvSpPr>
          <p:cNvPr id="16" name="pole tekstowe 15"/>
          <p:cNvSpPr txBox="1"/>
          <p:nvPr/>
        </p:nvSpPr>
        <p:spPr>
          <a:xfrm>
            <a:off x="11336694" y="6288833"/>
            <a:ext cx="718457" cy="307777"/>
          </a:xfrm>
          <a:prstGeom prst="rect">
            <a:avLst/>
          </a:prstGeom>
          <a:noFill/>
        </p:spPr>
        <p:txBody>
          <a:bodyPr wrap="square" rtlCol="0">
            <a:spAutoFit/>
          </a:bodyPr>
          <a:lstStyle/>
          <a:p>
            <a:r>
              <a:rPr lang="pl-PL" dirty="0" smtClean="0"/>
              <a:t>13</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4"/>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323" name="Google Shape;323;p14"/>
          <p:cNvSpPr txBox="1">
            <a:spLocks noGrp="1"/>
          </p:cNvSpPr>
          <p:nvPr>
            <p:ph type="title"/>
          </p:nvPr>
        </p:nvSpPr>
        <p:spPr>
          <a:xfrm>
            <a:off x="1418839" y="412239"/>
            <a:ext cx="4826685" cy="7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Montserrat"/>
              <a:buNone/>
            </a:pPr>
            <a:r>
              <a:rPr lang="pl-PL" sz="4000" dirty="0">
                <a:latin typeface="Montserrat"/>
                <a:ea typeface="Montserrat"/>
                <a:cs typeface="Montserrat"/>
                <a:sym typeface="Montserrat"/>
              </a:rPr>
              <a:t>COMPETENCIES</a:t>
            </a:r>
            <a:endParaRPr sz="4000" dirty="0"/>
          </a:p>
        </p:txBody>
      </p:sp>
      <p:sp>
        <p:nvSpPr>
          <p:cNvPr id="324" name="Google Shape;324;p14"/>
          <p:cNvSpPr txBox="1"/>
          <p:nvPr/>
        </p:nvSpPr>
        <p:spPr>
          <a:xfrm>
            <a:off x="1355623" y="2398144"/>
            <a:ext cx="10036175" cy="30589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Montserrat"/>
              <a:ea typeface="Montserrat"/>
              <a:cs typeface="Montserrat"/>
              <a:sym typeface="Montserrat"/>
            </a:endParaRPr>
          </a:p>
        </p:txBody>
      </p:sp>
      <p:grpSp>
        <p:nvGrpSpPr>
          <p:cNvPr id="325" name="Google Shape;325;p14"/>
          <p:cNvGrpSpPr/>
          <p:nvPr/>
        </p:nvGrpSpPr>
        <p:grpSpPr>
          <a:xfrm>
            <a:off x="2771293" y="1489411"/>
            <a:ext cx="7562534" cy="3879178"/>
            <a:chOff x="615" y="-392623"/>
            <a:chExt cx="7562534" cy="3879178"/>
          </a:xfrm>
        </p:grpSpPr>
        <p:sp>
          <p:nvSpPr>
            <p:cNvPr id="326" name="Google Shape;326;p14"/>
            <p:cNvSpPr/>
            <p:nvPr/>
          </p:nvSpPr>
          <p:spPr>
            <a:xfrm>
              <a:off x="615" y="34582"/>
              <a:ext cx="3024767" cy="3024767"/>
            </a:xfrm>
            <a:prstGeom prst="ellipse">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14"/>
            <p:cNvSpPr txBox="1"/>
            <p:nvPr/>
          </p:nvSpPr>
          <p:spPr>
            <a:xfrm>
              <a:off x="443582" y="477549"/>
              <a:ext cx="2138833" cy="2138833"/>
            </a:xfrm>
            <a:prstGeom prst="rect">
              <a:avLst/>
            </a:prstGeom>
            <a:noFill/>
            <a:ln>
              <a:noFill/>
            </a:ln>
          </p:spPr>
          <p:txBody>
            <a:bodyPr spcFirstLastPara="1" wrap="square" lIns="22850" tIns="22850" rIns="22850" bIns="22850" anchor="ctr" anchorCtr="0">
              <a:noAutofit/>
            </a:bodyPr>
            <a:lstStyle/>
            <a:p>
              <a:pPr marL="0" marR="0" lvl="0" indent="0" algn="l" rtl="0">
                <a:lnSpc>
                  <a:spcPct val="90000"/>
                </a:lnSpc>
                <a:spcBef>
                  <a:spcPts val="0"/>
                </a:spcBef>
                <a:spcAft>
                  <a:spcPts val="0"/>
                </a:spcAft>
                <a:buClr>
                  <a:schemeClr val="lt1"/>
                </a:buClr>
                <a:buSzPts val="1800"/>
                <a:buFont typeface="Montserrat"/>
                <a:buNone/>
              </a:pPr>
              <a:r>
                <a:rPr lang="pl-PL" sz="1800" b="1" dirty="0">
                  <a:solidFill>
                    <a:schemeClr val="lt1"/>
                  </a:solidFill>
                  <a:latin typeface="Montserrat"/>
                  <a:ea typeface="Montserrat"/>
                  <a:cs typeface="Montserrat"/>
                  <a:sym typeface="Montserrat"/>
                </a:rPr>
                <a:t>TECHNICAL COMPETENCIES (HARD SKILLS)</a:t>
              </a:r>
              <a:endParaRPr sz="1800" b="1" dirty="0">
                <a:solidFill>
                  <a:schemeClr val="lt1"/>
                </a:solidFill>
                <a:latin typeface="Montserrat"/>
                <a:ea typeface="Montserrat"/>
                <a:cs typeface="Montserrat"/>
                <a:sym typeface="Montserrat"/>
              </a:endParaRPr>
            </a:p>
            <a:p>
              <a:pPr marL="114300" marR="0" lvl="1" indent="-114300" algn="l" rtl="0">
                <a:lnSpc>
                  <a:spcPct val="90000"/>
                </a:lnSpc>
                <a:spcBef>
                  <a:spcPts val="630"/>
                </a:spcBef>
                <a:spcAft>
                  <a:spcPts val="0"/>
                </a:spcAft>
                <a:buClr>
                  <a:schemeClr val="lt1"/>
                </a:buClr>
                <a:buSzPts val="1400"/>
                <a:buFont typeface="Montserrat"/>
                <a:buChar char="•"/>
              </a:pPr>
              <a:r>
                <a:rPr lang="pl-PL" sz="1400" b="1" i="0" u="none" strike="noStrike" cap="none" dirty="0">
                  <a:solidFill>
                    <a:schemeClr val="lt1"/>
                  </a:solidFill>
                  <a:latin typeface="Montserrat"/>
                  <a:ea typeface="Montserrat"/>
                  <a:cs typeface="Montserrat"/>
                  <a:sym typeface="Montserrat"/>
                </a:rPr>
                <a:t>CONNECTED WITH MILITARY EXPERTISE (E.G. TACTICAL KNOWLEDGE)</a:t>
              </a:r>
              <a:endParaRPr dirty="0"/>
            </a:p>
          </p:txBody>
        </p:sp>
        <p:sp>
          <p:nvSpPr>
            <p:cNvPr id="328" name="Google Shape;328;p14"/>
            <p:cNvSpPr/>
            <p:nvPr/>
          </p:nvSpPr>
          <p:spPr>
            <a:xfrm>
              <a:off x="2788384" y="-392623"/>
              <a:ext cx="1880550" cy="1020859"/>
            </a:xfrm>
            <a:prstGeom prst="rightArrow">
              <a:avLst>
                <a:gd name="adj1" fmla="val 60000"/>
                <a:gd name="adj2" fmla="val 50000"/>
              </a:avLst>
            </a:prstGeom>
            <a:solidFill>
              <a:srgbClr val="F4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14"/>
            <p:cNvSpPr txBox="1"/>
            <p:nvPr/>
          </p:nvSpPr>
          <p:spPr>
            <a:xfrm>
              <a:off x="2788384" y="-188451"/>
              <a:ext cx="1574292" cy="6125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p:txBody>
        </p:sp>
        <p:sp>
          <p:nvSpPr>
            <p:cNvPr id="330" name="Google Shape;330;p14"/>
            <p:cNvSpPr/>
            <p:nvPr/>
          </p:nvSpPr>
          <p:spPr>
            <a:xfrm>
              <a:off x="4538382" y="34582"/>
              <a:ext cx="3024767" cy="3024767"/>
            </a:xfrm>
            <a:prstGeom prst="ellipse">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14"/>
            <p:cNvSpPr txBox="1"/>
            <p:nvPr/>
          </p:nvSpPr>
          <p:spPr>
            <a:xfrm>
              <a:off x="4981349" y="477549"/>
              <a:ext cx="2138833" cy="2138833"/>
            </a:xfrm>
            <a:prstGeom prst="rect">
              <a:avLst/>
            </a:prstGeom>
            <a:noFill/>
            <a:ln>
              <a:noFill/>
            </a:ln>
          </p:spPr>
          <p:txBody>
            <a:bodyPr spcFirstLastPara="1" wrap="square" lIns="22850" tIns="22850" rIns="22850" bIns="22850" anchor="ctr" anchorCtr="0">
              <a:noAutofit/>
            </a:bodyPr>
            <a:lstStyle/>
            <a:p>
              <a:pPr marL="0" marR="0" lvl="0" indent="0" algn="l" rtl="0">
                <a:lnSpc>
                  <a:spcPct val="90000"/>
                </a:lnSpc>
                <a:spcBef>
                  <a:spcPts val="0"/>
                </a:spcBef>
                <a:spcAft>
                  <a:spcPts val="0"/>
                </a:spcAft>
                <a:buClr>
                  <a:schemeClr val="lt1"/>
                </a:buClr>
                <a:buSzPts val="1800"/>
                <a:buFont typeface="Montserrat"/>
                <a:buNone/>
              </a:pPr>
              <a:r>
                <a:rPr lang="pl-PL" sz="1800" b="1" dirty="0">
                  <a:solidFill>
                    <a:schemeClr val="lt1"/>
                  </a:solidFill>
                  <a:latin typeface="Montserrat"/>
                  <a:ea typeface="Montserrat"/>
                  <a:cs typeface="Montserrat"/>
                  <a:sym typeface="Montserrat"/>
                </a:rPr>
                <a:t>PERSONAL AND SOCIAL COMPETENCIES (SOFT SKILLS) </a:t>
              </a:r>
              <a:endParaRPr sz="1800" b="1" dirty="0">
                <a:solidFill>
                  <a:schemeClr val="lt1"/>
                </a:solidFill>
                <a:latin typeface="Montserrat"/>
                <a:ea typeface="Montserrat"/>
                <a:cs typeface="Montserrat"/>
                <a:sym typeface="Montserrat"/>
              </a:endParaRPr>
            </a:p>
            <a:p>
              <a:pPr marL="114300" marR="0" lvl="1" indent="-114300" algn="l" rtl="0">
                <a:lnSpc>
                  <a:spcPct val="90000"/>
                </a:lnSpc>
                <a:spcBef>
                  <a:spcPts val="630"/>
                </a:spcBef>
                <a:spcAft>
                  <a:spcPts val="0"/>
                </a:spcAft>
                <a:buClr>
                  <a:schemeClr val="lt1"/>
                </a:buClr>
                <a:buSzPts val="1400"/>
                <a:buFont typeface="Montserrat"/>
                <a:buChar char="•"/>
              </a:pPr>
              <a:r>
                <a:rPr lang="pl-PL" sz="1400" b="1" i="0" u="none" strike="noStrike" cap="none" dirty="0">
                  <a:solidFill>
                    <a:schemeClr val="lt1"/>
                  </a:solidFill>
                  <a:latin typeface="Montserrat"/>
                  <a:ea typeface="Montserrat"/>
                  <a:cs typeface="Montserrat"/>
                  <a:sym typeface="Montserrat"/>
                </a:rPr>
                <a:t>LEADERSHIP SKILLS, WHICH ARE A PRECONDITION FOR BECOMING A COMMANDER</a:t>
              </a:r>
              <a:endParaRPr sz="1400" b="1" i="0" u="none" strike="noStrike" cap="none" dirty="0">
                <a:solidFill>
                  <a:schemeClr val="lt1"/>
                </a:solidFill>
                <a:latin typeface="Montserrat"/>
                <a:ea typeface="Montserrat"/>
                <a:cs typeface="Montserrat"/>
                <a:sym typeface="Montserrat"/>
              </a:endParaRPr>
            </a:p>
          </p:txBody>
        </p:sp>
        <p:sp>
          <p:nvSpPr>
            <p:cNvPr id="332" name="Google Shape;332;p14"/>
            <p:cNvSpPr/>
            <p:nvPr/>
          </p:nvSpPr>
          <p:spPr>
            <a:xfrm rot="10800000">
              <a:off x="2894831" y="2465696"/>
              <a:ext cx="1880550" cy="1020859"/>
            </a:xfrm>
            <a:prstGeom prst="rightArrow">
              <a:avLst>
                <a:gd name="adj1" fmla="val 60000"/>
                <a:gd name="adj2" fmla="val 50000"/>
              </a:avLst>
            </a:prstGeom>
            <a:solidFill>
              <a:srgbClr val="F4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14"/>
            <p:cNvSpPr txBox="1"/>
            <p:nvPr/>
          </p:nvSpPr>
          <p:spPr>
            <a:xfrm>
              <a:off x="3201089" y="2669868"/>
              <a:ext cx="1574292" cy="6125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p:txBody>
        </p:sp>
      </p:grpSp>
      <p:sp>
        <p:nvSpPr>
          <p:cNvPr id="334" name="Google Shape;334;p14"/>
          <p:cNvSpPr txBox="1"/>
          <p:nvPr/>
        </p:nvSpPr>
        <p:spPr>
          <a:xfrm>
            <a:off x="2118584" y="5898526"/>
            <a:ext cx="88679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800" b="1" dirty="0">
                <a:solidFill>
                  <a:schemeClr val="dk1"/>
                </a:solidFill>
                <a:latin typeface="Montserrat"/>
                <a:ea typeface="Montserrat"/>
                <a:cs typeface="Montserrat"/>
                <a:sym typeface="Montserrat"/>
              </a:rPr>
              <a:t>SOFT SKILLS ENABLE LEADERS TO ACHIEVE “HARD” RESULTS. </a:t>
            </a:r>
            <a:endParaRPr sz="1800" b="1" dirty="0">
              <a:solidFill>
                <a:schemeClr val="dk1"/>
              </a:solidFill>
              <a:latin typeface="Montserrat"/>
              <a:ea typeface="Montserrat"/>
              <a:cs typeface="Montserrat"/>
              <a:sym typeface="Montserrat"/>
            </a:endParaRPr>
          </a:p>
        </p:txBody>
      </p:sp>
      <p:sp>
        <p:nvSpPr>
          <p:cNvPr id="15" name="pole tekstowe 14"/>
          <p:cNvSpPr txBox="1"/>
          <p:nvPr/>
        </p:nvSpPr>
        <p:spPr>
          <a:xfrm>
            <a:off x="11336694" y="6288833"/>
            <a:ext cx="718457" cy="307777"/>
          </a:xfrm>
          <a:prstGeom prst="rect">
            <a:avLst/>
          </a:prstGeom>
          <a:noFill/>
        </p:spPr>
        <p:txBody>
          <a:bodyPr wrap="square" rtlCol="0">
            <a:spAutoFit/>
          </a:bodyPr>
          <a:lstStyle/>
          <a:p>
            <a:r>
              <a:rPr lang="pl-PL" dirty="0" smtClean="0"/>
              <a:t>14</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0"/>
          </p:nvPr>
        </p:nvSpPr>
        <p:spPr>
          <a:xfrm>
            <a:off x="1459138" y="1413283"/>
            <a:ext cx="10036175" cy="1360397"/>
          </a:xfrm>
        </p:spPr>
        <p:txBody>
          <a:bodyPr/>
          <a:lstStyle/>
          <a:p>
            <a:r>
              <a:rPr lang="pl-PL" sz="2600" dirty="0">
                <a:latin typeface="Montserrat" panose="00000500000000000000" pitchFamily="2" charset="-18"/>
                <a:ea typeface="Calibri" panose="020F0502020204030204" pitchFamily="34" charset="0"/>
              </a:rPr>
              <a:t>C</a:t>
            </a:r>
            <a:r>
              <a:rPr lang="en-GB" sz="2600" dirty="0">
                <a:effectLst/>
                <a:latin typeface="Montserrat" panose="00000500000000000000" pitchFamily="2" charset="-18"/>
                <a:ea typeface="Calibri" panose="020F0502020204030204" pitchFamily="34" charset="0"/>
              </a:rPr>
              <a:t>ontemporary soldier, commander</a:t>
            </a:r>
            <a:r>
              <a:rPr lang="pl-PL" sz="2600" dirty="0">
                <a:effectLst/>
                <a:latin typeface="Montserrat" panose="00000500000000000000" pitchFamily="2" charset="-18"/>
                <a:ea typeface="Calibri" panose="020F0502020204030204" pitchFamily="34" charset="0"/>
              </a:rPr>
              <a:t> and </a:t>
            </a:r>
            <a:r>
              <a:rPr lang="en-GB" sz="2600" dirty="0">
                <a:effectLst/>
                <a:latin typeface="Montserrat" panose="00000500000000000000" pitchFamily="2" charset="-18"/>
                <a:ea typeface="Calibri" panose="020F0502020204030204" pitchFamily="34" charset="0"/>
              </a:rPr>
              <a:t>leader has to be prepared to cope with </a:t>
            </a:r>
            <a:r>
              <a:rPr lang="pl-PL" sz="2600" dirty="0">
                <a:effectLst/>
                <a:latin typeface="Montserrat" panose="00000500000000000000" pitchFamily="2" charset="-18"/>
                <a:ea typeface="Calibri" panose="020F0502020204030204" pitchFamily="34" charset="0"/>
              </a:rPr>
              <a:t>a </a:t>
            </a:r>
            <a:r>
              <a:rPr lang="en-GB" sz="2600" dirty="0">
                <a:solidFill>
                  <a:srgbClr val="FF0000"/>
                </a:solidFill>
                <a:effectLst/>
                <a:latin typeface="Montserrat" panose="00000500000000000000" pitchFamily="2" charset="-18"/>
                <a:ea typeface="Calibri" panose="020F0502020204030204" pitchFamily="34" charset="0"/>
              </a:rPr>
              <a:t>complex</a:t>
            </a:r>
            <a:r>
              <a:rPr lang="en-GB" sz="2600" dirty="0">
                <a:effectLst/>
                <a:latin typeface="Montserrat" panose="00000500000000000000" pitchFamily="2" charset="-18"/>
                <a:ea typeface="Calibri" panose="020F0502020204030204" pitchFamily="34" charset="0"/>
              </a:rPr>
              <a:t>, </a:t>
            </a:r>
            <a:r>
              <a:rPr lang="en-GB" sz="2600" dirty="0">
                <a:solidFill>
                  <a:srgbClr val="FF0000"/>
                </a:solidFill>
                <a:effectLst/>
                <a:latin typeface="Montserrat" panose="00000500000000000000" pitchFamily="2" charset="-18"/>
                <a:ea typeface="Calibri" panose="020F0502020204030204" pitchFamily="34" charset="0"/>
              </a:rPr>
              <a:t>diverse</a:t>
            </a:r>
            <a:r>
              <a:rPr lang="en-GB" sz="2600" dirty="0">
                <a:effectLst/>
                <a:latin typeface="Montserrat" panose="00000500000000000000" pitchFamily="2" charset="-18"/>
                <a:ea typeface="Calibri" panose="020F0502020204030204" pitchFamily="34" charset="0"/>
              </a:rPr>
              <a:t> and </a:t>
            </a:r>
            <a:r>
              <a:rPr lang="en-GB" sz="2600" dirty="0">
                <a:solidFill>
                  <a:srgbClr val="FF0000"/>
                </a:solidFill>
                <a:effectLst/>
                <a:latin typeface="Montserrat" panose="00000500000000000000" pitchFamily="2" charset="-18"/>
                <a:ea typeface="Calibri" panose="020F0502020204030204" pitchFamily="34" charset="0"/>
              </a:rPr>
              <a:t>dynamic environment </a:t>
            </a:r>
            <a:r>
              <a:rPr lang="en-GB" sz="2600" dirty="0">
                <a:effectLst/>
                <a:latin typeface="Montserrat" panose="00000500000000000000" pitchFamily="2" charset="-18"/>
                <a:ea typeface="Calibri" panose="020F0502020204030204" pitchFamily="34" charset="0"/>
              </a:rPr>
              <a:t>of the </a:t>
            </a:r>
            <a:r>
              <a:rPr lang="en-GB" sz="2600" dirty="0">
                <a:solidFill>
                  <a:srgbClr val="FF0000"/>
                </a:solidFill>
                <a:effectLst/>
                <a:latin typeface="Montserrat" panose="00000500000000000000" pitchFamily="2" charset="-18"/>
                <a:ea typeface="Calibri" panose="020F0502020204030204" pitchFamily="34" charset="0"/>
              </a:rPr>
              <a:t>future battlefield</a:t>
            </a:r>
            <a:r>
              <a:rPr lang="en-GB" sz="2600" dirty="0">
                <a:effectLst/>
                <a:latin typeface="Montserrat" panose="00000500000000000000" pitchFamily="2" charset="-18"/>
                <a:ea typeface="Calibri" panose="020F0502020204030204" pitchFamily="34" charset="0"/>
              </a:rPr>
              <a:t>.</a:t>
            </a:r>
            <a:endParaRPr lang="pl-PL" sz="2600" dirty="0">
              <a:latin typeface="Montserrat" panose="00000500000000000000" pitchFamily="2" charset="-18"/>
              <a:ea typeface="Calibri" panose="020F0502020204030204" pitchFamily="34" charset="0"/>
            </a:endParaRPr>
          </a:p>
          <a:p>
            <a:pPr>
              <a:spcBef>
                <a:spcPts val="0"/>
              </a:spcBef>
            </a:pPr>
            <a:endParaRPr lang="pl-PL" sz="2600" dirty="0">
              <a:latin typeface="Montserrat" panose="00000500000000000000" pitchFamily="2" charset="-18"/>
            </a:endParaRPr>
          </a:p>
        </p:txBody>
      </p:sp>
      <p:sp>
        <p:nvSpPr>
          <p:cNvPr id="2" name="Tytuł 1"/>
          <p:cNvSpPr>
            <a:spLocks noGrp="1"/>
          </p:cNvSpPr>
          <p:nvPr>
            <p:ph type="title"/>
          </p:nvPr>
        </p:nvSpPr>
        <p:spPr>
          <a:xfrm>
            <a:off x="4898571" y="371361"/>
            <a:ext cx="4245429" cy="723447"/>
          </a:xfrm>
        </p:spPr>
        <p:txBody>
          <a:bodyPr/>
          <a:lstStyle/>
          <a:p>
            <a:r>
              <a:rPr lang="pl-PL" sz="4000" b="1" dirty="0" smtClean="0">
                <a:latin typeface="Montserrat" panose="00000500000000000000" pitchFamily="2" charset="-18"/>
              </a:rPr>
              <a:t>CONCLUSIONS</a:t>
            </a:r>
            <a:endParaRPr lang="pl-PL" sz="4000" b="1" dirty="0">
              <a:latin typeface="Montserrat" panose="00000500000000000000" pitchFamily="2" charset="-18"/>
            </a:endParaRPr>
          </a:p>
        </p:txBody>
      </p:sp>
      <p:pic>
        <p:nvPicPr>
          <p:cNvPr id="4" name="Obraz 3" descr="Obraz zawierający osoba, mundur wojskowy, zewnętrzne, grupa&#10;&#10;Opis wygenerowany automatycznie">
            <a:extLst>
              <a:ext uri="{FF2B5EF4-FFF2-40B4-BE49-F238E27FC236}">
                <a16:creationId xmlns:a16="http://schemas.microsoft.com/office/drawing/2014/main" id="{F7BA6C91-3C80-77BB-7A4E-4BBD448FB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036" y="2773680"/>
            <a:ext cx="6663927" cy="3554094"/>
          </a:xfrm>
          <a:prstGeom prst="rect">
            <a:avLst/>
          </a:prstGeom>
          <a:ln>
            <a:noFill/>
          </a:ln>
          <a:effectLst>
            <a:outerShdw blurRad="292100" dist="139700" dir="2700000" algn="tl" rotWithShape="0">
              <a:srgbClr val="333333">
                <a:alpha val="65000"/>
              </a:srgbClr>
            </a:outerShdw>
          </a:effectLst>
        </p:spPr>
      </p:pic>
      <p:sp>
        <p:nvSpPr>
          <p:cNvPr id="6" name="pole tekstowe 5">
            <a:extLst>
              <a:ext uri="{FF2B5EF4-FFF2-40B4-BE49-F238E27FC236}">
                <a16:creationId xmlns:a16="http://schemas.microsoft.com/office/drawing/2014/main" id="{032B388A-0059-D436-307C-D448D6FF15CF}"/>
              </a:ext>
            </a:extLst>
          </p:cNvPr>
          <p:cNvSpPr txBox="1"/>
          <p:nvPr/>
        </p:nvSpPr>
        <p:spPr>
          <a:xfrm>
            <a:off x="3545173" y="6429374"/>
            <a:ext cx="5101652" cy="261610"/>
          </a:xfrm>
          <a:prstGeom prst="rect">
            <a:avLst/>
          </a:prstGeom>
          <a:noFill/>
        </p:spPr>
        <p:txBody>
          <a:bodyPr wrap="square" rtlCol="0">
            <a:spAutoFit/>
          </a:bodyPr>
          <a:lstStyle/>
          <a:p>
            <a:pPr algn="ctr"/>
            <a:r>
              <a:rPr lang="pl-PL" sz="1100" b="0" i="0" dirty="0">
                <a:solidFill>
                  <a:srgbClr val="000000"/>
                </a:solidFill>
                <a:effectLst/>
                <a:latin typeface="Solido"/>
              </a:rPr>
              <a:t>Source: </a:t>
            </a:r>
            <a:r>
              <a:rPr lang="pl-PL" sz="1100" b="0" i="0" dirty="0" err="1">
                <a:effectLst/>
                <a:latin typeface="Solido"/>
              </a:rPr>
              <a:t>Sgt</a:t>
            </a:r>
            <a:r>
              <a:rPr lang="pl-PL" sz="1100" b="0" i="0" dirty="0">
                <a:effectLst/>
                <a:latin typeface="Solido"/>
              </a:rPr>
              <a:t>. Dustin </a:t>
            </a:r>
            <a:r>
              <a:rPr lang="pl-PL" sz="1100" b="0" i="0" dirty="0" err="1">
                <a:effectLst/>
                <a:latin typeface="Solido"/>
              </a:rPr>
              <a:t>Biven</a:t>
            </a:r>
            <a:r>
              <a:rPr lang="pl-PL" sz="1100" b="0" i="0" dirty="0">
                <a:effectLst/>
                <a:latin typeface="Solido"/>
              </a:rPr>
              <a:t>, US </a:t>
            </a:r>
            <a:r>
              <a:rPr lang="pl-PL" sz="1100" b="0" i="0" dirty="0" err="1">
                <a:effectLst/>
                <a:latin typeface="Solido"/>
              </a:rPr>
              <a:t>Army</a:t>
            </a:r>
            <a:endParaRPr lang="pl-PL" sz="1100" dirty="0">
              <a:latin typeface="Solido"/>
            </a:endParaRPr>
          </a:p>
        </p:txBody>
      </p:sp>
      <p:sp>
        <p:nvSpPr>
          <p:cNvPr id="7" name="pole tekstowe 6"/>
          <p:cNvSpPr txBox="1"/>
          <p:nvPr/>
        </p:nvSpPr>
        <p:spPr>
          <a:xfrm>
            <a:off x="11336694" y="6288833"/>
            <a:ext cx="718457" cy="307777"/>
          </a:xfrm>
          <a:prstGeom prst="rect">
            <a:avLst/>
          </a:prstGeom>
          <a:noFill/>
        </p:spPr>
        <p:txBody>
          <a:bodyPr wrap="square" rtlCol="0">
            <a:spAutoFit/>
          </a:bodyPr>
          <a:lstStyle/>
          <a:p>
            <a:r>
              <a:rPr lang="pl-PL" dirty="0" smtClean="0"/>
              <a:t>15</a:t>
            </a:r>
            <a:endParaRPr lang="pl-PL" dirty="0"/>
          </a:p>
        </p:txBody>
      </p:sp>
    </p:spTree>
    <p:extLst>
      <p:ext uri="{BB962C8B-B14F-4D97-AF65-F5344CB8AC3E}">
        <p14:creationId xmlns:p14="http://schemas.microsoft.com/office/powerpoint/2010/main" val="22939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0"/>
          </p:nvPr>
        </p:nvSpPr>
        <p:spPr>
          <a:xfrm>
            <a:off x="1459138" y="1384278"/>
            <a:ext cx="10036175" cy="1360397"/>
          </a:xfrm>
        </p:spPr>
        <p:txBody>
          <a:bodyPr/>
          <a:lstStyle/>
          <a:p>
            <a:r>
              <a:rPr lang="en-US" sz="2800" dirty="0">
                <a:solidFill>
                  <a:srgbClr val="FF0000"/>
                </a:solidFill>
                <a:latin typeface="Montserrat" panose="00000500000000000000" pitchFamily="2" charset="-18"/>
              </a:rPr>
              <a:t>Soft skills </a:t>
            </a:r>
            <a:r>
              <a:rPr lang="en-US" sz="2800" dirty="0">
                <a:latin typeface="Montserrat" panose="00000500000000000000" pitchFamily="2" charset="-18"/>
              </a:rPr>
              <a:t>(non-technical, personal and social) can play a </a:t>
            </a:r>
            <a:r>
              <a:rPr lang="en-US" sz="2800" dirty="0">
                <a:solidFill>
                  <a:srgbClr val="FF0000"/>
                </a:solidFill>
                <a:latin typeface="Montserrat" panose="00000500000000000000" pitchFamily="2" charset="-18"/>
              </a:rPr>
              <a:t>significant role </a:t>
            </a:r>
            <a:r>
              <a:rPr lang="en-US" sz="2800" dirty="0">
                <a:latin typeface="Montserrat" panose="00000500000000000000" pitchFamily="2" charset="-18"/>
              </a:rPr>
              <a:t>in the </a:t>
            </a:r>
            <a:r>
              <a:rPr lang="en-US" sz="2800" dirty="0">
                <a:solidFill>
                  <a:srgbClr val="FF0000"/>
                </a:solidFill>
                <a:latin typeface="Montserrat" panose="00000500000000000000" pitchFamily="2" charset="-18"/>
              </a:rPr>
              <a:t>successful performance </a:t>
            </a:r>
            <a:r>
              <a:rPr lang="en-US" sz="2800" dirty="0">
                <a:latin typeface="Montserrat" panose="00000500000000000000" pitchFamily="2" charset="-18"/>
              </a:rPr>
              <a:t>of commanders-leaders of tomorrow.</a:t>
            </a:r>
          </a:p>
          <a:p>
            <a:pPr indent="-228600">
              <a:buFont typeface="Arial" panose="020B0604020202020204" pitchFamily="34" charset="0"/>
              <a:buChar char="•"/>
            </a:pPr>
            <a:endParaRPr lang="en-US" sz="2800" dirty="0">
              <a:latin typeface="Montserrat" panose="00000500000000000000" pitchFamily="2" charset="-18"/>
            </a:endParaRPr>
          </a:p>
        </p:txBody>
      </p:sp>
      <p:pic>
        <p:nvPicPr>
          <p:cNvPr id="4" name="Obraz 3">
            <a:extLst>
              <a:ext uri="{FF2B5EF4-FFF2-40B4-BE49-F238E27FC236}">
                <a16:creationId xmlns:a16="http://schemas.microsoft.com/office/drawing/2014/main" id="{F7BA6C91-3C80-77BB-7A4E-4BBD448FB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758" y="2875280"/>
            <a:ext cx="5010482" cy="3554094"/>
          </a:xfrm>
          <a:prstGeom prst="rect">
            <a:avLst/>
          </a:prstGeom>
          <a:ln>
            <a:noFill/>
          </a:ln>
          <a:effectLst>
            <a:outerShdw blurRad="292100" dist="139700" dir="2700000" algn="tl" rotWithShape="0">
              <a:srgbClr val="333333">
                <a:alpha val="65000"/>
              </a:srgbClr>
            </a:outerShdw>
          </a:effectLst>
        </p:spPr>
      </p:pic>
      <p:sp>
        <p:nvSpPr>
          <p:cNvPr id="6" name="pole tekstowe 5">
            <a:extLst>
              <a:ext uri="{FF2B5EF4-FFF2-40B4-BE49-F238E27FC236}">
                <a16:creationId xmlns:a16="http://schemas.microsoft.com/office/drawing/2014/main" id="{032B388A-0059-D436-307C-D448D6FF15CF}"/>
              </a:ext>
            </a:extLst>
          </p:cNvPr>
          <p:cNvSpPr txBox="1"/>
          <p:nvPr/>
        </p:nvSpPr>
        <p:spPr>
          <a:xfrm>
            <a:off x="3545173" y="6429374"/>
            <a:ext cx="5101652" cy="261610"/>
          </a:xfrm>
          <a:prstGeom prst="rect">
            <a:avLst/>
          </a:prstGeom>
          <a:noFill/>
        </p:spPr>
        <p:txBody>
          <a:bodyPr wrap="square" rtlCol="0">
            <a:spAutoFit/>
          </a:bodyPr>
          <a:lstStyle/>
          <a:p>
            <a:pPr algn="ctr"/>
            <a:r>
              <a:rPr lang="pl-PL" sz="1100" b="0" i="0" dirty="0">
                <a:solidFill>
                  <a:srgbClr val="000000"/>
                </a:solidFill>
                <a:effectLst/>
                <a:latin typeface="Solido"/>
              </a:rPr>
              <a:t>Source</a:t>
            </a:r>
            <a:r>
              <a:rPr lang="pl-PL" sz="1100" b="0" i="0" dirty="0" smtClean="0">
                <a:solidFill>
                  <a:srgbClr val="000000"/>
                </a:solidFill>
                <a:effectLst/>
                <a:latin typeface="Solido"/>
              </a:rPr>
              <a:t>:</a:t>
            </a:r>
            <a:r>
              <a:rPr lang="pl-PL" sz="1100" b="0" i="0" dirty="0" smtClean="0">
                <a:effectLst/>
                <a:latin typeface="Solido"/>
              </a:rPr>
              <a:t> </a:t>
            </a:r>
            <a:r>
              <a:rPr lang="pl-PL" sz="1100" b="0" i="0" dirty="0">
                <a:effectLst/>
                <a:latin typeface="Solido"/>
              </a:rPr>
              <a:t>US </a:t>
            </a:r>
            <a:r>
              <a:rPr lang="pl-PL" sz="1100" b="0" i="0" dirty="0" err="1">
                <a:effectLst/>
                <a:latin typeface="Solido"/>
              </a:rPr>
              <a:t>Army</a:t>
            </a:r>
            <a:endParaRPr lang="pl-PL" sz="1100" dirty="0">
              <a:latin typeface="Solido"/>
            </a:endParaRPr>
          </a:p>
        </p:txBody>
      </p:sp>
      <p:sp>
        <p:nvSpPr>
          <p:cNvPr id="7" name="pole tekstowe 6"/>
          <p:cNvSpPr txBox="1"/>
          <p:nvPr/>
        </p:nvSpPr>
        <p:spPr>
          <a:xfrm>
            <a:off x="11336694" y="6288833"/>
            <a:ext cx="718457" cy="307777"/>
          </a:xfrm>
          <a:prstGeom prst="rect">
            <a:avLst/>
          </a:prstGeom>
          <a:noFill/>
        </p:spPr>
        <p:txBody>
          <a:bodyPr wrap="square" rtlCol="0">
            <a:spAutoFit/>
          </a:bodyPr>
          <a:lstStyle/>
          <a:p>
            <a:r>
              <a:rPr lang="pl-PL" dirty="0" smtClean="0"/>
              <a:t>16</a:t>
            </a:r>
            <a:endParaRPr lang="pl-PL" dirty="0"/>
          </a:p>
        </p:txBody>
      </p:sp>
      <p:sp>
        <p:nvSpPr>
          <p:cNvPr id="12" name="Tytuł 1"/>
          <p:cNvSpPr>
            <a:spLocks noGrp="1"/>
          </p:cNvSpPr>
          <p:nvPr>
            <p:ph type="title"/>
          </p:nvPr>
        </p:nvSpPr>
        <p:spPr>
          <a:xfrm>
            <a:off x="4898571" y="371361"/>
            <a:ext cx="4245429" cy="723447"/>
          </a:xfrm>
        </p:spPr>
        <p:txBody>
          <a:bodyPr/>
          <a:lstStyle/>
          <a:p>
            <a:r>
              <a:rPr lang="pl-PL" sz="4000" b="1" dirty="0" smtClean="0">
                <a:latin typeface="Montserrat" panose="00000500000000000000" pitchFamily="2" charset="-18"/>
              </a:rPr>
              <a:t>CONCLUSIONS</a:t>
            </a:r>
            <a:endParaRPr lang="pl-PL" sz="4000" b="1" dirty="0">
              <a:latin typeface="Montserrat" panose="00000500000000000000" pitchFamily="2" charset="-18"/>
            </a:endParaRPr>
          </a:p>
        </p:txBody>
      </p:sp>
    </p:spTree>
    <p:extLst>
      <p:ext uri="{BB962C8B-B14F-4D97-AF65-F5344CB8AC3E}">
        <p14:creationId xmlns:p14="http://schemas.microsoft.com/office/powerpoint/2010/main" val="1159779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0"/>
          </p:nvPr>
        </p:nvSpPr>
        <p:spPr>
          <a:xfrm>
            <a:off x="1459138" y="1253673"/>
            <a:ext cx="10036175" cy="4872764"/>
          </a:xfrm>
        </p:spPr>
        <p:txBody>
          <a:bodyPr/>
          <a:lstStyle/>
          <a:p>
            <a:r>
              <a:rPr lang="pl-PL" dirty="0">
                <a:effectLst/>
                <a:latin typeface="Montserrat" panose="00000500000000000000" pitchFamily="2" charset="-18"/>
                <a:ea typeface="Calibri" panose="020F0502020204030204" pitchFamily="34" charset="0"/>
              </a:rPr>
              <a:t>The </a:t>
            </a:r>
            <a:r>
              <a:rPr lang="en-GB" dirty="0">
                <a:effectLst/>
                <a:latin typeface="Montserrat" panose="00000500000000000000" pitchFamily="2" charset="-18"/>
                <a:ea typeface="Calibri" panose="020F0502020204030204" pitchFamily="34" charset="0"/>
              </a:rPr>
              <a:t>specific </a:t>
            </a:r>
            <a:r>
              <a:rPr lang="en-GB" dirty="0">
                <a:solidFill>
                  <a:srgbClr val="FF0000"/>
                </a:solidFill>
                <a:effectLst/>
                <a:latin typeface="Montserrat" panose="00000500000000000000" pitchFamily="2" charset="-18"/>
                <a:ea typeface="Calibri" panose="020F0502020204030204" pitchFamily="34" charset="0"/>
              </a:rPr>
              <a:t>education</a:t>
            </a:r>
            <a:r>
              <a:rPr lang="en-GB" dirty="0">
                <a:effectLst/>
                <a:latin typeface="Montserrat" panose="00000500000000000000" pitchFamily="2" charset="-18"/>
                <a:ea typeface="Calibri" panose="020F0502020204030204" pitchFamily="34" charset="0"/>
              </a:rPr>
              <a:t>, </a:t>
            </a:r>
            <a:r>
              <a:rPr lang="en-GB" dirty="0">
                <a:solidFill>
                  <a:srgbClr val="FF0000"/>
                </a:solidFill>
                <a:effectLst/>
                <a:latin typeface="Montserrat" panose="00000500000000000000" pitchFamily="2" charset="-18"/>
                <a:ea typeface="Calibri" panose="020F0502020204030204" pitchFamily="34" charset="0"/>
              </a:rPr>
              <a:t>training</a:t>
            </a:r>
            <a:r>
              <a:rPr lang="en-GB" dirty="0">
                <a:effectLst/>
                <a:latin typeface="Montserrat" panose="00000500000000000000" pitchFamily="2" charset="-18"/>
                <a:ea typeface="Calibri" panose="020F0502020204030204" pitchFamily="34" charset="0"/>
              </a:rPr>
              <a:t> and </a:t>
            </a:r>
            <a:r>
              <a:rPr lang="en-GB" dirty="0">
                <a:solidFill>
                  <a:srgbClr val="FF0000"/>
                </a:solidFill>
                <a:effectLst/>
                <a:latin typeface="Montserrat" panose="00000500000000000000" pitchFamily="2" charset="-18"/>
                <a:ea typeface="Calibri" panose="020F0502020204030204" pitchFamily="34" charset="0"/>
              </a:rPr>
              <a:t>professional development designed for candidates </a:t>
            </a:r>
            <a:r>
              <a:rPr lang="en-GB" dirty="0">
                <a:effectLst/>
                <a:latin typeface="Montserrat" panose="00000500000000000000" pitchFamily="2" charset="-18"/>
                <a:ea typeface="Calibri" panose="020F0502020204030204" pitchFamily="34" charset="0"/>
              </a:rPr>
              <a:t>to fulfil such roles should include conditions which will make a </a:t>
            </a:r>
            <a:r>
              <a:rPr lang="en-GB" dirty="0">
                <a:solidFill>
                  <a:srgbClr val="FF0000"/>
                </a:solidFill>
                <a:effectLst/>
                <a:latin typeface="Montserrat" panose="00000500000000000000" pitchFamily="2" charset="-18"/>
                <a:ea typeface="Calibri" panose="020F0502020204030204" pitchFamily="34" charset="0"/>
              </a:rPr>
              <a:t>military organisation acquire </a:t>
            </a:r>
            <a:r>
              <a:rPr lang="en-GB" dirty="0">
                <a:effectLst/>
                <a:latin typeface="Montserrat" panose="00000500000000000000" pitchFamily="2" charset="-18"/>
                <a:ea typeface="Calibri" panose="020F0502020204030204" pitchFamily="34" charset="0"/>
              </a:rPr>
              <a:t>the </a:t>
            </a:r>
            <a:r>
              <a:rPr lang="en-GB" dirty="0">
                <a:solidFill>
                  <a:srgbClr val="FF0000"/>
                </a:solidFill>
                <a:effectLst/>
                <a:latin typeface="Montserrat" panose="00000500000000000000" pitchFamily="2" charset="-18"/>
                <a:ea typeface="Calibri" panose="020F0502020204030204" pitchFamily="34" charset="0"/>
              </a:rPr>
              <a:t>biggest number of features </a:t>
            </a:r>
            <a:r>
              <a:rPr lang="en-GB" dirty="0">
                <a:effectLst/>
                <a:latin typeface="Montserrat" panose="00000500000000000000" pitchFamily="2" charset="-18"/>
                <a:ea typeface="Calibri" panose="020F0502020204030204" pitchFamily="34" charset="0"/>
              </a:rPr>
              <a:t>defining the </a:t>
            </a:r>
            <a:r>
              <a:rPr lang="en-GB" dirty="0">
                <a:solidFill>
                  <a:srgbClr val="FF0000"/>
                </a:solidFill>
                <a:effectLst/>
                <a:latin typeface="Montserrat" panose="00000500000000000000" pitchFamily="2" charset="-18"/>
                <a:ea typeface="Calibri" panose="020F0502020204030204" pitchFamily="34" charset="0"/>
              </a:rPr>
              <a:t>strong culture</a:t>
            </a:r>
            <a:r>
              <a:rPr lang="en-GB" dirty="0">
                <a:effectLst/>
                <a:latin typeface="Montserrat" panose="00000500000000000000" pitchFamily="2" charset="-18"/>
                <a:ea typeface="Calibri" panose="020F0502020204030204" pitchFamily="34" charset="0"/>
              </a:rPr>
              <a:t>. </a:t>
            </a:r>
            <a:endParaRPr lang="pl-PL" dirty="0">
              <a:latin typeface="Montserrat" panose="00000500000000000000" pitchFamily="2" charset="-18"/>
            </a:endParaRPr>
          </a:p>
        </p:txBody>
      </p:sp>
      <p:pic>
        <p:nvPicPr>
          <p:cNvPr id="4" name="Obraz 3" descr="Obraz zawierający osoba, zewnętrzne&#10;&#10;Opis wygenerowany automatycznie">
            <a:extLst>
              <a:ext uri="{FF2B5EF4-FFF2-40B4-BE49-F238E27FC236}">
                <a16:creationId xmlns:a16="http://schemas.microsoft.com/office/drawing/2014/main" id="{32B60BBA-8942-9562-A23D-CA8BF8EE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315" y="2852194"/>
            <a:ext cx="5213370" cy="3475580"/>
          </a:xfrm>
          <a:prstGeom prst="rect">
            <a:avLst/>
          </a:prstGeom>
          <a:ln>
            <a:noFill/>
          </a:ln>
          <a:effectLst>
            <a:outerShdw blurRad="292100" dist="139700" dir="2700000" algn="tl" rotWithShape="0">
              <a:srgbClr val="333333">
                <a:alpha val="65000"/>
              </a:srgbClr>
            </a:outerShdw>
          </a:effectLst>
        </p:spPr>
      </p:pic>
      <p:sp>
        <p:nvSpPr>
          <p:cNvPr id="6" name="pole tekstowe 5">
            <a:extLst>
              <a:ext uri="{FF2B5EF4-FFF2-40B4-BE49-F238E27FC236}">
                <a16:creationId xmlns:a16="http://schemas.microsoft.com/office/drawing/2014/main" id="{36FCCA3F-C3C6-47FC-24B9-9A2C364779BC}"/>
              </a:ext>
            </a:extLst>
          </p:cNvPr>
          <p:cNvSpPr txBox="1"/>
          <p:nvPr/>
        </p:nvSpPr>
        <p:spPr>
          <a:xfrm>
            <a:off x="3545174" y="6445657"/>
            <a:ext cx="5101652" cy="261610"/>
          </a:xfrm>
          <a:prstGeom prst="rect">
            <a:avLst/>
          </a:prstGeom>
          <a:noFill/>
        </p:spPr>
        <p:txBody>
          <a:bodyPr wrap="square" rtlCol="0">
            <a:spAutoFit/>
          </a:bodyPr>
          <a:lstStyle/>
          <a:p>
            <a:pPr algn="ctr"/>
            <a:r>
              <a:rPr lang="pl-PL" sz="1100" b="0" i="0" dirty="0">
                <a:solidFill>
                  <a:srgbClr val="000000"/>
                </a:solidFill>
                <a:effectLst/>
                <a:latin typeface="Solido"/>
              </a:rPr>
              <a:t>Source: </a:t>
            </a:r>
            <a:r>
              <a:rPr lang="pl-PL" sz="1100" b="0" i="0" dirty="0">
                <a:effectLst/>
                <a:latin typeface="Solido"/>
              </a:rPr>
              <a:t>RAF College </a:t>
            </a:r>
            <a:r>
              <a:rPr lang="pl-PL" sz="1100" b="0" i="0" dirty="0" err="1">
                <a:effectLst/>
                <a:latin typeface="Solido"/>
              </a:rPr>
              <a:t>Cranwell</a:t>
            </a:r>
            <a:endParaRPr lang="pl-PL" sz="1100" b="0" i="0" dirty="0">
              <a:effectLst/>
              <a:latin typeface="Solido"/>
            </a:endParaRPr>
          </a:p>
        </p:txBody>
      </p:sp>
      <p:sp>
        <p:nvSpPr>
          <p:cNvPr id="7" name="pole tekstowe 6"/>
          <p:cNvSpPr txBox="1"/>
          <p:nvPr/>
        </p:nvSpPr>
        <p:spPr>
          <a:xfrm>
            <a:off x="11336694" y="6288833"/>
            <a:ext cx="718457" cy="307777"/>
          </a:xfrm>
          <a:prstGeom prst="rect">
            <a:avLst/>
          </a:prstGeom>
          <a:noFill/>
        </p:spPr>
        <p:txBody>
          <a:bodyPr wrap="square" rtlCol="0">
            <a:spAutoFit/>
          </a:bodyPr>
          <a:lstStyle/>
          <a:p>
            <a:r>
              <a:rPr lang="pl-PL" dirty="0" smtClean="0"/>
              <a:t>17</a:t>
            </a:r>
            <a:endParaRPr lang="pl-PL" dirty="0"/>
          </a:p>
        </p:txBody>
      </p:sp>
      <p:sp>
        <p:nvSpPr>
          <p:cNvPr id="9" name="Tytuł 1"/>
          <p:cNvSpPr>
            <a:spLocks noGrp="1"/>
          </p:cNvSpPr>
          <p:nvPr>
            <p:ph type="title"/>
          </p:nvPr>
        </p:nvSpPr>
        <p:spPr>
          <a:xfrm>
            <a:off x="4898571" y="371361"/>
            <a:ext cx="4245429" cy="723447"/>
          </a:xfrm>
        </p:spPr>
        <p:txBody>
          <a:bodyPr/>
          <a:lstStyle/>
          <a:p>
            <a:r>
              <a:rPr lang="pl-PL" sz="4000" b="1" dirty="0" smtClean="0">
                <a:latin typeface="Montserrat" panose="00000500000000000000" pitchFamily="2" charset="-18"/>
              </a:rPr>
              <a:t>CONCLUSIONS</a:t>
            </a:r>
            <a:endParaRPr lang="pl-PL" sz="4000" b="1" dirty="0">
              <a:latin typeface="Montserrat" panose="00000500000000000000" pitchFamily="2" charset="-18"/>
            </a:endParaRPr>
          </a:p>
        </p:txBody>
      </p:sp>
    </p:spTree>
    <p:extLst>
      <p:ext uri="{BB962C8B-B14F-4D97-AF65-F5344CB8AC3E}">
        <p14:creationId xmlns:p14="http://schemas.microsoft.com/office/powerpoint/2010/main" val="57058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6"/>
          <p:cNvSpPr txBox="1">
            <a:spLocks noGrp="1"/>
          </p:cNvSpPr>
          <p:nvPr>
            <p:ph type="title"/>
          </p:nvPr>
        </p:nvSpPr>
        <p:spPr>
          <a:xfrm>
            <a:off x="1611286" y="3739067"/>
            <a:ext cx="8969428" cy="723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Montserrat"/>
              <a:buNone/>
            </a:pPr>
            <a:r>
              <a:rPr lang="pl-PL" dirty="0">
                <a:latin typeface="Montserrat"/>
                <a:ea typeface="Montserrat"/>
                <a:cs typeface="Montserrat"/>
                <a:sym typeface="Montserrat"/>
              </a:rPr>
              <a:t>THANK YOU FOR YOUR ATTENTION</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4"/>
          <p:cNvGrpSpPr/>
          <p:nvPr/>
        </p:nvGrpSpPr>
        <p:grpSpPr>
          <a:xfrm>
            <a:off x="1459139" y="1581946"/>
            <a:ext cx="10036175" cy="4878154"/>
            <a:chOff x="0" y="595"/>
            <a:chExt cx="10036175" cy="4878154"/>
          </a:xfrm>
        </p:grpSpPr>
        <p:cxnSp>
          <p:nvCxnSpPr>
            <p:cNvPr id="128" name="Google Shape;128;p4"/>
            <p:cNvCxnSpPr/>
            <p:nvPr/>
          </p:nvCxnSpPr>
          <p:spPr>
            <a:xfrm>
              <a:off x="0" y="595"/>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29" name="Google Shape;129;p4"/>
            <p:cNvSpPr/>
            <p:nvPr/>
          </p:nvSpPr>
          <p:spPr>
            <a:xfrm>
              <a:off x="0" y="595"/>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4"/>
            <p:cNvSpPr txBox="1"/>
            <p:nvPr/>
          </p:nvSpPr>
          <p:spPr>
            <a:xfrm>
              <a:off x="0" y="595"/>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1. NEW ENVIRONMENT FOR COMMANDER</a:t>
              </a:r>
              <a:endParaRPr sz="2200" dirty="0">
                <a:solidFill>
                  <a:schemeClr val="dk1"/>
                </a:solidFill>
                <a:latin typeface="Calibri"/>
                <a:ea typeface="Calibri"/>
                <a:cs typeface="Calibri"/>
                <a:sym typeface="Calibri"/>
              </a:endParaRPr>
            </a:p>
          </p:txBody>
        </p:sp>
        <p:cxnSp>
          <p:nvCxnSpPr>
            <p:cNvPr id="131" name="Google Shape;131;p4"/>
            <p:cNvCxnSpPr/>
            <p:nvPr/>
          </p:nvCxnSpPr>
          <p:spPr>
            <a:xfrm>
              <a:off x="0" y="488410"/>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32" name="Google Shape;132;p4"/>
            <p:cNvSpPr/>
            <p:nvPr/>
          </p:nvSpPr>
          <p:spPr>
            <a:xfrm>
              <a:off x="0" y="488410"/>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4"/>
            <p:cNvSpPr txBox="1"/>
            <p:nvPr/>
          </p:nvSpPr>
          <p:spPr>
            <a:xfrm>
              <a:off x="0" y="488410"/>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2. STRUCTURAL CHARACTERISTICS OF LEADERS’ PERSONALITIES</a:t>
              </a:r>
              <a:endParaRPr sz="2200" dirty="0">
                <a:solidFill>
                  <a:schemeClr val="dk1"/>
                </a:solidFill>
                <a:latin typeface="Calibri"/>
                <a:ea typeface="Calibri"/>
                <a:cs typeface="Calibri"/>
                <a:sym typeface="Calibri"/>
              </a:endParaRPr>
            </a:p>
          </p:txBody>
        </p:sp>
        <p:cxnSp>
          <p:nvCxnSpPr>
            <p:cNvPr id="134" name="Google Shape;134;p4"/>
            <p:cNvCxnSpPr/>
            <p:nvPr/>
          </p:nvCxnSpPr>
          <p:spPr>
            <a:xfrm>
              <a:off x="0" y="976226"/>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35" name="Google Shape;135;p4"/>
            <p:cNvSpPr/>
            <p:nvPr/>
          </p:nvSpPr>
          <p:spPr>
            <a:xfrm>
              <a:off x="0" y="976226"/>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4"/>
            <p:cNvSpPr txBox="1"/>
            <p:nvPr/>
          </p:nvSpPr>
          <p:spPr>
            <a:xfrm>
              <a:off x="0" y="976226"/>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3. WHERE TO FIND NEW </a:t>
              </a:r>
              <a:r>
                <a:rPr lang="pl-PL" sz="2200" b="1" dirty="0" smtClean="0">
                  <a:solidFill>
                    <a:schemeClr val="dk1"/>
                  </a:solidFill>
                  <a:latin typeface="Calibri"/>
                  <a:ea typeface="Calibri"/>
                  <a:cs typeface="Calibri"/>
                  <a:sym typeface="Calibri"/>
                </a:rPr>
                <a:t>LEADERS</a:t>
              </a:r>
              <a:r>
                <a:rPr lang="pl-PL" sz="2200" b="1"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cxnSp>
          <p:nvCxnSpPr>
            <p:cNvPr id="137" name="Google Shape;137;p4"/>
            <p:cNvCxnSpPr/>
            <p:nvPr/>
          </p:nvCxnSpPr>
          <p:spPr>
            <a:xfrm>
              <a:off x="0" y="1464041"/>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38" name="Google Shape;138;p4"/>
            <p:cNvSpPr/>
            <p:nvPr/>
          </p:nvSpPr>
          <p:spPr>
            <a:xfrm>
              <a:off x="0" y="1464041"/>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4"/>
            <p:cNvSpPr txBox="1"/>
            <p:nvPr/>
          </p:nvSpPr>
          <p:spPr>
            <a:xfrm>
              <a:off x="0" y="1464041"/>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4. BECOMING A LEADER</a:t>
              </a:r>
              <a:endParaRPr sz="2200" dirty="0">
                <a:solidFill>
                  <a:schemeClr val="dk1"/>
                </a:solidFill>
                <a:latin typeface="Calibri"/>
                <a:ea typeface="Calibri"/>
                <a:cs typeface="Calibri"/>
                <a:sym typeface="Calibri"/>
              </a:endParaRPr>
            </a:p>
          </p:txBody>
        </p:sp>
        <p:cxnSp>
          <p:nvCxnSpPr>
            <p:cNvPr id="140" name="Google Shape;140;p4"/>
            <p:cNvCxnSpPr/>
            <p:nvPr/>
          </p:nvCxnSpPr>
          <p:spPr>
            <a:xfrm>
              <a:off x="0" y="1951857"/>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41" name="Google Shape;141;p4"/>
            <p:cNvSpPr/>
            <p:nvPr/>
          </p:nvSpPr>
          <p:spPr>
            <a:xfrm>
              <a:off x="0" y="1951857"/>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4"/>
            <p:cNvSpPr txBox="1"/>
            <p:nvPr/>
          </p:nvSpPr>
          <p:spPr>
            <a:xfrm>
              <a:off x="0" y="1951857"/>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5. CHALLENGES FOR THE FUTURE LEADERS</a:t>
              </a:r>
              <a:endParaRPr sz="2200" dirty="0">
                <a:solidFill>
                  <a:schemeClr val="dk1"/>
                </a:solidFill>
                <a:latin typeface="Calibri"/>
                <a:ea typeface="Calibri"/>
                <a:cs typeface="Calibri"/>
                <a:sym typeface="Calibri"/>
              </a:endParaRPr>
            </a:p>
          </p:txBody>
        </p:sp>
        <p:cxnSp>
          <p:nvCxnSpPr>
            <p:cNvPr id="143" name="Google Shape;143;p4"/>
            <p:cNvCxnSpPr/>
            <p:nvPr/>
          </p:nvCxnSpPr>
          <p:spPr>
            <a:xfrm>
              <a:off x="0" y="2439672"/>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44" name="Google Shape;144;p4"/>
            <p:cNvSpPr/>
            <p:nvPr/>
          </p:nvSpPr>
          <p:spPr>
            <a:xfrm>
              <a:off x="0" y="2439672"/>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4"/>
            <p:cNvSpPr txBox="1"/>
            <p:nvPr/>
          </p:nvSpPr>
          <p:spPr>
            <a:xfrm>
              <a:off x="0" y="2439672"/>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6. </a:t>
              </a:r>
              <a:r>
                <a:rPr lang="pl-PL" sz="2200" b="1" dirty="0" smtClean="0">
                  <a:solidFill>
                    <a:schemeClr val="dk1"/>
                  </a:solidFill>
                  <a:latin typeface="Calibri"/>
                  <a:ea typeface="Calibri"/>
                  <a:cs typeface="Calibri"/>
                  <a:sym typeface="Calibri"/>
                </a:rPr>
                <a:t>SYMMETRY </a:t>
              </a:r>
              <a:r>
                <a:rPr lang="pl-PL" sz="2200" b="1" dirty="0">
                  <a:solidFill>
                    <a:schemeClr val="dk1"/>
                  </a:solidFill>
                  <a:latin typeface="Calibri"/>
                  <a:ea typeface="Calibri"/>
                  <a:cs typeface="Calibri"/>
                  <a:sym typeface="Calibri"/>
                </a:rPr>
                <a:t>IN MILIATRY RELATIONS</a:t>
              </a:r>
              <a:endParaRPr sz="2200" dirty="0">
                <a:solidFill>
                  <a:schemeClr val="dk1"/>
                </a:solidFill>
                <a:latin typeface="Calibri"/>
                <a:ea typeface="Calibri"/>
                <a:cs typeface="Calibri"/>
                <a:sym typeface="Calibri"/>
              </a:endParaRPr>
            </a:p>
          </p:txBody>
        </p:sp>
        <p:cxnSp>
          <p:nvCxnSpPr>
            <p:cNvPr id="146" name="Google Shape;146;p4"/>
            <p:cNvCxnSpPr/>
            <p:nvPr/>
          </p:nvCxnSpPr>
          <p:spPr>
            <a:xfrm>
              <a:off x="0" y="2927487"/>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47" name="Google Shape;147;p4"/>
            <p:cNvSpPr/>
            <p:nvPr/>
          </p:nvSpPr>
          <p:spPr>
            <a:xfrm>
              <a:off x="0" y="2927487"/>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4"/>
            <p:cNvSpPr txBox="1"/>
            <p:nvPr/>
          </p:nvSpPr>
          <p:spPr>
            <a:xfrm>
              <a:off x="0" y="2927487"/>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7. PRESENT CONDITIONS OF SERVICE</a:t>
              </a:r>
              <a:endParaRPr sz="2200" dirty="0">
                <a:solidFill>
                  <a:schemeClr val="dk1"/>
                </a:solidFill>
                <a:latin typeface="Calibri"/>
                <a:ea typeface="Calibri"/>
                <a:cs typeface="Calibri"/>
                <a:sym typeface="Calibri"/>
              </a:endParaRPr>
            </a:p>
          </p:txBody>
        </p:sp>
        <p:cxnSp>
          <p:nvCxnSpPr>
            <p:cNvPr id="149" name="Google Shape;149;p4"/>
            <p:cNvCxnSpPr/>
            <p:nvPr/>
          </p:nvCxnSpPr>
          <p:spPr>
            <a:xfrm>
              <a:off x="0" y="3415303"/>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50" name="Google Shape;150;p4"/>
            <p:cNvSpPr/>
            <p:nvPr/>
          </p:nvSpPr>
          <p:spPr>
            <a:xfrm>
              <a:off x="0" y="3415303"/>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4"/>
            <p:cNvSpPr txBox="1"/>
            <p:nvPr/>
          </p:nvSpPr>
          <p:spPr>
            <a:xfrm>
              <a:off x="0" y="3415303"/>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8. AIR FORCE ORGANIZATIONAL CULTURE</a:t>
              </a:r>
              <a:endParaRPr sz="2200" dirty="0">
                <a:solidFill>
                  <a:schemeClr val="dk1"/>
                </a:solidFill>
                <a:latin typeface="Calibri"/>
                <a:ea typeface="Calibri"/>
                <a:cs typeface="Calibri"/>
                <a:sym typeface="Calibri"/>
              </a:endParaRPr>
            </a:p>
          </p:txBody>
        </p:sp>
        <p:cxnSp>
          <p:nvCxnSpPr>
            <p:cNvPr id="152" name="Google Shape;152;p4"/>
            <p:cNvCxnSpPr/>
            <p:nvPr/>
          </p:nvCxnSpPr>
          <p:spPr>
            <a:xfrm>
              <a:off x="0" y="3903118"/>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53" name="Google Shape;153;p4"/>
            <p:cNvSpPr/>
            <p:nvPr/>
          </p:nvSpPr>
          <p:spPr>
            <a:xfrm>
              <a:off x="0" y="3903118"/>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4"/>
            <p:cNvSpPr txBox="1"/>
            <p:nvPr/>
          </p:nvSpPr>
          <p:spPr>
            <a:xfrm>
              <a:off x="0" y="3903118"/>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9. MODERN LEADER</a:t>
              </a:r>
              <a:endParaRPr sz="2200" dirty="0">
                <a:solidFill>
                  <a:schemeClr val="dk1"/>
                </a:solidFill>
                <a:latin typeface="Calibri"/>
                <a:ea typeface="Calibri"/>
                <a:cs typeface="Calibri"/>
                <a:sym typeface="Calibri"/>
              </a:endParaRPr>
            </a:p>
          </p:txBody>
        </p:sp>
        <p:cxnSp>
          <p:nvCxnSpPr>
            <p:cNvPr id="155" name="Google Shape;155;p4"/>
            <p:cNvCxnSpPr/>
            <p:nvPr/>
          </p:nvCxnSpPr>
          <p:spPr>
            <a:xfrm>
              <a:off x="0" y="4390934"/>
              <a:ext cx="10036175" cy="0"/>
            </a:xfrm>
            <a:prstGeom prst="straightConnector1">
              <a:avLst/>
            </a:prstGeom>
            <a:solidFill>
              <a:srgbClr val="ED1922"/>
            </a:solidFill>
            <a:ln w="12700" cap="flat" cmpd="sng">
              <a:solidFill>
                <a:srgbClr val="ED1922"/>
              </a:solidFill>
              <a:prstDash val="solid"/>
              <a:miter lim="800000"/>
              <a:headEnd type="none" w="sm" len="sm"/>
              <a:tailEnd type="none" w="sm" len="sm"/>
            </a:ln>
          </p:spPr>
        </p:cxnSp>
        <p:sp>
          <p:nvSpPr>
            <p:cNvPr id="156" name="Google Shape;156;p4"/>
            <p:cNvSpPr/>
            <p:nvPr/>
          </p:nvSpPr>
          <p:spPr>
            <a:xfrm>
              <a:off x="0" y="4390934"/>
              <a:ext cx="10036175" cy="4878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4"/>
            <p:cNvSpPr txBox="1"/>
            <p:nvPr/>
          </p:nvSpPr>
          <p:spPr>
            <a:xfrm>
              <a:off x="0" y="4390934"/>
              <a:ext cx="10036175" cy="48781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10. COMPETENCIES</a:t>
              </a:r>
              <a:endParaRPr sz="2200" dirty="0">
                <a:solidFill>
                  <a:schemeClr val="dk1"/>
                </a:solidFill>
                <a:latin typeface="Calibri"/>
                <a:ea typeface="Calibri"/>
                <a:cs typeface="Calibri"/>
                <a:sym typeface="Calibri"/>
              </a:endParaRPr>
            </a:p>
          </p:txBody>
        </p:sp>
      </p:grpSp>
      <p:sp>
        <p:nvSpPr>
          <p:cNvPr id="158" name="Google Shape;158;p4"/>
          <p:cNvSpPr txBox="1">
            <a:spLocks noGrp="1"/>
          </p:cNvSpPr>
          <p:nvPr>
            <p:ph type="title"/>
          </p:nvPr>
        </p:nvSpPr>
        <p:spPr>
          <a:xfrm>
            <a:off x="1459139" y="369311"/>
            <a:ext cx="10036175" cy="7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Calibri"/>
              <a:buNone/>
            </a:pPr>
            <a:r>
              <a:rPr lang="pl-PL" dirty="0"/>
              <a:t>AGENDA</a:t>
            </a:r>
            <a:endParaRPr dirty="0"/>
          </a:p>
        </p:txBody>
      </p:sp>
      <p:pic>
        <p:nvPicPr>
          <p:cNvPr id="159" name="Google Shape;159;p4"/>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2" name="pole tekstowe 1"/>
          <p:cNvSpPr txBox="1"/>
          <p:nvPr/>
        </p:nvSpPr>
        <p:spPr>
          <a:xfrm>
            <a:off x="11495314" y="6288833"/>
            <a:ext cx="559837" cy="457200"/>
          </a:xfrm>
          <a:prstGeom prst="rect">
            <a:avLst/>
          </a:prstGeom>
          <a:noFill/>
        </p:spPr>
        <p:txBody>
          <a:bodyPr wrap="square" rtlCol="0">
            <a:spAutoFit/>
          </a:bodyPr>
          <a:lstStyle/>
          <a:p>
            <a:endParaRPr lang="pl-PL" dirty="0"/>
          </a:p>
        </p:txBody>
      </p:sp>
      <p:sp>
        <p:nvSpPr>
          <p:cNvPr id="3" name="pole tekstowe 2"/>
          <p:cNvSpPr txBox="1"/>
          <p:nvPr/>
        </p:nvSpPr>
        <p:spPr>
          <a:xfrm>
            <a:off x="11336694" y="6288833"/>
            <a:ext cx="718457" cy="307777"/>
          </a:xfrm>
          <a:prstGeom prst="rect">
            <a:avLst/>
          </a:prstGeom>
          <a:noFill/>
        </p:spPr>
        <p:txBody>
          <a:bodyPr wrap="square" rtlCol="0">
            <a:spAutoFit/>
          </a:bodyPr>
          <a:lstStyle/>
          <a:p>
            <a:r>
              <a:rPr lang="pl-PL" dirty="0" smtClean="0"/>
              <a:t>2</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2" descr="Obraz zawierający tekst&#10;&#10;Opis wygenerowany automatycznie"/>
          <p:cNvPicPr preferRelativeResize="0"/>
          <p:nvPr/>
        </p:nvPicPr>
        <p:blipFill rotWithShape="1">
          <a:blip r:embed="rId3">
            <a:alphaModFix/>
          </a:blip>
          <a:srcRect t="9694" r="2" b="11676"/>
          <a:stretch/>
        </p:blipFill>
        <p:spPr>
          <a:xfrm>
            <a:off x="1" y="10"/>
            <a:ext cx="6099048" cy="3428990"/>
          </a:xfrm>
          <a:prstGeom prst="rect">
            <a:avLst/>
          </a:prstGeom>
          <a:noFill/>
          <a:ln>
            <a:noFill/>
          </a:ln>
        </p:spPr>
      </p:pic>
      <p:pic>
        <p:nvPicPr>
          <p:cNvPr id="107" name="Google Shape;107;p2" descr="Obraz zawierający zewnętrzne, podłoże, osoba, broń&#10;&#10;Opis wygenerowany automatycznie"/>
          <p:cNvPicPr preferRelativeResize="0"/>
          <p:nvPr/>
        </p:nvPicPr>
        <p:blipFill rotWithShape="1">
          <a:blip r:embed="rId4">
            <a:alphaModFix/>
          </a:blip>
          <a:srcRect t="7923" r="2" b="7850"/>
          <a:stretch/>
        </p:blipFill>
        <p:spPr>
          <a:xfrm>
            <a:off x="6092952" y="10"/>
            <a:ext cx="6099048" cy="3428990"/>
          </a:xfrm>
          <a:prstGeom prst="rect">
            <a:avLst/>
          </a:prstGeom>
          <a:noFill/>
          <a:ln>
            <a:noFill/>
          </a:ln>
        </p:spPr>
      </p:pic>
      <p:pic>
        <p:nvPicPr>
          <p:cNvPr id="108" name="Google Shape;108;p2" descr="Obraz zawierający drzewo, zewnętrzne, niebo, transport&#10;&#10;Opis wygenerowany automatycznie"/>
          <p:cNvPicPr preferRelativeResize="0"/>
          <p:nvPr/>
        </p:nvPicPr>
        <p:blipFill rotWithShape="1">
          <a:blip r:embed="rId5">
            <a:alphaModFix/>
          </a:blip>
          <a:srcRect r="2" b="15774"/>
          <a:stretch/>
        </p:blipFill>
        <p:spPr>
          <a:xfrm>
            <a:off x="1" y="3429000"/>
            <a:ext cx="6099048" cy="3429000"/>
          </a:xfrm>
          <a:prstGeom prst="rect">
            <a:avLst/>
          </a:prstGeom>
          <a:noFill/>
          <a:ln>
            <a:noFill/>
          </a:ln>
        </p:spPr>
      </p:pic>
      <p:pic>
        <p:nvPicPr>
          <p:cNvPr id="109" name="Google Shape;109;p2"/>
          <p:cNvPicPr preferRelativeResize="0"/>
          <p:nvPr/>
        </p:nvPicPr>
        <p:blipFill rotWithShape="1">
          <a:blip r:embed="rId6">
            <a:alphaModFix/>
          </a:blip>
          <a:srcRect/>
          <a:stretch/>
        </p:blipFill>
        <p:spPr>
          <a:xfrm>
            <a:off x="6633209" y="4562857"/>
            <a:ext cx="5118515" cy="1362456"/>
          </a:xfrm>
          <a:prstGeom prst="rect">
            <a:avLst/>
          </a:prstGeom>
          <a:noFill/>
          <a:ln>
            <a:noFill/>
          </a:ln>
        </p:spPr>
      </p:pic>
      <p:sp>
        <p:nvSpPr>
          <p:cNvPr id="7" name="pole tekstowe 6"/>
          <p:cNvSpPr txBox="1"/>
          <p:nvPr/>
        </p:nvSpPr>
        <p:spPr>
          <a:xfrm>
            <a:off x="11336694" y="6288833"/>
            <a:ext cx="718457" cy="307777"/>
          </a:xfrm>
          <a:prstGeom prst="rect">
            <a:avLst/>
          </a:prstGeom>
          <a:noFill/>
        </p:spPr>
        <p:txBody>
          <a:bodyPr wrap="square" rtlCol="0">
            <a:spAutoFit/>
          </a:bodyPr>
          <a:lstStyle/>
          <a:p>
            <a:r>
              <a:rPr lang="pl-PL" dirty="0"/>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7936230" y="412239"/>
            <a:ext cx="3962400" cy="1054719"/>
          </a:xfrm>
          <a:prstGeom prst="rect">
            <a:avLst/>
          </a:prstGeom>
          <a:noFill/>
          <a:ln>
            <a:noFill/>
          </a:ln>
        </p:spPr>
      </p:pic>
      <p:pic>
        <p:nvPicPr>
          <p:cNvPr id="115" name="Google Shape;115;p3" descr="Zdjęcie"/>
          <p:cNvPicPr preferRelativeResize="0"/>
          <p:nvPr/>
        </p:nvPicPr>
        <p:blipFill rotWithShape="1">
          <a:blip r:embed="rId4">
            <a:alphaModFix/>
          </a:blip>
          <a:srcRect/>
          <a:stretch/>
        </p:blipFill>
        <p:spPr>
          <a:xfrm>
            <a:off x="991061" y="1363441"/>
            <a:ext cx="6529420" cy="5185128"/>
          </a:xfrm>
          <a:prstGeom prst="rect">
            <a:avLst/>
          </a:prstGeom>
          <a:noFill/>
          <a:ln>
            <a:noFill/>
          </a:ln>
        </p:spPr>
      </p:pic>
      <p:grpSp>
        <p:nvGrpSpPr>
          <p:cNvPr id="116" name="Google Shape;116;p3"/>
          <p:cNvGrpSpPr/>
          <p:nvPr/>
        </p:nvGrpSpPr>
        <p:grpSpPr>
          <a:xfrm>
            <a:off x="7936230" y="2213504"/>
            <a:ext cx="3962400" cy="3517920"/>
            <a:chOff x="0" y="74153"/>
            <a:chExt cx="3962400" cy="3517920"/>
          </a:xfrm>
        </p:grpSpPr>
        <p:sp>
          <p:nvSpPr>
            <p:cNvPr id="117" name="Google Shape;117;p3"/>
            <p:cNvSpPr/>
            <p:nvPr/>
          </p:nvSpPr>
          <p:spPr>
            <a:xfrm>
              <a:off x="0" y="74153"/>
              <a:ext cx="3962400" cy="1141920"/>
            </a:xfrm>
            <a:prstGeom prst="roundRect">
              <a:avLst>
                <a:gd name="adj" fmla="val 16667"/>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3"/>
            <p:cNvSpPr txBox="1"/>
            <p:nvPr/>
          </p:nvSpPr>
          <p:spPr>
            <a:xfrm>
              <a:off x="55744" y="129897"/>
              <a:ext cx="3850912" cy="103043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Montserrat"/>
                <a:buNone/>
              </a:pPr>
              <a:r>
                <a:rPr lang="pl-PL" sz="1600" b="1" dirty="0">
                  <a:solidFill>
                    <a:schemeClr val="lt1"/>
                  </a:solidFill>
                  <a:latin typeface="Montserrat"/>
                  <a:ea typeface="Montserrat"/>
                  <a:cs typeface="Montserrat"/>
                  <a:sym typeface="Montserrat"/>
                </a:rPr>
                <a:t>THE MAIN HUB FOR THE SUPPLY OF WEAPONS TO UKRAINE IS THE POLISH RZESZÓW-JASIONKA</a:t>
              </a:r>
              <a:br>
                <a:rPr lang="pl-PL" sz="1600" b="1" dirty="0">
                  <a:solidFill>
                    <a:schemeClr val="lt1"/>
                  </a:solidFill>
                  <a:latin typeface="Montserrat"/>
                  <a:ea typeface="Montserrat"/>
                  <a:cs typeface="Montserrat"/>
                  <a:sym typeface="Montserrat"/>
                </a:rPr>
              </a:br>
              <a:r>
                <a:rPr lang="pl-PL" sz="1600" b="1" dirty="0">
                  <a:solidFill>
                    <a:schemeClr val="lt1"/>
                  </a:solidFill>
                  <a:latin typeface="Montserrat"/>
                  <a:ea typeface="Montserrat"/>
                  <a:cs typeface="Montserrat"/>
                  <a:sym typeface="Montserrat"/>
                </a:rPr>
                <a:t>(J-TOWN) AIRPORT. </a:t>
              </a:r>
              <a:endParaRPr sz="1600" b="1" dirty="0">
                <a:solidFill>
                  <a:schemeClr val="lt1"/>
                </a:solidFill>
                <a:latin typeface="Montserrat"/>
                <a:ea typeface="Montserrat"/>
                <a:cs typeface="Montserrat"/>
                <a:sym typeface="Montserrat"/>
              </a:endParaRPr>
            </a:p>
          </p:txBody>
        </p:sp>
        <p:sp>
          <p:nvSpPr>
            <p:cNvPr id="119" name="Google Shape;119;p3"/>
            <p:cNvSpPr/>
            <p:nvPr/>
          </p:nvSpPr>
          <p:spPr>
            <a:xfrm>
              <a:off x="0" y="1262153"/>
              <a:ext cx="3962400" cy="1141920"/>
            </a:xfrm>
            <a:prstGeom prst="roundRect">
              <a:avLst>
                <a:gd name="adj" fmla="val 16667"/>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3"/>
            <p:cNvSpPr txBox="1"/>
            <p:nvPr/>
          </p:nvSpPr>
          <p:spPr>
            <a:xfrm>
              <a:off x="55744" y="1317897"/>
              <a:ext cx="3850912" cy="103043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Montserrat"/>
                <a:buNone/>
              </a:pPr>
              <a:r>
                <a:rPr lang="pl-PL" sz="1600" b="1" dirty="0">
                  <a:solidFill>
                    <a:schemeClr val="lt1"/>
                  </a:solidFill>
                  <a:latin typeface="Montserrat"/>
                  <a:ea typeface="Montserrat"/>
                  <a:cs typeface="Montserrat"/>
                  <a:sym typeface="Montserrat"/>
                </a:rPr>
                <a:t>100KM (60MILES) TO THE </a:t>
              </a:r>
              <a:br>
                <a:rPr lang="pl-PL" sz="1600" b="1" dirty="0">
                  <a:solidFill>
                    <a:schemeClr val="lt1"/>
                  </a:solidFill>
                  <a:latin typeface="Montserrat"/>
                  <a:ea typeface="Montserrat"/>
                  <a:cs typeface="Montserrat"/>
                  <a:sym typeface="Montserrat"/>
                </a:rPr>
              </a:br>
              <a:r>
                <a:rPr lang="pl-PL" sz="1600" b="1" dirty="0">
                  <a:solidFill>
                    <a:schemeClr val="lt1"/>
                  </a:solidFill>
                  <a:latin typeface="Montserrat"/>
                  <a:ea typeface="Montserrat"/>
                  <a:cs typeface="Montserrat"/>
                  <a:sym typeface="Montserrat"/>
                </a:rPr>
                <a:t>POLISH - UKRAINIAN BORDER</a:t>
              </a:r>
              <a:endParaRPr sz="1600" b="1" dirty="0">
                <a:solidFill>
                  <a:schemeClr val="lt1"/>
                </a:solidFill>
                <a:latin typeface="Montserrat"/>
                <a:ea typeface="Montserrat"/>
                <a:cs typeface="Montserrat"/>
                <a:sym typeface="Montserrat"/>
              </a:endParaRPr>
            </a:p>
          </p:txBody>
        </p:sp>
        <p:sp>
          <p:nvSpPr>
            <p:cNvPr id="121" name="Google Shape;121;p3"/>
            <p:cNvSpPr/>
            <p:nvPr/>
          </p:nvSpPr>
          <p:spPr>
            <a:xfrm>
              <a:off x="0" y="2450153"/>
              <a:ext cx="3962400" cy="1141920"/>
            </a:xfrm>
            <a:prstGeom prst="roundRect">
              <a:avLst>
                <a:gd name="adj" fmla="val 16667"/>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3"/>
            <p:cNvSpPr txBox="1"/>
            <p:nvPr/>
          </p:nvSpPr>
          <p:spPr>
            <a:xfrm>
              <a:off x="55744" y="2505897"/>
              <a:ext cx="3850912" cy="103043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Montserrat"/>
                <a:buNone/>
              </a:pPr>
              <a:r>
                <a:rPr lang="pl-PL" sz="1600" b="1" dirty="0">
                  <a:solidFill>
                    <a:schemeClr val="lt1"/>
                  </a:solidFill>
                  <a:latin typeface="Montserrat"/>
                  <a:ea typeface="Montserrat"/>
                  <a:cs typeface="Montserrat"/>
                  <a:sym typeface="Montserrat"/>
                </a:rPr>
                <a:t>170KM (100MILES) TO LVIV</a:t>
              </a:r>
              <a:endParaRPr sz="1600" b="1" dirty="0">
                <a:solidFill>
                  <a:schemeClr val="lt1"/>
                </a:solidFill>
                <a:latin typeface="Montserrat"/>
                <a:ea typeface="Montserrat"/>
                <a:cs typeface="Montserrat"/>
                <a:sym typeface="Montserrat"/>
              </a:endParaRPr>
            </a:p>
          </p:txBody>
        </p:sp>
      </p:grpSp>
      <p:sp>
        <p:nvSpPr>
          <p:cNvPr id="11" name="pole tekstowe 10"/>
          <p:cNvSpPr txBox="1"/>
          <p:nvPr/>
        </p:nvSpPr>
        <p:spPr>
          <a:xfrm>
            <a:off x="11336694" y="6288833"/>
            <a:ext cx="718457" cy="307777"/>
          </a:xfrm>
          <a:prstGeom prst="rect">
            <a:avLst/>
          </a:prstGeom>
          <a:noFill/>
        </p:spPr>
        <p:txBody>
          <a:bodyPr wrap="square" rtlCol="0">
            <a:spAutoFit/>
          </a:bodyPr>
          <a:lstStyle/>
          <a:p>
            <a:r>
              <a:rPr lang="pl-PL" dirty="0" smtClean="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p:nvPr/>
        </p:nvSpPr>
        <p:spPr>
          <a:xfrm>
            <a:off x="5345645" y="2325010"/>
            <a:ext cx="5901474" cy="1028027"/>
          </a:xfrm>
          <a:custGeom>
            <a:avLst/>
            <a:gdLst/>
            <a:ahLst/>
            <a:cxnLst/>
            <a:rect l="l" t="t" r="r" b="b"/>
            <a:pathLst>
              <a:path w="1028026" h="5901473" extrusionOk="0">
                <a:moveTo>
                  <a:pt x="1028026" y="983600"/>
                </a:moveTo>
                <a:lnTo>
                  <a:pt x="1028026" y="4917873"/>
                </a:lnTo>
                <a:cubicBezTo>
                  <a:pt x="1028026" y="5461099"/>
                  <a:pt x="1014663" y="5901470"/>
                  <a:pt x="998179" y="5901470"/>
                </a:cubicBezTo>
                <a:lnTo>
                  <a:pt x="0" y="5901470"/>
                </a:lnTo>
                <a:lnTo>
                  <a:pt x="0" y="5901470"/>
                </a:lnTo>
                <a:lnTo>
                  <a:pt x="0" y="3"/>
                </a:lnTo>
                <a:lnTo>
                  <a:pt x="0" y="3"/>
                </a:lnTo>
                <a:lnTo>
                  <a:pt x="998179" y="3"/>
                </a:lnTo>
                <a:cubicBezTo>
                  <a:pt x="1014663" y="3"/>
                  <a:pt x="1028026" y="440374"/>
                  <a:pt x="1028026" y="983600"/>
                </a:cubicBezTo>
                <a:close/>
              </a:path>
            </a:pathLst>
          </a:custGeom>
          <a:solidFill>
            <a:srgbClr val="F7CBCB">
              <a:alpha val="89803"/>
            </a:srgbClr>
          </a:solidFill>
          <a:ln w="12700" cap="flat" cmpd="sng">
            <a:solidFill>
              <a:srgbClr val="F7CBCB">
                <a:alpha val="89803"/>
              </a:srgbClr>
            </a:solidFill>
            <a:prstDash val="solid"/>
            <a:miter lim="800000"/>
            <a:headEnd type="none" w="sm" len="sm"/>
            <a:tailEnd type="none" w="sm" len="sm"/>
          </a:ln>
        </p:spPr>
        <p:txBody>
          <a:bodyPr spcFirstLastPara="1" wrap="square" lIns="110475" tIns="105425" rIns="160650" bIns="105425" anchor="ctr" anchorCtr="0">
            <a:noAutofit/>
          </a:bodyPr>
          <a:lstStyle/>
          <a:p>
            <a:pPr marL="285750" marR="0" lvl="1" indent="-285750" algn="l" rtl="0">
              <a:lnSpc>
                <a:spcPct val="90000"/>
              </a:lnSpc>
              <a:spcBef>
                <a:spcPts val="0"/>
              </a:spcBef>
              <a:spcAft>
                <a:spcPts val="0"/>
              </a:spcAft>
              <a:buClr>
                <a:schemeClr val="dk1"/>
              </a:buClr>
              <a:buSzPts val="2900"/>
              <a:buFont typeface="Arial"/>
              <a:buChar char="•"/>
            </a:pPr>
            <a:r>
              <a:rPr lang="pl-PL" sz="2900" b="1" i="0" u="none" strike="noStrike" cap="none" dirty="0">
                <a:solidFill>
                  <a:schemeClr val="dk1"/>
                </a:solidFill>
                <a:latin typeface="Montserrat"/>
                <a:ea typeface="Montserrat"/>
                <a:cs typeface="Montserrat"/>
                <a:sym typeface="Montserrat"/>
              </a:rPr>
              <a:t>WAGED BETWEEN STATE AND NON-STATE ENTITIES</a:t>
            </a:r>
            <a:endParaRPr sz="2900" b="1" i="0" u="none" strike="noStrike" cap="none" dirty="0">
              <a:solidFill>
                <a:schemeClr val="dk1"/>
              </a:solidFill>
              <a:latin typeface="Montserrat"/>
              <a:ea typeface="Montserrat"/>
              <a:cs typeface="Montserrat"/>
              <a:sym typeface="Montserrat"/>
            </a:endParaRPr>
          </a:p>
        </p:txBody>
      </p:sp>
      <p:sp>
        <p:nvSpPr>
          <p:cNvPr id="165" name="Google Shape;165;p5"/>
          <p:cNvSpPr/>
          <p:nvPr/>
        </p:nvSpPr>
        <p:spPr>
          <a:xfrm>
            <a:off x="2026067" y="2196507"/>
            <a:ext cx="3319579" cy="1285032"/>
          </a:xfrm>
          <a:custGeom>
            <a:avLst/>
            <a:gdLst/>
            <a:ahLst/>
            <a:cxnLst/>
            <a:rect l="l" t="t" r="r" b="b"/>
            <a:pathLst>
              <a:path w="3319579" h="1285032" extrusionOk="0">
                <a:moveTo>
                  <a:pt x="0" y="214176"/>
                </a:moveTo>
                <a:cubicBezTo>
                  <a:pt x="0" y="95890"/>
                  <a:pt x="95890" y="0"/>
                  <a:pt x="214176" y="0"/>
                </a:cubicBezTo>
                <a:lnTo>
                  <a:pt x="3105403" y="0"/>
                </a:lnTo>
                <a:cubicBezTo>
                  <a:pt x="3223689" y="0"/>
                  <a:pt x="3319579" y="95890"/>
                  <a:pt x="3319579" y="214176"/>
                </a:cubicBezTo>
                <a:lnTo>
                  <a:pt x="3319579" y="1070856"/>
                </a:lnTo>
                <a:cubicBezTo>
                  <a:pt x="3319579" y="1189142"/>
                  <a:pt x="3223689" y="1285032"/>
                  <a:pt x="3105403" y="1285032"/>
                </a:cubicBezTo>
                <a:lnTo>
                  <a:pt x="214176" y="1285032"/>
                </a:lnTo>
                <a:cubicBezTo>
                  <a:pt x="95890" y="1285032"/>
                  <a:pt x="0" y="1189142"/>
                  <a:pt x="0" y="1070856"/>
                </a:cubicBezTo>
                <a:lnTo>
                  <a:pt x="0" y="214176"/>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157975" tIns="110350" rIns="157975" bIns="110350" anchor="ctr" anchorCtr="0">
            <a:noAutofit/>
          </a:bodyPr>
          <a:lstStyle/>
          <a:p>
            <a:pPr marL="0" marR="0" lvl="0" indent="0" algn="ctr" rtl="0">
              <a:lnSpc>
                <a:spcPct val="90000"/>
              </a:lnSpc>
              <a:spcBef>
                <a:spcPts val="0"/>
              </a:spcBef>
              <a:spcAft>
                <a:spcPts val="0"/>
              </a:spcAft>
              <a:buClr>
                <a:schemeClr val="lt1"/>
              </a:buClr>
              <a:buSzPts val="2500"/>
              <a:buFont typeface="Montserrat"/>
              <a:buNone/>
            </a:pPr>
            <a:r>
              <a:rPr lang="pl-PL" sz="2500" b="1" dirty="0">
                <a:solidFill>
                  <a:schemeClr val="lt1"/>
                </a:solidFill>
                <a:latin typeface="Montserrat"/>
                <a:ea typeface="Montserrat"/>
                <a:cs typeface="Montserrat"/>
                <a:sym typeface="Montserrat"/>
              </a:rPr>
              <a:t>ASYMMETRIC WARS </a:t>
            </a:r>
            <a:endParaRPr sz="2500" b="1" dirty="0">
              <a:solidFill>
                <a:schemeClr val="lt1"/>
              </a:solidFill>
              <a:latin typeface="Montserrat"/>
              <a:ea typeface="Montserrat"/>
              <a:cs typeface="Montserrat"/>
              <a:sym typeface="Montserrat"/>
            </a:endParaRPr>
          </a:p>
        </p:txBody>
      </p:sp>
      <p:sp>
        <p:nvSpPr>
          <p:cNvPr id="166" name="Google Shape;166;p5"/>
          <p:cNvSpPr/>
          <p:nvPr/>
        </p:nvSpPr>
        <p:spPr>
          <a:xfrm>
            <a:off x="5345645" y="3674295"/>
            <a:ext cx="5901474" cy="1028027"/>
          </a:xfrm>
          <a:custGeom>
            <a:avLst/>
            <a:gdLst/>
            <a:ahLst/>
            <a:cxnLst/>
            <a:rect l="l" t="t" r="r" b="b"/>
            <a:pathLst>
              <a:path w="1028026" h="5901473" extrusionOk="0">
                <a:moveTo>
                  <a:pt x="1028026" y="983600"/>
                </a:moveTo>
                <a:lnTo>
                  <a:pt x="1028026" y="4917873"/>
                </a:lnTo>
                <a:cubicBezTo>
                  <a:pt x="1028026" y="5461099"/>
                  <a:pt x="1014663" y="5901470"/>
                  <a:pt x="998179" y="5901470"/>
                </a:cubicBezTo>
                <a:lnTo>
                  <a:pt x="0" y="5901470"/>
                </a:lnTo>
                <a:lnTo>
                  <a:pt x="0" y="5901470"/>
                </a:lnTo>
                <a:lnTo>
                  <a:pt x="0" y="3"/>
                </a:lnTo>
                <a:lnTo>
                  <a:pt x="0" y="3"/>
                </a:lnTo>
                <a:lnTo>
                  <a:pt x="998179" y="3"/>
                </a:lnTo>
                <a:cubicBezTo>
                  <a:pt x="1014663" y="3"/>
                  <a:pt x="1028026" y="440374"/>
                  <a:pt x="1028026" y="983600"/>
                </a:cubicBezTo>
                <a:close/>
              </a:path>
            </a:pathLst>
          </a:custGeom>
          <a:solidFill>
            <a:srgbClr val="F7CBCB">
              <a:alpha val="89803"/>
            </a:srgbClr>
          </a:solidFill>
          <a:ln w="12700" cap="flat" cmpd="sng">
            <a:solidFill>
              <a:srgbClr val="F7CBCB">
                <a:alpha val="89803"/>
              </a:srgbClr>
            </a:solidFill>
            <a:prstDash val="solid"/>
            <a:miter lim="800000"/>
            <a:headEnd type="none" w="sm" len="sm"/>
            <a:tailEnd type="none" w="sm" len="sm"/>
          </a:ln>
        </p:spPr>
        <p:txBody>
          <a:bodyPr spcFirstLastPara="1" wrap="square" lIns="110475" tIns="105425" rIns="160650" bIns="105425" anchor="ctr" anchorCtr="0">
            <a:noAutofit/>
          </a:bodyPr>
          <a:lstStyle/>
          <a:p>
            <a:pPr marL="285750" marR="0" lvl="1" indent="-285750" algn="l" rtl="0">
              <a:lnSpc>
                <a:spcPct val="90000"/>
              </a:lnSpc>
              <a:spcBef>
                <a:spcPts val="0"/>
              </a:spcBef>
              <a:spcAft>
                <a:spcPts val="0"/>
              </a:spcAft>
              <a:buClr>
                <a:schemeClr val="dk1"/>
              </a:buClr>
              <a:buSzPts val="2900"/>
              <a:buFont typeface="Montserrat"/>
              <a:buChar char="•"/>
            </a:pPr>
            <a:r>
              <a:rPr lang="pl-PL" sz="2900" b="1" i="0" u="none" strike="noStrike" cap="none" dirty="0">
                <a:solidFill>
                  <a:schemeClr val="dk1"/>
                </a:solidFill>
                <a:latin typeface="Montserrat"/>
                <a:ea typeface="Montserrat"/>
                <a:cs typeface="Montserrat"/>
                <a:sym typeface="Montserrat"/>
              </a:rPr>
              <a:t>STATES PARTICIPATE</a:t>
            </a:r>
            <a:endParaRPr sz="2900" b="1" i="0" u="none" strike="noStrike" cap="none" dirty="0">
              <a:solidFill>
                <a:schemeClr val="dk1"/>
              </a:solidFill>
              <a:latin typeface="Montserrat"/>
              <a:ea typeface="Montserrat"/>
              <a:cs typeface="Montserrat"/>
              <a:sym typeface="Montserrat"/>
            </a:endParaRPr>
          </a:p>
        </p:txBody>
      </p:sp>
      <p:sp>
        <p:nvSpPr>
          <p:cNvPr id="167" name="Google Shape;167;p5"/>
          <p:cNvSpPr/>
          <p:nvPr/>
        </p:nvSpPr>
        <p:spPr>
          <a:xfrm>
            <a:off x="2026067" y="3545791"/>
            <a:ext cx="3319579" cy="1285032"/>
          </a:xfrm>
          <a:custGeom>
            <a:avLst/>
            <a:gdLst/>
            <a:ahLst/>
            <a:cxnLst/>
            <a:rect l="l" t="t" r="r" b="b"/>
            <a:pathLst>
              <a:path w="3319579" h="1285032" extrusionOk="0">
                <a:moveTo>
                  <a:pt x="0" y="214176"/>
                </a:moveTo>
                <a:cubicBezTo>
                  <a:pt x="0" y="95890"/>
                  <a:pt x="95890" y="0"/>
                  <a:pt x="214176" y="0"/>
                </a:cubicBezTo>
                <a:lnTo>
                  <a:pt x="3105403" y="0"/>
                </a:lnTo>
                <a:cubicBezTo>
                  <a:pt x="3223689" y="0"/>
                  <a:pt x="3319579" y="95890"/>
                  <a:pt x="3319579" y="214176"/>
                </a:cubicBezTo>
                <a:lnTo>
                  <a:pt x="3319579" y="1070856"/>
                </a:lnTo>
                <a:cubicBezTo>
                  <a:pt x="3319579" y="1189142"/>
                  <a:pt x="3223689" y="1285032"/>
                  <a:pt x="3105403" y="1285032"/>
                </a:cubicBezTo>
                <a:lnTo>
                  <a:pt x="214176" y="1285032"/>
                </a:lnTo>
                <a:cubicBezTo>
                  <a:pt x="95890" y="1285032"/>
                  <a:pt x="0" y="1189142"/>
                  <a:pt x="0" y="1070856"/>
                </a:cubicBezTo>
                <a:lnTo>
                  <a:pt x="0" y="214176"/>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157975" tIns="110350" rIns="157975" bIns="110350" anchor="ctr" anchorCtr="0">
            <a:noAutofit/>
          </a:bodyPr>
          <a:lstStyle/>
          <a:p>
            <a:pPr marL="0" marR="0" lvl="0" indent="0" algn="ctr" rtl="0">
              <a:lnSpc>
                <a:spcPct val="90000"/>
              </a:lnSpc>
              <a:spcBef>
                <a:spcPts val="0"/>
              </a:spcBef>
              <a:spcAft>
                <a:spcPts val="0"/>
              </a:spcAft>
              <a:buClr>
                <a:schemeClr val="lt1"/>
              </a:buClr>
              <a:buSzPts val="2500"/>
              <a:buFont typeface="Montserrat"/>
              <a:buNone/>
            </a:pPr>
            <a:r>
              <a:rPr lang="pl-PL" sz="2500" b="1" dirty="0">
                <a:solidFill>
                  <a:schemeClr val="lt1"/>
                </a:solidFill>
                <a:latin typeface="Montserrat"/>
                <a:ea typeface="Montserrat"/>
                <a:cs typeface="Montserrat"/>
                <a:sym typeface="Montserrat"/>
              </a:rPr>
              <a:t>INTER-STATE WARS</a:t>
            </a:r>
            <a:endParaRPr sz="2500" b="1" dirty="0">
              <a:solidFill>
                <a:schemeClr val="lt1"/>
              </a:solidFill>
              <a:latin typeface="Montserrat"/>
              <a:ea typeface="Montserrat"/>
              <a:cs typeface="Montserrat"/>
              <a:sym typeface="Montserrat"/>
            </a:endParaRPr>
          </a:p>
        </p:txBody>
      </p:sp>
      <p:sp>
        <p:nvSpPr>
          <p:cNvPr id="168" name="Google Shape;168;p5"/>
          <p:cNvSpPr/>
          <p:nvPr/>
        </p:nvSpPr>
        <p:spPr>
          <a:xfrm>
            <a:off x="5345645" y="5023578"/>
            <a:ext cx="5901474" cy="1028027"/>
          </a:xfrm>
          <a:custGeom>
            <a:avLst/>
            <a:gdLst/>
            <a:ahLst/>
            <a:cxnLst/>
            <a:rect l="l" t="t" r="r" b="b"/>
            <a:pathLst>
              <a:path w="1028026" h="5901473" extrusionOk="0">
                <a:moveTo>
                  <a:pt x="1028026" y="983600"/>
                </a:moveTo>
                <a:lnTo>
                  <a:pt x="1028026" y="4917873"/>
                </a:lnTo>
                <a:cubicBezTo>
                  <a:pt x="1028026" y="5461099"/>
                  <a:pt x="1014663" y="5901470"/>
                  <a:pt x="998179" y="5901470"/>
                </a:cubicBezTo>
                <a:lnTo>
                  <a:pt x="0" y="5901470"/>
                </a:lnTo>
                <a:lnTo>
                  <a:pt x="0" y="5901470"/>
                </a:lnTo>
                <a:lnTo>
                  <a:pt x="0" y="3"/>
                </a:lnTo>
                <a:lnTo>
                  <a:pt x="0" y="3"/>
                </a:lnTo>
                <a:lnTo>
                  <a:pt x="998179" y="3"/>
                </a:lnTo>
                <a:cubicBezTo>
                  <a:pt x="1014663" y="3"/>
                  <a:pt x="1028026" y="440374"/>
                  <a:pt x="1028026" y="983600"/>
                </a:cubicBezTo>
                <a:close/>
              </a:path>
            </a:pathLst>
          </a:custGeom>
          <a:solidFill>
            <a:srgbClr val="F7CBCB">
              <a:alpha val="89803"/>
            </a:srgbClr>
          </a:solidFill>
          <a:ln w="12700" cap="flat" cmpd="sng">
            <a:solidFill>
              <a:srgbClr val="F7CBCB">
                <a:alpha val="89803"/>
              </a:srgbClr>
            </a:solidFill>
            <a:prstDash val="solid"/>
            <a:miter lim="800000"/>
            <a:headEnd type="none" w="sm" len="sm"/>
            <a:tailEnd type="none" w="sm" len="sm"/>
          </a:ln>
        </p:spPr>
        <p:txBody>
          <a:bodyPr spcFirstLastPara="1" wrap="square" lIns="110475" tIns="105425" rIns="160650" bIns="105425" anchor="ctr" anchorCtr="0">
            <a:noAutofit/>
          </a:bodyPr>
          <a:lstStyle/>
          <a:p>
            <a:pPr marL="285750" marR="0" lvl="1" indent="-285750" algn="l" rtl="0">
              <a:lnSpc>
                <a:spcPct val="90000"/>
              </a:lnSpc>
              <a:spcBef>
                <a:spcPts val="0"/>
              </a:spcBef>
              <a:spcAft>
                <a:spcPts val="0"/>
              </a:spcAft>
              <a:buClr>
                <a:schemeClr val="dk1"/>
              </a:buClr>
              <a:buSzPts val="2900"/>
              <a:buFont typeface="Montserrat"/>
              <a:buChar char="•"/>
            </a:pPr>
            <a:r>
              <a:rPr lang="pl-PL" sz="2900" b="1" i="0" u="none" strike="noStrike" cap="none" dirty="0">
                <a:solidFill>
                  <a:schemeClr val="dk1"/>
                </a:solidFill>
                <a:latin typeface="Montserrat"/>
                <a:ea typeface="Montserrat"/>
                <a:cs typeface="Montserrat"/>
                <a:sym typeface="Montserrat"/>
              </a:rPr>
              <a:t>BORDER OF CIVILISATION (CIVILISATION WARS)</a:t>
            </a:r>
            <a:endParaRPr sz="2900" b="0" i="0" u="none" strike="noStrike" cap="none" dirty="0">
              <a:solidFill>
                <a:schemeClr val="dk1"/>
              </a:solidFill>
              <a:latin typeface="Calibri"/>
              <a:ea typeface="Calibri"/>
              <a:cs typeface="Calibri"/>
              <a:sym typeface="Calibri"/>
            </a:endParaRPr>
          </a:p>
        </p:txBody>
      </p:sp>
      <p:sp>
        <p:nvSpPr>
          <p:cNvPr id="169" name="Google Shape;169;p5"/>
          <p:cNvSpPr/>
          <p:nvPr/>
        </p:nvSpPr>
        <p:spPr>
          <a:xfrm>
            <a:off x="2026067" y="4895076"/>
            <a:ext cx="3319579" cy="1285032"/>
          </a:xfrm>
          <a:custGeom>
            <a:avLst/>
            <a:gdLst/>
            <a:ahLst/>
            <a:cxnLst/>
            <a:rect l="l" t="t" r="r" b="b"/>
            <a:pathLst>
              <a:path w="3319579" h="1285032" extrusionOk="0">
                <a:moveTo>
                  <a:pt x="0" y="214176"/>
                </a:moveTo>
                <a:cubicBezTo>
                  <a:pt x="0" y="95890"/>
                  <a:pt x="95890" y="0"/>
                  <a:pt x="214176" y="0"/>
                </a:cubicBezTo>
                <a:lnTo>
                  <a:pt x="3105403" y="0"/>
                </a:lnTo>
                <a:cubicBezTo>
                  <a:pt x="3223689" y="0"/>
                  <a:pt x="3319579" y="95890"/>
                  <a:pt x="3319579" y="214176"/>
                </a:cubicBezTo>
                <a:lnTo>
                  <a:pt x="3319579" y="1070856"/>
                </a:lnTo>
                <a:cubicBezTo>
                  <a:pt x="3319579" y="1189142"/>
                  <a:pt x="3223689" y="1285032"/>
                  <a:pt x="3105403" y="1285032"/>
                </a:cubicBezTo>
                <a:lnTo>
                  <a:pt x="214176" y="1285032"/>
                </a:lnTo>
                <a:cubicBezTo>
                  <a:pt x="95890" y="1285032"/>
                  <a:pt x="0" y="1189142"/>
                  <a:pt x="0" y="1070856"/>
                </a:cubicBezTo>
                <a:lnTo>
                  <a:pt x="0" y="214176"/>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157975" tIns="110350" rIns="157975" bIns="110350" anchor="ctr" anchorCtr="0">
            <a:noAutofit/>
          </a:bodyPr>
          <a:lstStyle/>
          <a:p>
            <a:pPr marL="0" marR="0" lvl="0" indent="0" algn="ctr" rtl="0">
              <a:lnSpc>
                <a:spcPct val="90000"/>
              </a:lnSpc>
              <a:spcBef>
                <a:spcPts val="0"/>
              </a:spcBef>
              <a:spcAft>
                <a:spcPts val="0"/>
              </a:spcAft>
              <a:buClr>
                <a:schemeClr val="lt1"/>
              </a:buClr>
              <a:buSzPts val="2500"/>
              <a:buFont typeface="Montserrat"/>
              <a:buNone/>
            </a:pPr>
            <a:r>
              <a:rPr lang="pl-PL" sz="2500" b="1" dirty="0">
                <a:solidFill>
                  <a:schemeClr val="lt1"/>
                </a:solidFill>
                <a:latin typeface="Montserrat"/>
                <a:ea typeface="Montserrat"/>
                <a:cs typeface="Montserrat"/>
                <a:sym typeface="Montserrat"/>
              </a:rPr>
              <a:t>INTER-CIVILISATION WAR</a:t>
            </a:r>
            <a:endParaRPr sz="2500" b="1" dirty="0">
              <a:solidFill>
                <a:schemeClr val="lt1"/>
              </a:solidFill>
              <a:latin typeface="Montserrat"/>
              <a:ea typeface="Montserrat"/>
              <a:cs typeface="Montserrat"/>
              <a:sym typeface="Montserrat"/>
            </a:endParaRPr>
          </a:p>
        </p:txBody>
      </p:sp>
      <p:sp>
        <p:nvSpPr>
          <p:cNvPr id="170" name="Google Shape;170;p5"/>
          <p:cNvSpPr txBox="1">
            <a:spLocks noGrp="1"/>
          </p:cNvSpPr>
          <p:nvPr>
            <p:ph type="title"/>
          </p:nvPr>
        </p:nvSpPr>
        <p:spPr>
          <a:xfrm>
            <a:off x="1440851" y="412239"/>
            <a:ext cx="6240109" cy="114880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Montserrat"/>
              <a:buNone/>
            </a:pPr>
            <a:r>
              <a:rPr lang="pl-PL" sz="4000" dirty="0">
                <a:latin typeface="Montserrat"/>
                <a:ea typeface="Montserrat"/>
                <a:cs typeface="Montserrat"/>
                <a:sym typeface="Montserrat"/>
              </a:rPr>
              <a:t>NEW ENVIRONMENT FOR COMMANDER</a:t>
            </a:r>
            <a:endParaRPr dirty="0"/>
          </a:p>
        </p:txBody>
      </p:sp>
      <p:pic>
        <p:nvPicPr>
          <p:cNvPr id="171" name="Google Shape;171;p5"/>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10" name="pole tekstowe 9"/>
          <p:cNvSpPr txBox="1"/>
          <p:nvPr/>
        </p:nvSpPr>
        <p:spPr>
          <a:xfrm>
            <a:off x="11336694" y="6288833"/>
            <a:ext cx="718457" cy="307777"/>
          </a:xfrm>
          <a:prstGeom prst="rect">
            <a:avLst/>
          </a:prstGeom>
          <a:noFill/>
        </p:spPr>
        <p:txBody>
          <a:bodyPr wrap="square" rtlCol="0">
            <a:spAutoFit/>
          </a:bodyPr>
          <a:lstStyle/>
          <a:p>
            <a:r>
              <a:rPr lang="pl-PL" dirty="0" smtClean="0"/>
              <a:t>5</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177" name="Google Shape;177;p6"/>
          <p:cNvSpPr txBox="1">
            <a:spLocks noGrp="1"/>
          </p:cNvSpPr>
          <p:nvPr>
            <p:ph type="title"/>
          </p:nvPr>
        </p:nvSpPr>
        <p:spPr>
          <a:xfrm>
            <a:off x="676968" y="577874"/>
            <a:ext cx="7402285" cy="7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Montserrat"/>
              <a:buNone/>
            </a:pPr>
            <a:r>
              <a:rPr lang="pl-PL" sz="3200" dirty="0">
                <a:latin typeface="Montserrat"/>
                <a:ea typeface="Montserrat"/>
                <a:cs typeface="Montserrat"/>
                <a:sym typeface="Montserrat"/>
              </a:rPr>
              <a:t>STRUCTURAL CHARACTERISTICS OF LEADERS’ PERSONALITIES</a:t>
            </a:r>
            <a:endParaRPr sz="3200" dirty="0"/>
          </a:p>
        </p:txBody>
      </p:sp>
      <p:sp>
        <p:nvSpPr>
          <p:cNvPr id="178" name="Google Shape;178;p6"/>
          <p:cNvSpPr/>
          <p:nvPr/>
        </p:nvSpPr>
        <p:spPr>
          <a:xfrm>
            <a:off x="1356847" y="2332306"/>
            <a:ext cx="2866778" cy="1433389"/>
          </a:xfrm>
          <a:custGeom>
            <a:avLst/>
            <a:gdLst/>
            <a:ahLst/>
            <a:cxnLst/>
            <a:rect l="l" t="t" r="r" b="b"/>
            <a:pathLst>
              <a:path w="2866778" h="1433389" extrusionOk="0">
                <a:moveTo>
                  <a:pt x="0" y="143339"/>
                </a:moveTo>
                <a:cubicBezTo>
                  <a:pt x="0" y="64175"/>
                  <a:pt x="64175" y="0"/>
                  <a:pt x="143339" y="0"/>
                </a:cubicBezTo>
                <a:lnTo>
                  <a:pt x="2723439" y="0"/>
                </a:lnTo>
                <a:cubicBezTo>
                  <a:pt x="2802603" y="0"/>
                  <a:pt x="2866778" y="64175"/>
                  <a:pt x="2866778" y="143339"/>
                </a:cubicBezTo>
                <a:lnTo>
                  <a:pt x="2866778" y="1290050"/>
                </a:lnTo>
                <a:cubicBezTo>
                  <a:pt x="2866778" y="1369214"/>
                  <a:pt x="2802603" y="1433389"/>
                  <a:pt x="2723439" y="1433389"/>
                </a:cubicBezTo>
                <a:lnTo>
                  <a:pt x="143339" y="1433389"/>
                </a:lnTo>
                <a:cubicBezTo>
                  <a:pt x="64175" y="1433389"/>
                  <a:pt x="0" y="1369214"/>
                  <a:pt x="0" y="1290050"/>
                </a:cubicBezTo>
                <a:lnTo>
                  <a:pt x="0" y="143339"/>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76250" tIns="64825" rIns="76250" bIns="648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pl-PL" sz="1800" b="1" dirty="0">
                <a:solidFill>
                  <a:schemeClr val="lt1"/>
                </a:solidFill>
                <a:latin typeface="Montserrat"/>
                <a:ea typeface="Montserrat"/>
                <a:cs typeface="Montserrat"/>
                <a:sym typeface="Montserrat"/>
              </a:rPr>
              <a:t>THE TRAIT THEORY</a:t>
            </a:r>
            <a:endParaRPr sz="1800" b="1" dirty="0">
              <a:solidFill>
                <a:schemeClr val="lt1"/>
              </a:solidFill>
              <a:latin typeface="Montserrat"/>
              <a:ea typeface="Montserrat"/>
              <a:cs typeface="Montserrat"/>
              <a:sym typeface="Montserrat"/>
            </a:endParaRPr>
          </a:p>
        </p:txBody>
      </p:sp>
      <p:sp>
        <p:nvSpPr>
          <p:cNvPr id="179" name="Google Shape;179;p6"/>
          <p:cNvSpPr/>
          <p:nvPr/>
        </p:nvSpPr>
        <p:spPr>
          <a:xfrm>
            <a:off x="1643524" y="3765695"/>
            <a:ext cx="286677" cy="1075041"/>
          </a:xfrm>
          <a:custGeom>
            <a:avLst/>
            <a:gdLst/>
            <a:ahLst/>
            <a:cxnLst/>
            <a:rect l="l" t="t" r="r" b="b"/>
            <a:pathLst>
              <a:path w="120000" h="120000" extrusionOk="0">
                <a:moveTo>
                  <a:pt x="0" y="0"/>
                </a:moveTo>
                <a:lnTo>
                  <a:pt x="0" y="120000"/>
                </a:lnTo>
                <a:lnTo>
                  <a:pt x="120000" y="120000"/>
                </a:lnTo>
              </a:path>
            </a:pathLst>
          </a:custGeom>
          <a:noFill/>
          <a:ln w="12700" cap="flat" cmpd="sng">
            <a:solidFill>
              <a:srgbClr val="BB131B"/>
            </a:solidFill>
            <a:prstDash val="solid"/>
            <a:miter lim="800000"/>
            <a:headEnd type="none" w="sm" len="sm"/>
            <a:tailEnd type="none" w="sm" len="sm"/>
          </a:ln>
        </p:spPr>
      </p:sp>
      <p:sp>
        <p:nvSpPr>
          <p:cNvPr id="180" name="Google Shape;180;p6"/>
          <p:cNvSpPr/>
          <p:nvPr/>
        </p:nvSpPr>
        <p:spPr>
          <a:xfrm>
            <a:off x="1930202" y="4124043"/>
            <a:ext cx="2293422" cy="1433389"/>
          </a:xfrm>
          <a:custGeom>
            <a:avLst/>
            <a:gdLst/>
            <a:ahLst/>
            <a:cxnLst/>
            <a:rect l="l" t="t" r="r" b="b"/>
            <a:pathLst>
              <a:path w="2293422" h="1433389" extrusionOk="0">
                <a:moveTo>
                  <a:pt x="0" y="143339"/>
                </a:moveTo>
                <a:cubicBezTo>
                  <a:pt x="0" y="64175"/>
                  <a:pt x="64175" y="0"/>
                  <a:pt x="143339" y="0"/>
                </a:cubicBezTo>
                <a:lnTo>
                  <a:pt x="2150083" y="0"/>
                </a:lnTo>
                <a:cubicBezTo>
                  <a:pt x="2229247" y="0"/>
                  <a:pt x="2293422" y="64175"/>
                  <a:pt x="2293422" y="143339"/>
                </a:cubicBezTo>
                <a:lnTo>
                  <a:pt x="2293422" y="1290050"/>
                </a:lnTo>
                <a:cubicBezTo>
                  <a:pt x="2293422" y="1369214"/>
                  <a:pt x="2229247" y="1433389"/>
                  <a:pt x="2150083" y="1433389"/>
                </a:cubicBezTo>
                <a:lnTo>
                  <a:pt x="143339" y="1433389"/>
                </a:lnTo>
                <a:cubicBezTo>
                  <a:pt x="64175" y="1433389"/>
                  <a:pt x="0" y="1369214"/>
                  <a:pt x="0" y="1290050"/>
                </a:cubicBezTo>
                <a:lnTo>
                  <a:pt x="0" y="143339"/>
                </a:lnTo>
                <a:close/>
              </a:path>
            </a:pathLst>
          </a:custGeom>
          <a:solidFill>
            <a:schemeClr val="lt1">
              <a:alpha val="89803"/>
            </a:schemeClr>
          </a:solidFill>
          <a:ln w="12700" cap="flat" cmpd="sng">
            <a:solidFill>
              <a:srgbClr val="ED1922"/>
            </a:solidFill>
            <a:prstDash val="solid"/>
            <a:miter lim="800000"/>
            <a:headEnd type="none" w="sm" len="sm"/>
            <a:tailEnd type="none" w="sm" len="sm"/>
          </a:ln>
        </p:spPr>
        <p:txBody>
          <a:bodyPr spcFirstLastPara="1" wrap="square" lIns="62925" tIns="55950" rIns="62925" bIns="55950" anchor="ctr"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CHOSEN PERSONALITY TRAITS MAY LEAD PEOPLE NATURALLY INTO LEADERSHIP ROLES</a:t>
            </a:r>
            <a:endParaRPr sz="1100" b="1" dirty="0">
              <a:solidFill>
                <a:schemeClr val="dk1"/>
              </a:solidFill>
              <a:latin typeface="Montserrat"/>
              <a:ea typeface="Montserrat"/>
              <a:cs typeface="Montserrat"/>
              <a:sym typeface="Montserrat"/>
            </a:endParaRPr>
          </a:p>
        </p:txBody>
      </p:sp>
      <p:sp>
        <p:nvSpPr>
          <p:cNvPr id="181" name="Google Shape;181;p6"/>
          <p:cNvSpPr/>
          <p:nvPr/>
        </p:nvSpPr>
        <p:spPr>
          <a:xfrm>
            <a:off x="4940320" y="2332306"/>
            <a:ext cx="2866778" cy="1433389"/>
          </a:xfrm>
          <a:custGeom>
            <a:avLst/>
            <a:gdLst/>
            <a:ahLst/>
            <a:cxnLst/>
            <a:rect l="l" t="t" r="r" b="b"/>
            <a:pathLst>
              <a:path w="2866778" h="1433389" extrusionOk="0">
                <a:moveTo>
                  <a:pt x="0" y="143339"/>
                </a:moveTo>
                <a:cubicBezTo>
                  <a:pt x="0" y="64175"/>
                  <a:pt x="64175" y="0"/>
                  <a:pt x="143339" y="0"/>
                </a:cubicBezTo>
                <a:lnTo>
                  <a:pt x="2723439" y="0"/>
                </a:lnTo>
                <a:cubicBezTo>
                  <a:pt x="2802603" y="0"/>
                  <a:pt x="2866778" y="64175"/>
                  <a:pt x="2866778" y="143339"/>
                </a:cubicBezTo>
                <a:lnTo>
                  <a:pt x="2866778" y="1290050"/>
                </a:lnTo>
                <a:cubicBezTo>
                  <a:pt x="2866778" y="1369214"/>
                  <a:pt x="2802603" y="1433389"/>
                  <a:pt x="2723439" y="1433389"/>
                </a:cubicBezTo>
                <a:lnTo>
                  <a:pt x="143339" y="1433389"/>
                </a:lnTo>
                <a:cubicBezTo>
                  <a:pt x="64175" y="1433389"/>
                  <a:pt x="0" y="1369214"/>
                  <a:pt x="0" y="1290050"/>
                </a:cubicBezTo>
                <a:lnTo>
                  <a:pt x="0" y="143339"/>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76250" tIns="64825" rIns="76250" bIns="648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pl-PL" sz="1800" b="1" dirty="0">
                <a:solidFill>
                  <a:schemeClr val="lt1"/>
                </a:solidFill>
                <a:latin typeface="Montserrat"/>
                <a:ea typeface="Montserrat"/>
                <a:cs typeface="Montserrat"/>
                <a:sym typeface="Montserrat"/>
              </a:rPr>
              <a:t>THE GREAT EVENTS THEORY</a:t>
            </a:r>
            <a:endParaRPr sz="1800" b="1" dirty="0">
              <a:solidFill>
                <a:schemeClr val="lt1"/>
              </a:solidFill>
              <a:latin typeface="Montserrat"/>
              <a:ea typeface="Montserrat"/>
              <a:cs typeface="Montserrat"/>
              <a:sym typeface="Montserrat"/>
            </a:endParaRPr>
          </a:p>
        </p:txBody>
      </p:sp>
      <p:sp>
        <p:nvSpPr>
          <p:cNvPr id="182" name="Google Shape;182;p6"/>
          <p:cNvSpPr/>
          <p:nvPr/>
        </p:nvSpPr>
        <p:spPr>
          <a:xfrm>
            <a:off x="5226998" y="3765695"/>
            <a:ext cx="286677" cy="1075041"/>
          </a:xfrm>
          <a:custGeom>
            <a:avLst/>
            <a:gdLst/>
            <a:ahLst/>
            <a:cxnLst/>
            <a:rect l="l" t="t" r="r" b="b"/>
            <a:pathLst>
              <a:path w="120000" h="120000" extrusionOk="0">
                <a:moveTo>
                  <a:pt x="0" y="0"/>
                </a:moveTo>
                <a:lnTo>
                  <a:pt x="0" y="120000"/>
                </a:lnTo>
                <a:lnTo>
                  <a:pt x="120000" y="120000"/>
                </a:lnTo>
              </a:path>
            </a:pathLst>
          </a:custGeom>
          <a:noFill/>
          <a:ln w="12700" cap="flat" cmpd="sng">
            <a:solidFill>
              <a:srgbClr val="BB131B"/>
            </a:solidFill>
            <a:prstDash val="solid"/>
            <a:miter lim="800000"/>
            <a:headEnd type="none" w="sm" len="sm"/>
            <a:tailEnd type="none" w="sm" len="sm"/>
          </a:ln>
        </p:spPr>
      </p:sp>
      <p:sp>
        <p:nvSpPr>
          <p:cNvPr id="183" name="Google Shape;183;p6"/>
          <p:cNvSpPr/>
          <p:nvPr/>
        </p:nvSpPr>
        <p:spPr>
          <a:xfrm>
            <a:off x="5513675" y="4124043"/>
            <a:ext cx="2293422" cy="1433389"/>
          </a:xfrm>
          <a:custGeom>
            <a:avLst/>
            <a:gdLst/>
            <a:ahLst/>
            <a:cxnLst/>
            <a:rect l="l" t="t" r="r" b="b"/>
            <a:pathLst>
              <a:path w="2293422" h="1433389" extrusionOk="0">
                <a:moveTo>
                  <a:pt x="0" y="143339"/>
                </a:moveTo>
                <a:cubicBezTo>
                  <a:pt x="0" y="64175"/>
                  <a:pt x="64175" y="0"/>
                  <a:pt x="143339" y="0"/>
                </a:cubicBezTo>
                <a:lnTo>
                  <a:pt x="2150083" y="0"/>
                </a:lnTo>
                <a:cubicBezTo>
                  <a:pt x="2229247" y="0"/>
                  <a:pt x="2293422" y="64175"/>
                  <a:pt x="2293422" y="143339"/>
                </a:cubicBezTo>
                <a:lnTo>
                  <a:pt x="2293422" y="1290050"/>
                </a:lnTo>
                <a:cubicBezTo>
                  <a:pt x="2293422" y="1369214"/>
                  <a:pt x="2229247" y="1433389"/>
                  <a:pt x="2150083" y="1433389"/>
                </a:cubicBezTo>
                <a:lnTo>
                  <a:pt x="143339" y="1433389"/>
                </a:lnTo>
                <a:cubicBezTo>
                  <a:pt x="64175" y="1433389"/>
                  <a:pt x="0" y="1369214"/>
                  <a:pt x="0" y="1290050"/>
                </a:cubicBezTo>
                <a:lnTo>
                  <a:pt x="0" y="143339"/>
                </a:lnTo>
                <a:close/>
              </a:path>
            </a:pathLst>
          </a:custGeom>
          <a:solidFill>
            <a:schemeClr val="lt1">
              <a:alpha val="89803"/>
            </a:schemeClr>
          </a:solidFill>
          <a:ln w="12700" cap="flat" cmpd="sng">
            <a:solidFill>
              <a:srgbClr val="ED1922"/>
            </a:solidFill>
            <a:prstDash val="solid"/>
            <a:miter lim="800000"/>
            <a:headEnd type="none" w="sm" len="sm"/>
            <a:tailEnd type="none" w="sm" len="sm"/>
          </a:ln>
        </p:spPr>
        <p:txBody>
          <a:bodyPr spcFirstLastPara="1" wrap="square" lIns="62925" tIns="55950" rIns="62925" bIns="55950" anchor="ctr"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FOLLOWING A CRISIS OR ANOTHER LIFE-CHANGING EVENT, AN ORDINARY PERSON CAN REVEAL HIS LEADERSHIP QUALITIES WHILE ADAPTING HIMSELF TO THE NEW SITUATION</a:t>
            </a:r>
            <a:endParaRPr sz="1100" b="1" dirty="0">
              <a:solidFill>
                <a:schemeClr val="dk1"/>
              </a:solidFill>
              <a:latin typeface="Montserrat"/>
              <a:ea typeface="Montserrat"/>
              <a:cs typeface="Montserrat"/>
              <a:sym typeface="Montserrat"/>
            </a:endParaRPr>
          </a:p>
        </p:txBody>
      </p:sp>
      <p:sp>
        <p:nvSpPr>
          <p:cNvPr id="184" name="Google Shape;184;p6"/>
          <p:cNvSpPr/>
          <p:nvPr/>
        </p:nvSpPr>
        <p:spPr>
          <a:xfrm>
            <a:off x="8523793" y="2332306"/>
            <a:ext cx="2866778" cy="1433389"/>
          </a:xfrm>
          <a:custGeom>
            <a:avLst/>
            <a:gdLst/>
            <a:ahLst/>
            <a:cxnLst/>
            <a:rect l="l" t="t" r="r" b="b"/>
            <a:pathLst>
              <a:path w="2866778" h="1433389" extrusionOk="0">
                <a:moveTo>
                  <a:pt x="0" y="143339"/>
                </a:moveTo>
                <a:cubicBezTo>
                  <a:pt x="0" y="64175"/>
                  <a:pt x="64175" y="0"/>
                  <a:pt x="143339" y="0"/>
                </a:cubicBezTo>
                <a:lnTo>
                  <a:pt x="2723439" y="0"/>
                </a:lnTo>
                <a:cubicBezTo>
                  <a:pt x="2802603" y="0"/>
                  <a:pt x="2866778" y="64175"/>
                  <a:pt x="2866778" y="143339"/>
                </a:cubicBezTo>
                <a:lnTo>
                  <a:pt x="2866778" y="1290050"/>
                </a:lnTo>
                <a:cubicBezTo>
                  <a:pt x="2866778" y="1369214"/>
                  <a:pt x="2802603" y="1433389"/>
                  <a:pt x="2723439" y="1433389"/>
                </a:cubicBezTo>
                <a:lnTo>
                  <a:pt x="143339" y="1433389"/>
                </a:lnTo>
                <a:cubicBezTo>
                  <a:pt x="64175" y="1433389"/>
                  <a:pt x="0" y="1369214"/>
                  <a:pt x="0" y="1290050"/>
                </a:cubicBezTo>
                <a:lnTo>
                  <a:pt x="0" y="143339"/>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76250" tIns="64825" rIns="76250" bIns="648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pl-PL" sz="1800" b="1" dirty="0">
                <a:solidFill>
                  <a:schemeClr val="lt1"/>
                </a:solidFill>
                <a:latin typeface="Montserrat"/>
                <a:ea typeface="Montserrat"/>
                <a:cs typeface="Montserrat"/>
                <a:sym typeface="Montserrat"/>
              </a:rPr>
              <a:t>THE TRANSFORMATIONAL OR PROCESS LEADERSHIP THEORY</a:t>
            </a:r>
            <a:endParaRPr sz="1800" b="1" dirty="0">
              <a:solidFill>
                <a:schemeClr val="lt1"/>
              </a:solidFill>
              <a:latin typeface="Montserrat"/>
              <a:ea typeface="Montserrat"/>
              <a:cs typeface="Montserrat"/>
              <a:sym typeface="Montserrat"/>
            </a:endParaRPr>
          </a:p>
        </p:txBody>
      </p:sp>
      <p:sp>
        <p:nvSpPr>
          <p:cNvPr id="185" name="Google Shape;185;p6"/>
          <p:cNvSpPr/>
          <p:nvPr/>
        </p:nvSpPr>
        <p:spPr>
          <a:xfrm>
            <a:off x="8810471" y="3765695"/>
            <a:ext cx="286677" cy="1075041"/>
          </a:xfrm>
          <a:custGeom>
            <a:avLst/>
            <a:gdLst/>
            <a:ahLst/>
            <a:cxnLst/>
            <a:rect l="l" t="t" r="r" b="b"/>
            <a:pathLst>
              <a:path w="120000" h="120000" extrusionOk="0">
                <a:moveTo>
                  <a:pt x="0" y="0"/>
                </a:moveTo>
                <a:lnTo>
                  <a:pt x="0" y="120000"/>
                </a:lnTo>
                <a:lnTo>
                  <a:pt x="120000" y="120000"/>
                </a:lnTo>
              </a:path>
            </a:pathLst>
          </a:custGeom>
          <a:noFill/>
          <a:ln w="12700" cap="flat" cmpd="sng">
            <a:solidFill>
              <a:srgbClr val="BB131B"/>
            </a:solidFill>
            <a:prstDash val="solid"/>
            <a:miter lim="800000"/>
            <a:headEnd type="none" w="sm" len="sm"/>
            <a:tailEnd type="none" w="sm" len="sm"/>
          </a:ln>
        </p:spPr>
      </p:sp>
      <p:sp>
        <p:nvSpPr>
          <p:cNvPr id="186" name="Google Shape;186;p6"/>
          <p:cNvSpPr/>
          <p:nvPr/>
        </p:nvSpPr>
        <p:spPr>
          <a:xfrm>
            <a:off x="9097149" y="4124043"/>
            <a:ext cx="2293422" cy="1433389"/>
          </a:xfrm>
          <a:custGeom>
            <a:avLst/>
            <a:gdLst/>
            <a:ahLst/>
            <a:cxnLst/>
            <a:rect l="l" t="t" r="r" b="b"/>
            <a:pathLst>
              <a:path w="2293422" h="1433389" extrusionOk="0">
                <a:moveTo>
                  <a:pt x="0" y="143339"/>
                </a:moveTo>
                <a:cubicBezTo>
                  <a:pt x="0" y="64175"/>
                  <a:pt x="64175" y="0"/>
                  <a:pt x="143339" y="0"/>
                </a:cubicBezTo>
                <a:lnTo>
                  <a:pt x="2150083" y="0"/>
                </a:lnTo>
                <a:cubicBezTo>
                  <a:pt x="2229247" y="0"/>
                  <a:pt x="2293422" y="64175"/>
                  <a:pt x="2293422" y="143339"/>
                </a:cubicBezTo>
                <a:lnTo>
                  <a:pt x="2293422" y="1290050"/>
                </a:lnTo>
                <a:cubicBezTo>
                  <a:pt x="2293422" y="1369214"/>
                  <a:pt x="2229247" y="1433389"/>
                  <a:pt x="2150083" y="1433389"/>
                </a:cubicBezTo>
                <a:lnTo>
                  <a:pt x="143339" y="1433389"/>
                </a:lnTo>
                <a:cubicBezTo>
                  <a:pt x="64175" y="1433389"/>
                  <a:pt x="0" y="1369214"/>
                  <a:pt x="0" y="1290050"/>
                </a:cubicBezTo>
                <a:lnTo>
                  <a:pt x="0" y="143339"/>
                </a:lnTo>
                <a:close/>
              </a:path>
            </a:pathLst>
          </a:custGeom>
          <a:solidFill>
            <a:schemeClr val="lt1">
              <a:alpha val="89803"/>
            </a:schemeClr>
          </a:solidFill>
          <a:ln w="12700" cap="flat" cmpd="sng">
            <a:solidFill>
              <a:srgbClr val="ED1922"/>
            </a:solidFill>
            <a:prstDash val="solid"/>
            <a:miter lim="800000"/>
            <a:headEnd type="none" w="sm" len="sm"/>
            <a:tailEnd type="none" w="sm" len="sm"/>
          </a:ln>
        </p:spPr>
        <p:txBody>
          <a:bodyPr spcFirstLastPara="1" wrap="square" lIns="62925" tIns="55950" rIns="62925" bIns="55950" anchor="ctr"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PEOPLE CAN DECIDE IF THEY ARE WILLING TO BECOME LEADERS AND DEVELOP LEADERSHIP SKILLS</a:t>
            </a:r>
            <a:endParaRPr sz="1100" b="1" dirty="0">
              <a:solidFill>
                <a:schemeClr val="dk1"/>
              </a:solidFill>
              <a:latin typeface="Montserrat"/>
              <a:ea typeface="Montserrat"/>
              <a:cs typeface="Montserrat"/>
              <a:sym typeface="Montserrat"/>
            </a:endParaRPr>
          </a:p>
        </p:txBody>
      </p:sp>
      <p:sp>
        <p:nvSpPr>
          <p:cNvPr id="13" name="pole tekstowe 12"/>
          <p:cNvSpPr txBox="1"/>
          <p:nvPr/>
        </p:nvSpPr>
        <p:spPr>
          <a:xfrm>
            <a:off x="11336694" y="6288833"/>
            <a:ext cx="718457" cy="307777"/>
          </a:xfrm>
          <a:prstGeom prst="rect">
            <a:avLst/>
          </a:prstGeom>
          <a:noFill/>
        </p:spPr>
        <p:txBody>
          <a:bodyPr wrap="square" rtlCol="0">
            <a:spAutoFit/>
          </a:bodyPr>
          <a:lstStyle/>
          <a:p>
            <a:r>
              <a:rPr lang="pl-PL" dirty="0" smtClean="0"/>
              <a:t>6</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7"/>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192" name="Google Shape;192;p7"/>
          <p:cNvSpPr/>
          <p:nvPr/>
        </p:nvSpPr>
        <p:spPr>
          <a:xfrm>
            <a:off x="1947330" y="2245407"/>
            <a:ext cx="8942718" cy="812974"/>
          </a:xfrm>
          <a:custGeom>
            <a:avLst/>
            <a:gdLst/>
            <a:ahLst/>
            <a:cxnLst/>
            <a:rect l="l" t="t" r="r" b="b"/>
            <a:pathLst>
              <a:path w="8942718" h="812974" extrusionOk="0">
                <a:moveTo>
                  <a:pt x="0" y="0"/>
                </a:moveTo>
                <a:lnTo>
                  <a:pt x="8942718" y="0"/>
                </a:lnTo>
                <a:lnTo>
                  <a:pt x="8942718" y="812974"/>
                </a:lnTo>
                <a:lnTo>
                  <a:pt x="0" y="812974"/>
                </a:lnTo>
                <a:lnTo>
                  <a:pt x="0" y="0"/>
                </a:lnTo>
                <a:close/>
              </a:path>
            </a:pathLst>
          </a:custGeom>
          <a:noFill/>
          <a:ln>
            <a:noFill/>
          </a:ln>
        </p:spPr>
        <p:txBody>
          <a:bodyPr spcFirstLastPara="1" wrap="square" lIns="83800" tIns="83800" rIns="83800" bIns="83800" anchor="b"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NATURAL BORN LEADERS ARE RARE COMMODITIES.</a:t>
            </a:r>
            <a:endParaRPr sz="2200" dirty="0">
              <a:solidFill>
                <a:schemeClr val="dk1"/>
              </a:solidFill>
              <a:latin typeface="Calibri"/>
              <a:ea typeface="Calibri"/>
              <a:cs typeface="Calibri"/>
              <a:sym typeface="Calibri"/>
            </a:endParaRPr>
          </a:p>
        </p:txBody>
      </p:sp>
      <p:grpSp>
        <p:nvGrpSpPr>
          <p:cNvPr id="193" name="Google Shape;193;p7"/>
          <p:cNvGrpSpPr/>
          <p:nvPr/>
        </p:nvGrpSpPr>
        <p:grpSpPr>
          <a:xfrm>
            <a:off x="1947330" y="3058381"/>
            <a:ext cx="8763864" cy="198727"/>
            <a:chOff x="1947330" y="3058381"/>
            <a:chExt cx="8763864" cy="198727"/>
          </a:xfrm>
        </p:grpSpPr>
        <p:sp>
          <p:nvSpPr>
            <p:cNvPr id="194" name="Google Shape;194;p7"/>
            <p:cNvSpPr/>
            <p:nvPr/>
          </p:nvSpPr>
          <p:spPr>
            <a:xfrm>
              <a:off x="1947330" y="3058381"/>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7"/>
            <p:cNvSpPr/>
            <p:nvPr/>
          </p:nvSpPr>
          <p:spPr>
            <a:xfrm>
              <a:off x="3209247" y="3058381"/>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7"/>
            <p:cNvSpPr/>
            <p:nvPr/>
          </p:nvSpPr>
          <p:spPr>
            <a:xfrm>
              <a:off x="4471164" y="3058381"/>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7"/>
            <p:cNvSpPr/>
            <p:nvPr/>
          </p:nvSpPr>
          <p:spPr>
            <a:xfrm>
              <a:off x="5733081" y="3058381"/>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7"/>
            <p:cNvSpPr/>
            <p:nvPr/>
          </p:nvSpPr>
          <p:spPr>
            <a:xfrm>
              <a:off x="6994998" y="3058381"/>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7"/>
            <p:cNvSpPr/>
            <p:nvPr/>
          </p:nvSpPr>
          <p:spPr>
            <a:xfrm>
              <a:off x="8256915" y="3058381"/>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7"/>
            <p:cNvSpPr/>
            <p:nvPr/>
          </p:nvSpPr>
          <p:spPr>
            <a:xfrm>
              <a:off x="9518832" y="3058381"/>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1" name="Google Shape;201;p7"/>
          <p:cNvSpPr/>
          <p:nvPr/>
        </p:nvSpPr>
        <p:spPr>
          <a:xfrm>
            <a:off x="1947330" y="3346708"/>
            <a:ext cx="8942718" cy="812974"/>
          </a:xfrm>
          <a:custGeom>
            <a:avLst/>
            <a:gdLst/>
            <a:ahLst/>
            <a:cxnLst/>
            <a:rect l="l" t="t" r="r" b="b"/>
            <a:pathLst>
              <a:path w="8942718" h="812974" extrusionOk="0">
                <a:moveTo>
                  <a:pt x="0" y="0"/>
                </a:moveTo>
                <a:lnTo>
                  <a:pt x="8942718" y="0"/>
                </a:lnTo>
                <a:lnTo>
                  <a:pt x="8942718" y="812974"/>
                </a:lnTo>
                <a:lnTo>
                  <a:pt x="0" y="812974"/>
                </a:lnTo>
                <a:lnTo>
                  <a:pt x="0" y="0"/>
                </a:lnTo>
                <a:close/>
              </a:path>
            </a:pathLst>
          </a:custGeom>
          <a:noFill/>
          <a:ln>
            <a:noFill/>
          </a:ln>
        </p:spPr>
        <p:txBody>
          <a:bodyPr spcFirstLastPara="1" wrap="square" lIns="83800" tIns="83800" rIns="83800" bIns="83800" anchor="b"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LEADERSHIP CAN BE LEARNED WITHIN A WELL-DEVELOPED TEACHING AND TRAINING PROCESS</a:t>
            </a:r>
            <a:endParaRPr sz="2200" dirty="0">
              <a:solidFill>
                <a:schemeClr val="dk1"/>
              </a:solidFill>
              <a:latin typeface="Calibri"/>
              <a:ea typeface="Calibri"/>
              <a:cs typeface="Calibri"/>
              <a:sym typeface="Calibri"/>
            </a:endParaRPr>
          </a:p>
        </p:txBody>
      </p:sp>
      <p:grpSp>
        <p:nvGrpSpPr>
          <p:cNvPr id="202" name="Google Shape;202;p7"/>
          <p:cNvGrpSpPr/>
          <p:nvPr/>
        </p:nvGrpSpPr>
        <p:grpSpPr>
          <a:xfrm>
            <a:off x="1947330" y="4159682"/>
            <a:ext cx="8763864" cy="198727"/>
            <a:chOff x="1947330" y="4159682"/>
            <a:chExt cx="8763864" cy="198727"/>
          </a:xfrm>
        </p:grpSpPr>
        <p:sp>
          <p:nvSpPr>
            <p:cNvPr id="203" name="Google Shape;203;p7"/>
            <p:cNvSpPr/>
            <p:nvPr/>
          </p:nvSpPr>
          <p:spPr>
            <a:xfrm>
              <a:off x="1947330" y="4159682"/>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7"/>
            <p:cNvSpPr/>
            <p:nvPr/>
          </p:nvSpPr>
          <p:spPr>
            <a:xfrm>
              <a:off x="3209247" y="4159682"/>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7"/>
            <p:cNvSpPr/>
            <p:nvPr/>
          </p:nvSpPr>
          <p:spPr>
            <a:xfrm>
              <a:off x="4471164" y="4159682"/>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7"/>
            <p:cNvSpPr/>
            <p:nvPr/>
          </p:nvSpPr>
          <p:spPr>
            <a:xfrm>
              <a:off x="5733081" y="4159682"/>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7"/>
            <p:cNvSpPr/>
            <p:nvPr/>
          </p:nvSpPr>
          <p:spPr>
            <a:xfrm>
              <a:off x="6994998" y="4159682"/>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7"/>
            <p:cNvSpPr/>
            <p:nvPr/>
          </p:nvSpPr>
          <p:spPr>
            <a:xfrm>
              <a:off x="8256915" y="4159682"/>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7"/>
            <p:cNvSpPr/>
            <p:nvPr/>
          </p:nvSpPr>
          <p:spPr>
            <a:xfrm>
              <a:off x="9518832" y="4159682"/>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0" name="Google Shape;210;p7"/>
          <p:cNvSpPr/>
          <p:nvPr/>
        </p:nvSpPr>
        <p:spPr>
          <a:xfrm>
            <a:off x="1947330" y="4448009"/>
            <a:ext cx="8942718" cy="812974"/>
          </a:xfrm>
          <a:custGeom>
            <a:avLst/>
            <a:gdLst/>
            <a:ahLst/>
            <a:cxnLst/>
            <a:rect l="l" t="t" r="r" b="b"/>
            <a:pathLst>
              <a:path w="8942718" h="812974" extrusionOk="0">
                <a:moveTo>
                  <a:pt x="0" y="0"/>
                </a:moveTo>
                <a:lnTo>
                  <a:pt x="8942718" y="0"/>
                </a:lnTo>
                <a:lnTo>
                  <a:pt x="8942718" y="812974"/>
                </a:lnTo>
                <a:lnTo>
                  <a:pt x="0" y="812974"/>
                </a:lnTo>
                <a:lnTo>
                  <a:pt x="0" y="0"/>
                </a:lnTo>
                <a:close/>
              </a:path>
            </a:pathLst>
          </a:custGeom>
          <a:noFill/>
          <a:ln>
            <a:noFill/>
          </a:ln>
        </p:spPr>
        <p:txBody>
          <a:bodyPr spcFirstLastPara="1" wrap="square" lIns="83800" tIns="83800" rIns="83800" bIns="83800" anchor="b" anchorCtr="0">
            <a:noAutofit/>
          </a:bodyPr>
          <a:lstStyle/>
          <a:p>
            <a:pPr marL="0" marR="0" lvl="0" indent="0" algn="l" rtl="0">
              <a:lnSpc>
                <a:spcPct val="90000"/>
              </a:lnSpc>
              <a:spcBef>
                <a:spcPts val="0"/>
              </a:spcBef>
              <a:spcAft>
                <a:spcPts val="0"/>
              </a:spcAft>
              <a:buClr>
                <a:schemeClr val="dk1"/>
              </a:buClr>
              <a:buSzPts val="2200"/>
              <a:buFont typeface="Calibri"/>
              <a:buNone/>
            </a:pPr>
            <a:r>
              <a:rPr lang="pl-PL" sz="2200" b="1" dirty="0">
                <a:solidFill>
                  <a:schemeClr val="dk1"/>
                </a:solidFill>
                <a:latin typeface="Calibri"/>
                <a:ea typeface="Calibri"/>
                <a:cs typeface="Calibri"/>
                <a:sym typeface="Calibri"/>
              </a:rPr>
              <a:t>PREPARING FUTURE COMMANDERS-LEADERS OF TOMORROW THAT WOULD BE CONDUCTED IN AUTHORISED MILITARY ORGANISATIONS</a:t>
            </a:r>
            <a:endParaRPr sz="2200" dirty="0">
              <a:solidFill>
                <a:schemeClr val="dk1"/>
              </a:solidFill>
              <a:latin typeface="Calibri"/>
              <a:ea typeface="Calibri"/>
              <a:cs typeface="Calibri"/>
              <a:sym typeface="Calibri"/>
            </a:endParaRPr>
          </a:p>
        </p:txBody>
      </p:sp>
      <p:grpSp>
        <p:nvGrpSpPr>
          <p:cNvPr id="211" name="Google Shape;211;p7"/>
          <p:cNvGrpSpPr/>
          <p:nvPr/>
        </p:nvGrpSpPr>
        <p:grpSpPr>
          <a:xfrm>
            <a:off x="1947330" y="5260983"/>
            <a:ext cx="8763864" cy="198727"/>
            <a:chOff x="1947330" y="5260983"/>
            <a:chExt cx="8763864" cy="198727"/>
          </a:xfrm>
        </p:grpSpPr>
        <p:sp>
          <p:nvSpPr>
            <p:cNvPr id="212" name="Google Shape;212;p7"/>
            <p:cNvSpPr/>
            <p:nvPr/>
          </p:nvSpPr>
          <p:spPr>
            <a:xfrm>
              <a:off x="1947330" y="5260983"/>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7"/>
            <p:cNvSpPr/>
            <p:nvPr/>
          </p:nvSpPr>
          <p:spPr>
            <a:xfrm>
              <a:off x="3209247" y="5260983"/>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7"/>
            <p:cNvSpPr/>
            <p:nvPr/>
          </p:nvSpPr>
          <p:spPr>
            <a:xfrm>
              <a:off x="4471164" y="5260983"/>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7"/>
            <p:cNvSpPr/>
            <p:nvPr/>
          </p:nvSpPr>
          <p:spPr>
            <a:xfrm>
              <a:off x="5733081" y="5260983"/>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7"/>
            <p:cNvSpPr/>
            <p:nvPr/>
          </p:nvSpPr>
          <p:spPr>
            <a:xfrm>
              <a:off x="6994998" y="5260983"/>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7"/>
            <p:cNvSpPr/>
            <p:nvPr/>
          </p:nvSpPr>
          <p:spPr>
            <a:xfrm>
              <a:off x="8256915" y="5260983"/>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7"/>
            <p:cNvSpPr/>
            <p:nvPr/>
          </p:nvSpPr>
          <p:spPr>
            <a:xfrm>
              <a:off x="9518832" y="5260983"/>
              <a:ext cx="1192362" cy="198727"/>
            </a:xfrm>
            <a:prstGeom prst="parallelogram">
              <a:avLst>
                <a:gd name="adj" fmla="val 140840"/>
              </a:avLst>
            </a:prstGeom>
            <a:solidFill>
              <a:srgbClr val="ED1922"/>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19;p7"/>
          <p:cNvSpPr txBox="1"/>
          <p:nvPr/>
        </p:nvSpPr>
        <p:spPr>
          <a:xfrm>
            <a:off x="1827578" y="339433"/>
            <a:ext cx="658166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3600" b="1" dirty="0">
                <a:solidFill>
                  <a:schemeClr val="dk1"/>
                </a:solidFill>
                <a:latin typeface="Montserrat"/>
                <a:ea typeface="Montserrat"/>
                <a:cs typeface="Montserrat"/>
                <a:sym typeface="Montserrat"/>
              </a:rPr>
              <a:t>WHERE TO FIND NEW LEADERS?</a:t>
            </a:r>
            <a:endParaRPr dirty="0"/>
          </a:p>
        </p:txBody>
      </p:sp>
      <p:sp>
        <p:nvSpPr>
          <p:cNvPr id="31" name="pole tekstowe 30"/>
          <p:cNvSpPr txBox="1"/>
          <p:nvPr/>
        </p:nvSpPr>
        <p:spPr>
          <a:xfrm>
            <a:off x="11336694" y="6288833"/>
            <a:ext cx="718457" cy="307777"/>
          </a:xfrm>
          <a:prstGeom prst="rect">
            <a:avLst/>
          </a:prstGeom>
          <a:noFill/>
        </p:spPr>
        <p:txBody>
          <a:bodyPr wrap="square" rtlCol="0">
            <a:spAutoFit/>
          </a:bodyPr>
          <a:lstStyle/>
          <a:p>
            <a:r>
              <a:rPr lang="pl-PL" dirty="0" smtClean="0"/>
              <a:t>7</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0"/>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263" name="Google Shape;263;p10"/>
          <p:cNvSpPr txBox="1">
            <a:spLocks noGrp="1"/>
          </p:cNvSpPr>
          <p:nvPr>
            <p:ph type="title"/>
          </p:nvPr>
        </p:nvSpPr>
        <p:spPr>
          <a:xfrm>
            <a:off x="1311215" y="798479"/>
            <a:ext cx="6845676" cy="7234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Montserrat"/>
              <a:buNone/>
            </a:pPr>
            <a:r>
              <a:rPr lang="pl-PL" sz="4000" dirty="0">
                <a:latin typeface="Montserrat"/>
                <a:ea typeface="Montserrat"/>
                <a:cs typeface="Montserrat"/>
                <a:sym typeface="Montserrat"/>
              </a:rPr>
              <a:t>SYMETRY IN MILITARY RELATIONS</a:t>
            </a:r>
            <a:endParaRPr sz="4000" dirty="0"/>
          </a:p>
        </p:txBody>
      </p:sp>
      <p:sp>
        <p:nvSpPr>
          <p:cNvPr id="264" name="Google Shape;264;p10"/>
          <p:cNvSpPr/>
          <p:nvPr/>
        </p:nvSpPr>
        <p:spPr>
          <a:xfrm>
            <a:off x="-4604824" y="703205"/>
            <a:ext cx="6795571" cy="6795571"/>
          </a:xfrm>
          <a:prstGeom prst="blockArc">
            <a:avLst>
              <a:gd name="adj1" fmla="val 18900000"/>
              <a:gd name="adj2" fmla="val 2700000"/>
              <a:gd name="adj3" fmla="val 318"/>
            </a:avLst>
          </a:prstGeom>
          <a:noFill/>
          <a:ln w="12700" cap="flat" cmpd="sng">
            <a:solidFill>
              <a:srgbClr val="BB1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0"/>
          <p:cNvSpPr/>
          <p:nvPr/>
        </p:nvSpPr>
        <p:spPr>
          <a:xfrm>
            <a:off x="1802632" y="2081713"/>
            <a:ext cx="9217758" cy="1009638"/>
          </a:xfrm>
          <a:custGeom>
            <a:avLst/>
            <a:gdLst/>
            <a:ahLst/>
            <a:cxnLst/>
            <a:rect l="l" t="t" r="r" b="b"/>
            <a:pathLst>
              <a:path w="9217758" h="1009638" extrusionOk="0">
                <a:moveTo>
                  <a:pt x="0" y="0"/>
                </a:moveTo>
                <a:lnTo>
                  <a:pt x="9217758" y="0"/>
                </a:lnTo>
                <a:lnTo>
                  <a:pt x="9217758" y="1009638"/>
                </a:lnTo>
                <a:lnTo>
                  <a:pt x="0" y="1009638"/>
                </a:lnTo>
                <a:lnTo>
                  <a:pt x="0" y="0"/>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801400" tIns="33000" rIns="33000" bIns="33000" anchor="ctr" anchorCtr="0">
            <a:noAutofit/>
          </a:bodyPr>
          <a:lstStyle/>
          <a:p>
            <a:pPr marL="0" marR="0" lvl="0" indent="0" algn="l" rtl="0">
              <a:lnSpc>
                <a:spcPct val="90000"/>
              </a:lnSpc>
              <a:spcBef>
                <a:spcPts val="0"/>
              </a:spcBef>
              <a:spcAft>
                <a:spcPts val="0"/>
              </a:spcAft>
              <a:buClr>
                <a:schemeClr val="lt1"/>
              </a:buClr>
              <a:buSzPts val="1300"/>
              <a:buFont typeface="Montserrat"/>
              <a:buNone/>
            </a:pPr>
            <a:r>
              <a:rPr lang="pl-PL" sz="1300" b="1" dirty="0">
                <a:solidFill>
                  <a:schemeClr val="lt1"/>
                </a:solidFill>
                <a:latin typeface="Montserrat"/>
                <a:ea typeface="Montserrat"/>
                <a:cs typeface="Montserrat"/>
                <a:sym typeface="Montserrat"/>
              </a:rPr>
              <a:t>MILITARY SERVICE IS INEXTRICABLY CONNECTED WITH VARIOUS VERY HIGH REQUIREMENTS (GENERAL AND SPECIALIZED), WHICH OFTEN DEMAND THAT SOLDIERS AND THEIR COMMANDERS PERFORM EFFECTIVELY IN DIFFICULT AND DANGEROUS SITUATIONS. </a:t>
            </a:r>
            <a:endParaRPr sz="1300" b="1" dirty="0">
              <a:solidFill>
                <a:schemeClr val="lt1"/>
              </a:solidFill>
              <a:latin typeface="Montserrat"/>
              <a:ea typeface="Montserrat"/>
              <a:cs typeface="Montserrat"/>
              <a:sym typeface="Montserrat"/>
            </a:endParaRPr>
          </a:p>
        </p:txBody>
      </p:sp>
      <p:sp>
        <p:nvSpPr>
          <p:cNvPr id="266" name="Google Shape;266;p10"/>
          <p:cNvSpPr/>
          <p:nvPr/>
        </p:nvSpPr>
        <p:spPr>
          <a:xfrm>
            <a:off x="1171608" y="1955508"/>
            <a:ext cx="1262048" cy="1262048"/>
          </a:xfrm>
          <a:prstGeom prst="ellipse">
            <a:avLst/>
          </a:prstGeom>
          <a:solidFill>
            <a:schemeClr val="lt1"/>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0"/>
          <p:cNvSpPr/>
          <p:nvPr/>
        </p:nvSpPr>
        <p:spPr>
          <a:xfrm>
            <a:off x="2169635" y="3596171"/>
            <a:ext cx="8850755" cy="1009638"/>
          </a:xfrm>
          <a:custGeom>
            <a:avLst/>
            <a:gdLst/>
            <a:ahLst/>
            <a:cxnLst/>
            <a:rect l="l" t="t" r="r" b="b"/>
            <a:pathLst>
              <a:path w="8850755" h="1009638" extrusionOk="0">
                <a:moveTo>
                  <a:pt x="0" y="0"/>
                </a:moveTo>
                <a:lnTo>
                  <a:pt x="8850755" y="0"/>
                </a:lnTo>
                <a:lnTo>
                  <a:pt x="8850755" y="1009638"/>
                </a:lnTo>
                <a:lnTo>
                  <a:pt x="0" y="1009638"/>
                </a:lnTo>
                <a:lnTo>
                  <a:pt x="0" y="0"/>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801400" tIns="33000" rIns="33000" bIns="33000" anchor="ctr" anchorCtr="0">
            <a:noAutofit/>
          </a:bodyPr>
          <a:lstStyle/>
          <a:p>
            <a:pPr marL="0" marR="0" lvl="0" indent="0" algn="l" rtl="0">
              <a:lnSpc>
                <a:spcPct val="90000"/>
              </a:lnSpc>
              <a:spcBef>
                <a:spcPts val="0"/>
              </a:spcBef>
              <a:spcAft>
                <a:spcPts val="0"/>
              </a:spcAft>
              <a:buClr>
                <a:schemeClr val="lt1"/>
              </a:buClr>
              <a:buSzPts val="1300"/>
              <a:buFont typeface="Montserrat"/>
              <a:buNone/>
            </a:pPr>
            <a:r>
              <a:rPr lang="pl-PL" sz="1300" b="1" dirty="0">
                <a:solidFill>
                  <a:schemeClr val="lt1"/>
                </a:solidFill>
                <a:latin typeface="Montserrat"/>
                <a:ea typeface="Montserrat"/>
                <a:cs typeface="Montserrat"/>
                <a:sym typeface="Montserrat"/>
              </a:rPr>
              <a:t>IN SUCH CASES, A DIALOGUE AND FREE FLOW OF INFORMATION ARE OFTEN HAMPERED. </a:t>
            </a:r>
            <a:endParaRPr sz="1300" b="1" dirty="0">
              <a:solidFill>
                <a:schemeClr val="lt1"/>
              </a:solidFill>
              <a:latin typeface="Montserrat"/>
              <a:ea typeface="Montserrat"/>
              <a:cs typeface="Montserrat"/>
              <a:sym typeface="Montserrat"/>
            </a:endParaRPr>
          </a:p>
        </p:txBody>
      </p:sp>
      <p:sp>
        <p:nvSpPr>
          <p:cNvPr id="268" name="Google Shape;268;p10"/>
          <p:cNvSpPr/>
          <p:nvPr/>
        </p:nvSpPr>
        <p:spPr>
          <a:xfrm>
            <a:off x="1538611" y="3469966"/>
            <a:ext cx="1262048" cy="1262048"/>
          </a:xfrm>
          <a:prstGeom prst="ellipse">
            <a:avLst/>
          </a:prstGeom>
          <a:solidFill>
            <a:schemeClr val="lt1"/>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10"/>
          <p:cNvSpPr/>
          <p:nvPr/>
        </p:nvSpPr>
        <p:spPr>
          <a:xfrm>
            <a:off x="1802632" y="5110629"/>
            <a:ext cx="9217758" cy="1009638"/>
          </a:xfrm>
          <a:custGeom>
            <a:avLst/>
            <a:gdLst/>
            <a:ahLst/>
            <a:cxnLst/>
            <a:rect l="l" t="t" r="r" b="b"/>
            <a:pathLst>
              <a:path w="9217758" h="1009638" extrusionOk="0">
                <a:moveTo>
                  <a:pt x="0" y="0"/>
                </a:moveTo>
                <a:lnTo>
                  <a:pt x="9217758" y="0"/>
                </a:lnTo>
                <a:lnTo>
                  <a:pt x="9217758" y="1009638"/>
                </a:lnTo>
                <a:lnTo>
                  <a:pt x="0" y="1009638"/>
                </a:lnTo>
                <a:lnTo>
                  <a:pt x="0" y="0"/>
                </a:lnTo>
                <a:close/>
              </a:path>
            </a:pathLst>
          </a:custGeom>
          <a:solidFill>
            <a:srgbClr val="ED1922"/>
          </a:solidFill>
          <a:ln w="12700" cap="flat" cmpd="sng">
            <a:solidFill>
              <a:schemeClr val="lt1"/>
            </a:solidFill>
            <a:prstDash val="solid"/>
            <a:miter lim="800000"/>
            <a:headEnd type="none" w="sm" len="sm"/>
            <a:tailEnd type="none" w="sm" len="sm"/>
          </a:ln>
        </p:spPr>
        <p:txBody>
          <a:bodyPr spcFirstLastPara="1" wrap="square" lIns="801400" tIns="33000" rIns="33000" bIns="33000" anchor="ctr" anchorCtr="0">
            <a:noAutofit/>
          </a:bodyPr>
          <a:lstStyle/>
          <a:p>
            <a:pPr marL="0" marR="0" lvl="0" indent="0" algn="l" rtl="0">
              <a:lnSpc>
                <a:spcPct val="90000"/>
              </a:lnSpc>
              <a:spcBef>
                <a:spcPts val="0"/>
              </a:spcBef>
              <a:spcAft>
                <a:spcPts val="0"/>
              </a:spcAft>
              <a:buClr>
                <a:schemeClr val="lt1"/>
              </a:buClr>
              <a:buSzPts val="1300"/>
              <a:buFont typeface="Montserrat"/>
              <a:buNone/>
            </a:pPr>
            <a:r>
              <a:rPr lang="pl-PL" sz="1300" b="1" dirty="0">
                <a:solidFill>
                  <a:schemeClr val="lt1"/>
                </a:solidFill>
                <a:latin typeface="Montserrat"/>
                <a:ea typeface="Montserrat"/>
                <a:cs typeface="Montserrat"/>
                <a:sym typeface="Montserrat"/>
              </a:rPr>
              <a:t>PRESENTLY THERE IS AN INCREASING NEED IN THE MILITARY ENVIRONMENT </a:t>
            </a:r>
            <a:r>
              <a:rPr lang="pl-PL" sz="1300" b="1" dirty="0" smtClean="0">
                <a:solidFill>
                  <a:schemeClr val="lt1"/>
                </a:solidFill>
                <a:latin typeface="Montserrat"/>
                <a:ea typeface="Montserrat"/>
                <a:cs typeface="Montserrat"/>
                <a:sym typeface="Montserrat"/>
              </a:rPr>
              <a:t>TO </a:t>
            </a:r>
            <a:r>
              <a:rPr lang="pl-PL" sz="1300" b="1" dirty="0">
                <a:solidFill>
                  <a:schemeClr val="lt1"/>
                </a:solidFill>
                <a:latin typeface="Montserrat"/>
                <a:ea typeface="Montserrat"/>
                <a:cs typeface="Montserrat"/>
                <a:sym typeface="Montserrat"/>
              </a:rPr>
              <a:t>DEVELOP RELATIONSHIP DIALOGUES (SYMMETRICAL AND PARTNERSHIP RELATIONSHIPS) INSTEAD OF ASYMMETRIC RELATIONS (I.E. ONLY OFFICIAL AND FORMAL ONES) BETWEEN A SUPERIOR AND SUBORDINATE (E.G. WITHIN A GROUP, TEAM, PLATOON). </a:t>
            </a:r>
            <a:endParaRPr sz="1300" b="1" dirty="0">
              <a:solidFill>
                <a:schemeClr val="lt1"/>
              </a:solidFill>
              <a:latin typeface="Montserrat"/>
              <a:ea typeface="Montserrat"/>
              <a:cs typeface="Montserrat"/>
              <a:sym typeface="Montserrat"/>
            </a:endParaRPr>
          </a:p>
        </p:txBody>
      </p:sp>
      <p:sp>
        <p:nvSpPr>
          <p:cNvPr id="270" name="Google Shape;270;p10"/>
          <p:cNvSpPr/>
          <p:nvPr/>
        </p:nvSpPr>
        <p:spPr>
          <a:xfrm>
            <a:off x="1171608" y="4984424"/>
            <a:ext cx="1262048" cy="1262048"/>
          </a:xfrm>
          <a:prstGeom prst="ellipse">
            <a:avLst/>
          </a:prstGeom>
          <a:solidFill>
            <a:schemeClr val="lt1"/>
          </a:solidFill>
          <a:ln w="12700" cap="flat" cmpd="sng">
            <a:solidFill>
              <a:srgbClr val="ED19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pole tekstowe 10"/>
          <p:cNvSpPr txBox="1"/>
          <p:nvPr/>
        </p:nvSpPr>
        <p:spPr>
          <a:xfrm>
            <a:off x="11336694" y="6288833"/>
            <a:ext cx="718457" cy="307777"/>
          </a:xfrm>
          <a:prstGeom prst="rect">
            <a:avLst/>
          </a:prstGeom>
          <a:noFill/>
        </p:spPr>
        <p:txBody>
          <a:bodyPr wrap="square" rtlCol="0">
            <a:spAutoFit/>
          </a:bodyPr>
          <a:lstStyle/>
          <a:p>
            <a:r>
              <a:rPr lang="pl-PL" dirty="0" smtClean="0"/>
              <a:t>10</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8"/>
          <p:cNvPicPr preferRelativeResize="0"/>
          <p:nvPr/>
        </p:nvPicPr>
        <p:blipFill rotWithShape="1">
          <a:blip r:embed="rId3">
            <a:alphaModFix/>
          </a:blip>
          <a:srcRect/>
          <a:stretch/>
        </p:blipFill>
        <p:spPr>
          <a:xfrm>
            <a:off x="7936230" y="412239"/>
            <a:ext cx="3962400" cy="1054719"/>
          </a:xfrm>
          <a:prstGeom prst="rect">
            <a:avLst/>
          </a:prstGeom>
          <a:noFill/>
          <a:ln>
            <a:noFill/>
          </a:ln>
        </p:spPr>
      </p:pic>
      <p:sp>
        <p:nvSpPr>
          <p:cNvPr id="225" name="Google Shape;225;p8"/>
          <p:cNvSpPr txBox="1">
            <a:spLocks noGrp="1"/>
          </p:cNvSpPr>
          <p:nvPr>
            <p:ph type="title"/>
          </p:nvPr>
        </p:nvSpPr>
        <p:spPr>
          <a:xfrm>
            <a:off x="1061049" y="381787"/>
            <a:ext cx="6638920" cy="9450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Montserrat"/>
              <a:buNone/>
            </a:pPr>
            <a:r>
              <a:rPr lang="pl-PL" sz="4400" dirty="0">
                <a:latin typeface="Montserrat"/>
                <a:ea typeface="Montserrat"/>
                <a:cs typeface="Montserrat"/>
                <a:sym typeface="Montserrat"/>
              </a:rPr>
              <a:t>BECOMING A LEADER </a:t>
            </a:r>
            <a:endParaRPr sz="4400" dirty="0"/>
          </a:p>
        </p:txBody>
      </p:sp>
      <p:sp>
        <p:nvSpPr>
          <p:cNvPr id="226" name="Google Shape;226;p8"/>
          <p:cNvSpPr/>
          <p:nvPr/>
        </p:nvSpPr>
        <p:spPr>
          <a:xfrm>
            <a:off x="1519525" y="2727553"/>
            <a:ext cx="9936354" cy="1478214"/>
          </a:xfrm>
          <a:prstGeom prst="notchedRightArrow">
            <a:avLst>
              <a:gd name="adj1" fmla="val 50000"/>
              <a:gd name="adj2" fmla="val 50000"/>
            </a:avLst>
          </a:prstGeom>
          <a:solidFill>
            <a:srgbClr val="F7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8"/>
          <p:cNvSpPr/>
          <p:nvPr/>
        </p:nvSpPr>
        <p:spPr>
          <a:xfrm>
            <a:off x="1523454" y="1618893"/>
            <a:ext cx="1718242" cy="1478214"/>
          </a:xfrm>
          <a:custGeom>
            <a:avLst/>
            <a:gdLst/>
            <a:ahLst/>
            <a:cxnLst/>
            <a:rect l="l" t="t" r="r" b="b"/>
            <a:pathLst>
              <a:path w="1718242" h="1478214" extrusionOk="0">
                <a:moveTo>
                  <a:pt x="0" y="0"/>
                </a:moveTo>
                <a:lnTo>
                  <a:pt x="1718242" y="0"/>
                </a:lnTo>
                <a:lnTo>
                  <a:pt x="1718242" y="1478214"/>
                </a:lnTo>
                <a:lnTo>
                  <a:pt x="0" y="1478214"/>
                </a:lnTo>
                <a:lnTo>
                  <a:pt x="0" y="0"/>
                </a:lnTo>
                <a:close/>
              </a:path>
            </a:pathLst>
          </a:custGeom>
          <a:noFill/>
          <a:ln>
            <a:noFill/>
          </a:ln>
        </p:spPr>
        <p:txBody>
          <a:bodyPr spcFirstLastPara="1" wrap="square" lIns="78225" tIns="78225" rIns="78225" bIns="78225" anchor="b"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PEOPLE BECOME GOOD LEADERS. A LEADER IS NOT BORN A LEADER.</a:t>
            </a:r>
            <a:endParaRPr sz="1100" dirty="0">
              <a:solidFill>
                <a:schemeClr val="dk1"/>
              </a:solidFill>
              <a:latin typeface="Montserrat"/>
              <a:ea typeface="Montserrat"/>
              <a:cs typeface="Montserrat"/>
              <a:sym typeface="Montserrat"/>
            </a:endParaRPr>
          </a:p>
        </p:txBody>
      </p:sp>
      <p:sp>
        <p:nvSpPr>
          <p:cNvPr id="228" name="Google Shape;228;p8"/>
          <p:cNvSpPr/>
          <p:nvPr/>
        </p:nvSpPr>
        <p:spPr>
          <a:xfrm>
            <a:off x="2197799" y="3281884"/>
            <a:ext cx="369553" cy="369553"/>
          </a:xfrm>
          <a:prstGeom prst="ellipse">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8"/>
          <p:cNvSpPr/>
          <p:nvPr/>
        </p:nvSpPr>
        <p:spPr>
          <a:xfrm>
            <a:off x="3327609" y="3836214"/>
            <a:ext cx="1718242" cy="1478214"/>
          </a:xfrm>
          <a:custGeom>
            <a:avLst/>
            <a:gdLst/>
            <a:ahLst/>
            <a:cxnLst/>
            <a:rect l="l" t="t" r="r" b="b"/>
            <a:pathLst>
              <a:path w="1718242" h="1478214" extrusionOk="0">
                <a:moveTo>
                  <a:pt x="0" y="0"/>
                </a:moveTo>
                <a:lnTo>
                  <a:pt x="1718242" y="0"/>
                </a:lnTo>
                <a:lnTo>
                  <a:pt x="1718242" y="1478214"/>
                </a:lnTo>
                <a:lnTo>
                  <a:pt x="0" y="1478214"/>
                </a:lnTo>
                <a:lnTo>
                  <a:pt x="0" y="0"/>
                </a:lnTo>
                <a:close/>
              </a:path>
            </a:pathLst>
          </a:custGeom>
          <a:noFill/>
          <a:ln>
            <a:noFill/>
          </a:ln>
        </p:spPr>
        <p:txBody>
          <a:bodyPr spcFirstLastPara="1" wrap="square" lIns="78225" tIns="78225" rIns="78225" bIns="78225" anchor="t"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BEING A LEADER IS A MATTER OF “BECOMING ONE”, NOT A MATTER OF FATE, NEGLIGENCE OR PURE CHANCE</a:t>
            </a:r>
            <a:r>
              <a:rPr lang="pl-PL"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p:txBody>
      </p:sp>
      <p:sp>
        <p:nvSpPr>
          <p:cNvPr id="230" name="Google Shape;230;p8"/>
          <p:cNvSpPr/>
          <p:nvPr/>
        </p:nvSpPr>
        <p:spPr>
          <a:xfrm>
            <a:off x="4001953" y="3281884"/>
            <a:ext cx="369553" cy="369553"/>
          </a:xfrm>
          <a:prstGeom prst="ellipse">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8"/>
          <p:cNvSpPr/>
          <p:nvPr/>
        </p:nvSpPr>
        <p:spPr>
          <a:xfrm>
            <a:off x="5131763" y="1618893"/>
            <a:ext cx="1718242" cy="1478214"/>
          </a:xfrm>
          <a:custGeom>
            <a:avLst/>
            <a:gdLst/>
            <a:ahLst/>
            <a:cxnLst/>
            <a:rect l="l" t="t" r="r" b="b"/>
            <a:pathLst>
              <a:path w="1718242" h="1478214" extrusionOk="0">
                <a:moveTo>
                  <a:pt x="0" y="0"/>
                </a:moveTo>
                <a:lnTo>
                  <a:pt x="1718242" y="0"/>
                </a:lnTo>
                <a:lnTo>
                  <a:pt x="1718242" y="1478214"/>
                </a:lnTo>
                <a:lnTo>
                  <a:pt x="0" y="1478214"/>
                </a:lnTo>
                <a:lnTo>
                  <a:pt x="0" y="0"/>
                </a:lnTo>
                <a:close/>
              </a:path>
            </a:pathLst>
          </a:custGeom>
          <a:noFill/>
          <a:ln>
            <a:noFill/>
          </a:ln>
        </p:spPr>
        <p:txBody>
          <a:bodyPr spcFirstLastPara="1" wrap="square" lIns="78225" tIns="78225" rIns="78225" bIns="78225" anchor="b"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“ONLY IF YOU HAVE A DESIRE AND WILLPOWER, CAN YOU BECOME AN EFFECTIVE LEADER”. </a:t>
            </a:r>
            <a:endParaRPr sz="1100" dirty="0">
              <a:solidFill>
                <a:schemeClr val="dk1"/>
              </a:solidFill>
              <a:latin typeface="Montserrat"/>
              <a:ea typeface="Montserrat"/>
              <a:cs typeface="Montserrat"/>
              <a:sym typeface="Montserrat"/>
            </a:endParaRPr>
          </a:p>
        </p:txBody>
      </p:sp>
      <p:sp>
        <p:nvSpPr>
          <p:cNvPr id="232" name="Google Shape;232;p8"/>
          <p:cNvSpPr/>
          <p:nvPr/>
        </p:nvSpPr>
        <p:spPr>
          <a:xfrm>
            <a:off x="5806107" y="3281884"/>
            <a:ext cx="369553" cy="369553"/>
          </a:xfrm>
          <a:prstGeom prst="ellipse">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8"/>
          <p:cNvSpPr/>
          <p:nvPr/>
        </p:nvSpPr>
        <p:spPr>
          <a:xfrm>
            <a:off x="6935917" y="3836214"/>
            <a:ext cx="1718242" cy="1478214"/>
          </a:xfrm>
          <a:custGeom>
            <a:avLst/>
            <a:gdLst/>
            <a:ahLst/>
            <a:cxnLst/>
            <a:rect l="l" t="t" r="r" b="b"/>
            <a:pathLst>
              <a:path w="1718242" h="1478214" extrusionOk="0">
                <a:moveTo>
                  <a:pt x="0" y="0"/>
                </a:moveTo>
                <a:lnTo>
                  <a:pt x="1718242" y="0"/>
                </a:lnTo>
                <a:lnTo>
                  <a:pt x="1718242" y="1478214"/>
                </a:lnTo>
                <a:lnTo>
                  <a:pt x="0" y="1478214"/>
                </a:lnTo>
                <a:lnTo>
                  <a:pt x="0" y="0"/>
                </a:lnTo>
                <a:close/>
              </a:path>
            </a:pathLst>
          </a:custGeom>
          <a:noFill/>
          <a:ln>
            <a:noFill/>
          </a:ln>
        </p:spPr>
        <p:txBody>
          <a:bodyPr spcFirstLastPara="1" wrap="square" lIns="78225" tIns="78225" rIns="78225" bIns="78225" anchor="t"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GOOD LEADERS DEVELOP THEMSELVES IN A LIFE-LONG PROCESS OF SELF-STUDY, LEARNING, TRAINING AND EXPERIENCE</a:t>
            </a:r>
            <a:endParaRPr sz="1100" dirty="0">
              <a:solidFill>
                <a:schemeClr val="dk1"/>
              </a:solidFill>
              <a:latin typeface="Montserrat"/>
              <a:ea typeface="Montserrat"/>
              <a:cs typeface="Montserrat"/>
              <a:sym typeface="Montserrat"/>
            </a:endParaRPr>
          </a:p>
        </p:txBody>
      </p:sp>
      <p:sp>
        <p:nvSpPr>
          <p:cNvPr id="234" name="Google Shape;234;p8"/>
          <p:cNvSpPr/>
          <p:nvPr/>
        </p:nvSpPr>
        <p:spPr>
          <a:xfrm>
            <a:off x="7610261" y="3281884"/>
            <a:ext cx="369553" cy="369553"/>
          </a:xfrm>
          <a:prstGeom prst="ellipse">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8"/>
          <p:cNvSpPr/>
          <p:nvPr/>
        </p:nvSpPr>
        <p:spPr>
          <a:xfrm>
            <a:off x="8740071" y="1618893"/>
            <a:ext cx="1718242" cy="1478214"/>
          </a:xfrm>
          <a:custGeom>
            <a:avLst/>
            <a:gdLst/>
            <a:ahLst/>
            <a:cxnLst/>
            <a:rect l="l" t="t" r="r" b="b"/>
            <a:pathLst>
              <a:path w="1718242" h="1478214" extrusionOk="0">
                <a:moveTo>
                  <a:pt x="0" y="0"/>
                </a:moveTo>
                <a:lnTo>
                  <a:pt x="1718242" y="0"/>
                </a:lnTo>
                <a:lnTo>
                  <a:pt x="1718242" y="1478214"/>
                </a:lnTo>
                <a:lnTo>
                  <a:pt x="0" y="1478214"/>
                </a:lnTo>
                <a:lnTo>
                  <a:pt x="0" y="0"/>
                </a:lnTo>
                <a:close/>
              </a:path>
            </a:pathLst>
          </a:custGeom>
          <a:noFill/>
          <a:ln>
            <a:noFill/>
          </a:ln>
        </p:spPr>
        <p:txBody>
          <a:bodyPr spcFirstLastPara="1" wrap="square" lIns="78225" tIns="78225" rIns="78225" bIns="78225" anchor="b" anchorCtr="0">
            <a:noAutofit/>
          </a:bodyPr>
          <a:lstStyle/>
          <a:p>
            <a:pPr marL="0" marR="0" lvl="0" indent="0" algn="ctr" rtl="0">
              <a:lnSpc>
                <a:spcPct val="90000"/>
              </a:lnSpc>
              <a:spcBef>
                <a:spcPts val="0"/>
              </a:spcBef>
              <a:spcAft>
                <a:spcPts val="0"/>
              </a:spcAft>
              <a:buClr>
                <a:schemeClr val="dk1"/>
              </a:buClr>
              <a:buSzPts val="1100"/>
              <a:buFont typeface="Montserrat"/>
              <a:buNone/>
            </a:pPr>
            <a:r>
              <a:rPr lang="pl-PL" sz="1100" b="1" dirty="0">
                <a:solidFill>
                  <a:schemeClr val="dk1"/>
                </a:solidFill>
                <a:latin typeface="Montserrat"/>
                <a:ea typeface="Montserrat"/>
                <a:cs typeface="Montserrat"/>
                <a:sym typeface="Montserrat"/>
              </a:rPr>
              <a:t>GOOD LEADERS CONSTANTLY WORK AND LEARN TO IMPROVE THEIR LEADERSHIP SKILLS; THEY DO NOT REST ON THEIR LAURELS</a:t>
            </a:r>
            <a:endParaRPr sz="1100" dirty="0">
              <a:solidFill>
                <a:schemeClr val="dk1"/>
              </a:solidFill>
              <a:latin typeface="Montserrat"/>
              <a:ea typeface="Montserrat"/>
              <a:cs typeface="Montserrat"/>
              <a:sym typeface="Montserrat"/>
            </a:endParaRPr>
          </a:p>
        </p:txBody>
      </p:sp>
      <p:sp>
        <p:nvSpPr>
          <p:cNvPr id="236" name="Google Shape;236;p8"/>
          <p:cNvSpPr/>
          <p:nvPr/>
        </p:nvSpPr>
        <p:spPr>
          <a:xfrm>
            <a:off x="9414415" y="3281884"/>
            <a:ext cx="369553" cy="369553"/>
          </a:xfrm>
          <a:prstGeom prst="ellipse">
            <a:avLst/>
          </a:prstGeom>
          <a:solidFill>
            <a:srgbClr val="ED192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8"/>
          <p:cNvSpPr txBox="1"/>
          <p:nvPr/>
        </p:nvSpPr>
        <p:spPr>
          <a:xfrm>
            <a:off x="1519526" y="5898526"/>
            <a:ext cx="993635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800" b="1" dirty="0">
                <a:solidFill>
                  <a:schemeClr val="dk1"/>
                </a:solidFill>
                <a:latin typeface="Montserrat"/>
                <a:ea typeface="Montserrat"/>
                <a:cs typeface="Montserrat"/>
                <a:sym typeface="Montserrat"/>
              </a:rPr>
              <a:t>LEADERSHIP IS EVERYTHING THAT AN INDIVIDUAL DOES TO LEAD EFFECTIVELY. </a:t>
            </a:r>
            <a:endParaRPr sz="1800" b="1" dirty="0">
              <a:solidFill>
                <a:schemeClr val="dk1"/>
              </a:solidFill>
              <a:latin typeface="Montserrat"/>
              <a:ea typeface="Montserrat"/>
              <a:cs typeface="Montserrat"/>
              <a:sym typeface="Montserrat"/>
            </a:endParaRPr>
          </a:p>
        </p:txBody>
      </p:sp>
      <p:sp>
        <p:nvSpPr>
          <p:cNvPr id="16" name="pole tekstowe 15"/>
          <p:cNvSpPr txBox="1"/>
          <p:nvPr/>
        </p:nvSpPr>
        <p:spPr>
          <a:xfrm>
            <a:off x="11336694" y="6288833"/>
            <a:ext cx="718457" cy="307777"/>
          </a:xfrm>
          <a:prstGeom prst="rect">
            <a:avLst/>
          </a:prstGeom>
          <a:noFill/>
        </p:spPr>
        <p:txBody>
          <a:bodyPr wrap="square" rtlCol="0">
            <a:spAutoFit/>
          </a:bodyPr>
          <a:lstStyle/>
          <a:p>
            <a:r>
              <a:rPr lang="pl-PL" dirty="0" smtClean="0"/>
              <a:t>8</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jd tytułowy_PL">
  <a:themeElements>
    <a:clrScheme name="LAW">
      <a:dk1>
        <a:srgbClr val="000000"/>
      </a:dk1>
      <a:lt1>
        <a:srgbClr val="FFFFFF"/>
      </a:lt1>
      <a:dk2>
        <a:srgbClr val="000000"/>
      </a:dk2>
      <a:lt2>
        <a:srgbClr val="FFFFFF"/>
      </a:lt2>
      <a:accent1>
        <a:srgbClr val="ED1C24"/>
      </a:accent1>
      <a:accent2>
        <a:srgbClr val="6E6E6E"/>
      </a:accent2>
      <a:accent3>
        <a:srgbClr val="A5A5A5"/>
      </a:accent3>
      <a:accent4>
        <a:srgbClr val="ED1C24"/>
      </a:accent4>
      <a:accent5>
        <a:srgbClr val="6E6E6E"/>
      </a:accent5>
      <a:accent6>
        <a:srgbClr val="ED1C24"/>
      </a:accent6>
      <a:hlink>
        <a:srgbClr val="6E6E6E"/>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jd tekstowy">
  <a:themeElements>
    <a:clrScheme name="LAW">
      <a:dk1>
        <a:srgbClr val="000000"/>
      </a:dk1>
      <a:lt1>
        <a:srgbClr val="FFFFFF"/>
      </a:lt1>
      <a:dk2>
        <a:srgbClr val="000000"/>
      </a:dk2>
      <a:lt2>
        <a:srgbClr val="FFFFFF"/>
      </a:lt2>
      <a:accent1>
        <a:srgbClr val="ED1C24"/>
      </a:accent1>
      <a:accent2>
        <a:srgbClr val="6E6E6E"/>
      </a:accent2>
      <a:accent3>
        <a:srgbClr val="A5A5A5"/>
      </a:accent3>
      <a:accent4>
        <a:srgbClr val="ED1C24"/>
      </a:accent4>
      <a:accent5>
        <a:srgbClr val="6E6E6E"/>
      </a:accent5>
      <a:accent6>
        <a:srgbClr val="ED1C24"/>
      </a:accent6>
      <a:hlink>
        <a:srgbClr val="6E6E6E"/>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ajd tytułowy_ENG">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ajd rozdziałowy_PL">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ajd rozdziałowy_ENG">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816</Words>
  <Application>Microsoft Office PowerPoint</Application>
  <PresentationFormat>Panoramiczny</PresentationFormat>
  <Paragraphs>93</Paragraphs>
  <Slides>18</Slides>
  <Notes>15</Notes>
  <HiddenSlides>0</HiddenSlides>
  <MMClips>0</MMClips>
  <ScaleCrop>false</ScaleCrop>
  <HeadingPairs>
    <vt:vector size="6" baseType="variant">
      <vt:variant>
        <vt:lpstr>Używane czcionki</vt:lpstr>
      </vt:variant>
      <vt:variant>
        <vt:i4>4</vt:i4>
      </vt:variant>
      <vt:variant>
        <vt:lpstr>Motyw</vt:lpstr>
      </vt:variant>
      <vt:variant>
        <vt:i4>5</vt:i4>
      </vt:variant>
      <vt:variant>
        <vt:lpstr>Tytuły slajdów</vt:lpstr>
      </vt:variant>
      <vt:variant>
        <vt:i4>18</vt:i4>
      </vt:variant>
    </vt:vector>
  </HeadingPairs>
  <TitlesOfParts>
    <vt:vector size="27" baseType="lpstr">
      <vt:lpstr>Arial</vt:lpstr>
      <vt:lpstr>Solido</vt:lpstr>
      <vt:lpstr>Montserrat</vt:lpstr>
      <vt:lpstr>Calibri</vt:lpstr>
      <vt:lpstr>Slajd tytułowy_PL</vt:lpstr>
      <vt:lpstr>Slajd tekstowy</vt:lpstr>
      <vt:lpstr>Slajd tytułowy_ENG</vt:lpstr>
      <vt:lpstr>Slajd rozdziałowy_PL</vt:lpstr>
      <vt:lpstr>Slajd rozdziałowy_ENG</vt:lpstr>
      <vt:lpstr>Prezentacja programu PowerPoint</vt:lpstr>
      <vt:lpstr>AGENDA</vt:lpstr>
      <vt:lpstr>Prezentacja programu PowerPoint</vt:lpstr>
      <vt:lpstr>Prezentacja programu PowerPoint</vt:lpstr>
      <vt:lpstr>NEW ENVIRONMENT FOR COMMANDER</vt:lpstr>
      <vt:lpstr>STRUCTURAL CHARACTERISTICS OF LEADERS’ PERSONALITIES</vt:lpstr>
      <vt:lpstr>Prezentacja programu PowerPoint</vt:lpstr>
      <vt:lpstr>SYMETRY IN MILITARY RELATIONS</vt:lpstr>
      <vt:lpstr>BECOMING A LEADER </vt:lpstr>
      <vt:lpstr>Prezentacja programu PowerPoint</vt:lpstr>
      <vt:lpstr>PRESENT CONDITIONS OF SERVICE</vt:lpstr>
      <vt:lpstr>AIR FORCE ORGANIZATIONAL CULTURE</vt:lpstr>
      <vt:lpstr>MODERN LEADER </vt:lpstr>
      <vt:lpstr>COMPETENCIES</vt:lpstr>
      <vt:lpstr>CONCLUSIONS</vt:lpstr>
      <vt:lpstr>CONCLUSIONS</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HP</dc:creator>
  <cp:lastModifiedBy>Andrzej Truskowski</cp:lastModifiedBy>
  <cp:revision>8</cp:revision>
  <dcterms:created xsi:type="dcterms:W3CDTF">2019-10-25T12:05:47Z</dcterms:created>
  <dcterms:modified xsi:type="dcterms:W3CDTF">2022-11-09T07:35:21Z</dcterms:modified>
</cp:coreProperties>
</file>