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62" r:id="rId4"/>
    <p:sldId id="269" r:id="rId5"/>
    <p:sldId id="260" r:id="rId6"/>
    <p:sldId id="264" r:id="rId7"/>
    <p:sldId id="267" r:id="rId8"/>
    <p:sldId id="259" r:id="rId9"/>
    <p:sldId id="266" r:id="rId10"/>
    <p:sldId id="268" r:id="rId11"/>
    <p:sldId id="272" r:id="rId12"/>
    <p:sldId id="271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" y="78"/>
      </p:cViewPr>
      <p:guideLst>
        <p:guide orient="horz" pos="822"/>
        <p:guide pos="41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C81B7-F588-471E-AA4A-B094AED97B35}" type="datetimeFigureOut">
              <a:rPr lang="de-DE" smtClean="0"/>
              <a:t>08.11.2022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D4ED2-7666-4BFC-A844-C43EB09CD3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57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FF7A03-A5AD-43E9-A8DB-31C15D2FF6B4}" type="slidenum">
              <a:rPr lang="de-DE" altLang="de-DE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</a:t>
            </a:fld>
            <a:endParaRPr lang="de-DE" altLang="de-DE">
              <a:latin typeface="Calibri" panose="020F050202020403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47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9412" y="365125"/>
            <a:ext cx="8664388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" y="365125"/>
            <a:ext cx="2052656" cy="672047"/>
          </a:xfrm>
          <a:prstGeom prst="rect">
            <a:avLst/>
          </a:prstGeom>
        </p:spPr>
      </p:pic>
      <p:sp>
        <p:nvSpPr>
          <p:cNvPr id="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5" y="2000250"/>
            <a:ext cx="10118725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8769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7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Medium" pitchFamily="50" charset="0"/>
              </a:defRPr>
            </a:lvl1pPr>
          </a:lstStyle>
          <a:p>
            <a:fld id="{2AB1273F-3364-48A1-AAE6-2D3710893C80}" type="datetimeFigureOut">
              <a:rPr lang="de-AT" smtClean="0"/>
              <a:pPr/>
              <a:t>08.11.2022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</a:lstStyle>
          <a:p>
            <a:fld id="{3B67D0D9-AF97-48A5-955C-23DB8776C78F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" y="365125"/>
            <a:ext cx="2052656" cy="672047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689412" y="365125"/>
            <a:ext cx="8664388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6" y="2000249"/>
            <a:ext cx="4391174" cy="4120851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194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FBE637-5CD6-47AC-BB63-14BC815992C1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46709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11A8B8-2B3E-40F1-A884-2E12ED067C8B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0937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4E078-C752-4F74-B014-C0A105642E9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8422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49854 w 12192000"/>
              <a:gd name="connsiteY0" fmla="*/ 1699709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49854 w 12192000"/>
              <a:gd name="connsiteY4" fmla="*/ 1699709 h 6858000"/>
              <a:gd name="connsiteX0" fmla="*/ 849854 w 12192000"/>
              <a:gd name="connsiteY0" fmla="*/ 11941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49854 w 12192000"/>
              <a:gd name="connsiteY4" fmla="*/ 1194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849854" y="119410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849854" y="1194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10428926" y="5141667"/>
            <a:ext cx="1763539" cy="17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4" r:id="rId3"/>
    <p:sldLayoutId id="2147483655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grotesque Medium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ilitaryaerospace.com/unmanned/article/14270047/exoskeletons-soldier-performance-physical-endurance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militaryaerospace.com/unmanned/article/14270047/exoskeletons-soldier-performance-physical-enduran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" b="13070"/>
          <a:stretch/>
        </p:blipFill>
        <p:spPr>
          <a:xfrm>
            <a:off x="6635751" y="1736"/>
            <a:ext cx="5563422" cy="6850886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r="1478"/>
          <a:stretch/>
        </p:blipFill>
        <p:spPr>
          <a:xfrm>
            <a:off x="-21515" y="3861995"/>
            <a:ext cx="12213515" cy="3001413"/>
          </a:xfrm>
          <a:prstGeom prst="rect">
            <a:avLst/>
          </a:prstGeom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74" y="617754"/>
            <a:ext cx="3121385" cy="14421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43661" y="422035"/>
            <a:ext cx="3839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200" dirty="0">
                <a:solidFill>
                  <a:srgbClr val="E31E24"/>
                </a:solidFill>
                <a:latin typeface="GeogrotesqueStencil B Sb" pitchFamily="50" charset="0"/>
              </a:rPr>
              <a:t>2022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90" y="3058871"/>
            <a:ext cx="4527517" cy="148232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cxnSp>
        <p:nvCxnSpPr>
          <p:cNvPr id="15" name="Gerader Verbinder 14"/>
          <p:cNvCxnSpPr/>
          <p:nvPr/>
        </p:nvCxnSpPr>
        <p:spPr>
          <a:xfrm>
            <a:off x="6643661" y="1412350"/>
            <a:ext cx="2109278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 bwMode="auto">
          <a:xfrm>
            <a:off x="305201" y="274638"/>
            <a:ext cx="109728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de-AT" alt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de-AT" alt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  <a:r>
              <a:rPr lang="de-AT" alt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alt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de-AT" alt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alt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AT" alt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alt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r>
              <a:rPr lang="de-AT" altLang="de-DE" sz="4000" dirty="0">
                <a:latin typeface="Arial" panose="020B0604020202020204" pitchFamily="34" charset="0"/>
                <a:cs typeface="Arial" panose="020B0604020202020204" pitchFamily="34" charset="0"/>
              </a:rPr>
              <a:t>?? !</a:t>
            </a:r>
          </a:p>
        </p:txBody>
      </p:sp>
      <p:pic>
        <p:nvPicPr>
          <p:cNvPr id="9219" name="Grafik 2"/>
          <p:cNvPicPr>
            <a:picLocks noChangeAspect="1"/>
          </p:cNvPicPr>
          <p:nvPr/>
        </p:nvPicPr>
        <p:blipFill rotWithShape="1">
          <a:blip r:embed="rId2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13824" r="21510" b="9986"/>
          <a:stretch/>
        </p:blipFill>
        <p:spPr bwMode="auto">
          <a:xfrm>
            <a:off x="305201" y="846138"/>
            <a:ext cx="3714684" cy="4051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9220" name="Rechteck 1"/>
          <p:cNvSpPr>
            <a:spLocks noChangeArrowheads="1"/>
          </p:cNvSpPr>
          <p:nvPr/>
        </p:nvSpPr>
        <p:spPr bwMode="auto">
          <a:xfrm>
            <a:off x="4757336" y="1358222"/>
            <a:ext cx="71294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de-DE" altLang="de-DE" sz="2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en-US" altLang="de-DE" sz="2400" dirty="0">
                <a:solidFill>
                  <a:srgbClr val="002060"/>
                </a:solidFill>
                <a:latin typeface="Arial" panose="020B0604020202020204" pitchFamily="34" charset="0"/>
              </a:rPr>
              <a:t>Persons </a:t>
            </a:r>
            <a:r>
              <a:rPr lang="en-US" altLang="de-DE" sz="2400" dirty="0">
                <a:solidFill>
                  <a:srgbClr val="FF0000"/>
                </a:solidFill>
                <a:latin typeface="Arial" panose="020B0604020202020204" pitchFamily="34" charset="0"/>
              </a:rPr>
              <a:t>smaller than 165 cm </a:t>
            </a:r>
            <a:r>
              <a:rPr lang="en-US" altLang="de-DE" sz="2400" dirty="0">
                <a:solidFill>
                  <a:srgbClr val="002060"/>
                </a:solidFill>
                <a:latin typeface="Arial" panose="020B0604020202020204" pitchFamily="34" charset="0"/>
              </a:rPr>
              <a:t>are not suitable as </a:t>
            </a:r>
            <a:r>
              <a:rPr lang="en-US" altLang="de-DE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aidmen</a:t>
            </a:r>
            <a:r>
              <a:rPr lang="en-US" altLang="de-DE" sz="2400" dirty="0">
                <a:solidFill>
                  <a:srgbClr val="002060"/>
                </a:solidFill>
                <a:latin typeface="Arial" panose="020B0604020202020204" pitchFamily="34" charset="0"/>
              </a:rPr>
              <a:t>, assuming that a medical orderly must be able to load an ambulance; this requires a reaching </a:t>
            </a:r>
            <a:r>
              <a:rPr lang="en-US" altLang="de-DE" sz="2400" dirty="0">
                <a:solidFill>
                  <a:srgbClr val="FF0000"/>
                </a:solidFill>
                <a:latin typeface="Arial" panose="020B0604020202020204" pitchFamily="34" charset="0"/>
              </a:rPr>
              <a:t>height of 210 cm. </a:t>
            </a:r>
          </a:p>
          <a:p>
            <a:endParaRPr lang="en-US" altLang="de-DE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altLang="de-DE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altLang="de-DE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de-DE" sz="2400" dirty="0">
                <a:solidFill>
                  <a:srgbClr val="FF0000"/>
                </a:solidFill>
                <a:latin typeface="Arial" panose="020B0604020202020204" pitchFamily="34" charset="0"/>
              </a:rPr>
              <a:t>46 % of females in medical service did not meet this requirement.</a:t>
            </a:r>
            <a:r>
              <a:rPr lang="de-DE" altLang="de-DE" sz="24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endParaRPr lang="de-DE" altLang="de-DE" sz="2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de-DE" altLang="de-DE" sz="2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de-DE" altLang="de-DE" sz="2400" dirty="0">
                <a:solidFill>
                  <a:srgbClr val="002060"/>
                </a:solidFill>
                <a:latin typeface="Arial" panose="020B0604020202020204" pitchFamily="34" charset="0"/>
              </a:rPr>
              <a:t>             </a:t>
            </a:r>
            <a:r>
              <a:rPr lang="de-DE" altLang="de-DE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8437" name="Rechteck 1"/>
          <p:cNvSpPr>
            <a:spLocks noChangeArrowheads="1"/>
          </p:cNvSpPr>
          <p:nvPr/>
        </p:nvSpPr>
        <p:spPr bwMode="auto">
          <a:xfrm>
            <a:off x="2320926" y="6076950"/>
            <a:ext cx="712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dirty="0">
                <a:solidFill>
                  <a:srgbClr val="002060"/>
                </a:solidFill>
              </a:rPr>
              <a:t> (Universität </a:t>
            </a:r>
            <a:r>
              <a:rPr lang="de-DE" altLang="de-DE" dirty="0" err="1">
                <a:solidFill>
                  <a:srgbClr val="002060"/>
                </a:solidFill>
              </a:rPr>
              <a:t>Köln,Institut</a:t>
            </a:r>
            <a:r>
              <a:rPr lang="de-DE" altLang="de-DE" dirty="0">
                <a:solidFill>
                  <a:srgbClr val="002060"/>
                </a:solidFill>
              </a:rPr>
              <a:t> fürArbeitsmedizin,2002)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963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 uiExpand="1" build="allAtOnce"/>
      <p:bldP spid="184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7431" y="124179"/>
            <a:ext cx="9015211" cy="1106310"/>
          </a:xfrm>
        </p:spPr>
        <p:txBody>
          <a:bodyPr>
            <a:normAutofit/>
          </a:bodyPr>
          <a:lstStyle/>
          <a:p>
            <a:pPr algn="ctr"/>
            <a:r>
              <a:rPr lang="de-AT" sz="3200" dirty="0">
                <a:latin typeface="Arial" panose="020B0604020202020204" pitchFamily="34" charset="0"/>
                <a:cs typeface="Arial" panose="020B0604020202020204" pitchFamily="34" charset="0"/>
              </a:rPr>
              <a:t>The Gender Gap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556900" y="2000250"/>
            <a:ext cx="5307722" cy="4173744"/>
          </a:xfrm>
        </p:spPr>
        <p:txBody>
          <a:bodyPr/>
          <a:lstStyle/>
          <a:p>
            <a:endParaRPr lang="de-AT" sz="1000" dirty="0"/>
          </a:p>
          <a:p>
            <a:endParaRPr lang="de-AT" sz="1000" dirty="0"/>
          </a:p>
          <a:p>
            <a:endParaRPr lang="de-AT" sz="1000" dirty="0"/>
          </a:p>
          <a:p>
            <a:endParaRPr lang="de-AT" sz="1000" dirty="0"/>
          </a:p>
          <a:p>
            <a:endParaRPr lang="de-AT" sz="1000" dirty="0"/>
          </a:p>
          <a:p>
            <a:endParaRPr lang="de-AT" sz="1000" dirty="0"/>
          </a:p>
          <a:p>
            <a:endParaRPr lang="de-AT" sz="1000" dirty="0"/>
          </a:p>
          <a:p>
            <a:endParaRPr lang="de-AT" sz="1000" dirty="0"/>
          </a:p>
          <a:p>
            <a:endParaRPr lang="de-AT" sz="1000" dirty="0"/>
          </a:p>
          <a:p>
            <a:endParaRPr lang="de-AT" sz="1000" dirty="0"/>
          </a:p>
          <a:p>
            <a:endParaRPr lang="de-AT" sz="1000" dirty="0"/>
          </a:p>
          <a:p>
            <a:endParaRPr lang="de-AT" sz="1000" dirty="0"/>
          </a:p>
          <a:p>
            <a:pPr marL="0" indent="0">
              <a:buNone/>
            </a:pPr>
            <a:endParaRPr lang="de-AT" sz="1000" dirty="0"/>
          </a:p>
          <a:p>
            <a:r>
              <a:rPr lang="de-AT" sz="1000" dirty="0">
                <a:latin typeface="Arial" panose="020B0604020202020204" pitchFamily="34" charset="0"/>
                <a:cs typeface="Arial" panose="020B0604020202020204" pitchFamily="34" charset="0"/>
              </a:rPr>
              <a:t>Kleindienst, F. I., Michel, K. J., Schwarz, J., &amp; Krabbe, B. (2006). Vergleich von kinematischen und kinetischen Parametern zwischen den Bewegungsformen Nordic Walking, Walking und Laufen. </a:t>
            </a:r>
            <a:r>
              <a:rPr lang="de-AT" sz="1000" i="1" dirty="0">
                <a:latin typeface="Arial" panose="020B0604020202020204" pitchFamily="34" charset="0"/>
                <a:cs typeface="Arial" panose="020B0604020202020204" pitchFamily="34" charset="0"/>
              </a:rPr>
              <a:t>Sportverletzung· Sportschaden</a:t>
            </a:r>
            <a:r>
              <a:rPr lang="de-AT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sz="1000" i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AT" sz="1000" dirty="0">
                <a:latin typeface="Arial" panose="020B0604020202020204" pitchFamily="34" charset="0"/>
                <a:cs typeface="Arial" panose="020B0604020202020204" pitchFamily="34" charset="0"/>
              </a:rPr>
              <a:t>(01), 25-3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87" y="2095761"/>
            <a:ext cx="5685714" cy="223917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21" y="4334932"/>
            <a:ext cx="3091039" cy="151187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50551" y="6173993"/>
            <a:ext cx="3984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relationship between force (F), torque (τ), linear momentum (p), angular momentum (L), and position (r) of rotating particle.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442" y="1845972"/>
            <a:ext cx="4572638" cy="35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1234" y="-366983"/>
            <a:ext cx="8043930" cy="2092751"/>
          </a:xfrm>
        </p:spPr>
        <p:txBody>
          <a:bodyPr/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746975" y="1223493"/>
            <a:ext cx="10606825" cy="5301485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orandum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est ut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mens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sana in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corpore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sano ?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AT" sz="1400" dirty="0">
                <a:latin typeface="Arial" panose="020B0604020202020204" pitchFamily="34" charset="0"/>
                <a:cs typeface="Arial" panose="020B0604020202020204" pitchFamily="34" charset="0"/>
              </a:rPr>
              <a:t>Satire 10, 356: </a:t>
            </a:r>
            <a:r>
              <a:rPr lang="de-A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Juvenal (01/02)</a:t>
            </a:r>
            <a:endParaRPr lang="de-A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God helps those who help themselves!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Till technical support properly works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self-initiative of Armed Forces is required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91" y="122414"/>
            <a:ext cx="4188176" cy="575345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997244" y="6197600"/>
            <a:ext cx="1343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Foto: ÖBH</a:t>
            </a:r>
          </a:p>
        </p:txBody>
      </p:sp>
    </p:spTree>
    <p:extLst>
      <p:ext uri="{BB962C8B-B14F-4D97-AF65-F5344CB8AC3E}">
        <p14:creationId xmlns:p14="http://schemas.microsoft.com/office/powerpoint/2010/main" val="8344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4178" y="79023"/>
            <a:ext cx="7992533" cy="1611666"/>
          </a:xfrm>
        </p:spPr>
        <p:txBody>
          <a:bodyPr>
            <a:normAutofit/>
          </a:bodyPr>
          <a:lstStyle/>
          <a:p>
            <a:pPr algn="ctr"/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Society and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Impact on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Military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089" y="1912254"/>
            <a:ext cx="2548349" cy="4523624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235076" y="2833511"/>
            <a:ext cx="4391174" cy="3287589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692" y="1912254"/>
            <a:ext cx="2548349" cy="46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7594" y="1"/>
            <a:ext cx="9081413" cy="134757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What is scientifically secured</a:t>
            </a:r>
            <a:endParaRPr lang="de-A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235076" y="2000249"/>
            <a:ext cx="4391174" cy="5055307"/>
          </a:xfrm>
        </p:spPr>
        <p:txBody>
          <a:bodyPr/>
          <a:lstStyle/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Norwegian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University College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Norwegian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School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Sport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intitute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Sognsvn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. 220 •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. 4014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Ullevål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stadion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• 0806 Oslo </a:t>
            </a:r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21" y="1347570"/>
            <a:ext cx="5339996" cy="4286621"/>
          </a:xfrm>
          <a:prstGeom prst="rect">
            <a:avLst/>
          </a:prstGeom>
          <a:noFill/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E641B4C-6665-1884-0E97-82EAA14BF746}"/>
              </a:ext>
            </a:extLst>
          </p:cNvPr>
          <p:cNvSpPr/>
          <p:nvPr/>
        </p:nvSpPr>
        <p:spPr>
          <a:xfrm>
            <a:off x="1235076" y="1347570"/>
            <a:ext cx="35972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while carrying loads of 50- 60 kg ; </a:t>
            </a:r>
          </a:p>
          <a:p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in crouched posture, climb stairs,</a:t>
            </a:r>
          </a:p>
          <a:p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crawl in a confined space while wearing fighting load of 25 - 40 kg</a:t>
            </a:r>
          </a:p>
          <a:p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Load of 25 % of bodyweight increases risk of overuse injuries over 50 %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erwin\Desktop\779895_1_1012_Gesund_0405_Rcken_Fotol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1" y="163671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C:\Users\erwin\Desktop\iS_Nackenschmerzen_800x4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56" y="4493156"/>
            <a:ext cx="33845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C:\Users\erwin\Desktop\Unbenan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55" y="3962401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feld 13"/>
          <p:cNvSpPr txBox="1">
            <a:spLocks noChangeArrowheads="1"/>
          </p:cNvSpPr>
          <p:nvPr/>
        </p:nvSpPr>
        <p:spPr bwMode="auto">
          <a:xfrm>
            <a:off x="9224963" y="4581526"/>
            <a:ext cx="1098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AT" altLang="de-DE" sz="1200" b="0" dirty="0"/>
              <a:t>Abb. </a:t>
            </a:r>
            <a:r>
              <a:rPr lang="de-AT" altLang="de-DE" sz="1200" b="0" dirty="0" err="1"/>
              <a:t>Fotolia</a:t>
            </a:r>
            <a:endParaRPr lang="de-AT" altLang="de-DE" sz="1200" b="0" dirty="0"/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528109" y="74616"/>
            <a:ext cx="655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de-AT" sz="28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„Stress on </a:t>
            </a:r>
            <a:r>
              <a:rPr lang="de-AT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28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neck“</a:t>
            </a:r>
            <a:endParaRPr lang="en-US" sz="28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983546" y="1022185"/>
            <a:ext cx="4502589" cy="41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de-DE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What happens to the </a:t>
            </a:r>
            <a:r>
              <a:rPr lang="en-US" altLang="de-DE" sz="24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musculo</a:t>
            </a:r>
            <a:r>
              <a:rPr lang="en-US" altLang="de-DE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-skeletal system in phases of "persistent" stress, especially psychological, combined with physiological stress?</a:t>
            </a:r>
          </a:p>
          <a:p>
            <a:pPr algn="just">
              <a:spcBef>
                <a:spcPct val="50000"/>
              </a:spcBef>
            </a:pPr>
            <a:endParaRPr lang="en-US" altLang="de-DE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Barrett, J. M., Healey, L. A., Fischer, S. L., &amp; Callaghan, J. P. (2022). Cervical spine motion requirements from night vision goggles may play a greater role in chronic neck pain than helmet mass properties. </a:t>
            </a:r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Human factors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00187208221090689.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</a:pPr>
            <a:endParaRPr lang="en-GB" altLang="de-DE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102" y="336226"/>
            <a:ext cx="2572631" cy="33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manage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196439" y="1803042"/>
            <a:ext cx="5590728" cy="4713668"/>
          </a:xfrm>
        </p:spPr>
        <p:txBody>
          <a:bodyPr/>
          <a:lstStyle/>
          <a:p>
            <a:endParaRPr lang="en-GB" sz="1000" u="sng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Army asks industry about the latest in exoskeletons to improve soldier performance and physical endurance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March 28, 2022, </a:t>
            </a:r>
            <a:r>
              <a:rPr lang="de-AT" sz="1200" b="1" dirty="0">
                <a:latin typeface="Arial" panose="020B0604020202020204" pitchFamily="34" charset="0"/>
                <a:cs typeface="Arial" panose="020B0604020202020204" pitchFamily="34" charset="0"/>
              </a:rPr>
              <a:t>NATICK, </a:t>
            </a:r>
            <a:r>
              <a:rPr lang="de-A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AT" sz="1200" b="1" dirty="0">
                <a:latin typeface="Arial" panose="020B0604020202020204" pitchFamily="34" charset="0"/>
                <a:cs typeface="Arial" panose="020B0604020202020204" pitchFamily="34" charset="0"/>
              </a:rPr>
              <a:t>. –</a:t>
            </a:r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 U.S. </a:t>
            </a:r>
            <a:r>
              <a:rPr lang="de-AT" sz="1200" dirty="0" err="1">
                <a:latin typeface="Arial" panose="020B0604020202020204" pitchFamily="34" charset="0"/>
                <a:cs typeface="Arial" panose="020B0604020202020204" pitchFamily="34" charset="0"/>
              </a:rPr>
              <a:t>Army</a:t>
            </a:r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Exoskeletons may improve the strength, endurance, safety, and ergonomics of soldiers as they walk, run, jump, climb, and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maneuver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on the battlefield</a:t>
            </a:r>
            <a:endParaRPr lang="en-GB" sz="1000" u="sng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>
              <a:buNone/>
            </a:pPr>
            <a:endParaRPr lang="en-GB" sz="1000" u="sng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r>
              <a:rPr lang="en-GB" sz="1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https://www.militaryaerospace.com/unmanned/article/14270047/exoskeletons-soldier-performance-physical-endurance</a:t>
            </a:r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84" y="1635618"/>
            <a:ext cx="5114925" cy="430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7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235076" y="1700011"/>
            <a:ext cx="4391174" cy="5009882"/>
          </a:xfrm>
        </p:spPr>
        <p:txBody>
          <a:bodyPr/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Wearing exoskeletons may reduce physical fatigue and muscle activity in workplace.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map was developed to suggest potential exoskeleton types for different trades.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Risk and safety concerns exist on wearing exoskeletons in workplace.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More assessments are required to evaluate exoskeleton's efficacy in field practice.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Zhu, Z., Dutta, A., &amp; Dai, F. (2021).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Exoskeletons for manual material handling–A review and implication for construction applications. </a:t>
            </a:r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Automation in Construction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122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103493.</a:t>
            </a:r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https://www.science.org/content/article/feature-can-we-build-iron-man-suit-gives-soldiers-robotic-boost</a:t>
            </a:r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dirty="0"/>
          </a:p>
        </p:txBody>
      </p:sp>
      <p:pic>
        <p:nvPicPr>
          <p:cNvPr id="4" name="Grafik 3"/>
          <p:cNvPicPr/>
          <p:nvPr/>
        </p:nvPicPr>
        <p:blipFill>
          <a:blip r:embed="rId3"/>
          <a:stretch>
            <a:fillRect/>
          </a:stretch>
        </p:blipFill>
        <p:spPr>
          <a:xfrm>
            <a:off x="7491820" y="365125"/>
            <a:ext cx="4567575" cy="3104605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6385508" y="3862723"/>
            <a:ext cx="3786657" cy="28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5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volutionvonm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341717"/>
            <a:ext cx="75596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077200" y="6245225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fld id="{2BA81292-A4E8-4F62-93B5-4B7167A2E094}" type="slidenum">
              <a:rPr lang="de-AT" altLang="de-DE" b="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de-AT" altLang="de-DE" b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14445" y="1393093"/>
            <a:ext cx="8113804" cy="321636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  <a:defRPr/>
            </a:pPr>
            <a:r>
              <a:rPr lang="de-AT" altLang="de-DE" sz="2000" dirty="0"/>
              <a:t>    </a:t>
            </a:r>
            <a:r>
              <a:rPr lang="de-AT" altLang="de-DE" dirty="0">
                <a:solidFill>
                  <a:srgbClr val="FF0000"/>
                </a:solidFill>
              </a:rPr>
              <a:t> </a:t>
            </a:r>
            <a:r>
              <a:rPr lang="de-AT" altLang="de-DE" b="1" dirty="0">
                <a:solidFill>
                  <a:srgbClr val="FF0000"/>
                </a:solidFill>
              </a:rPr>
              <a:t>„</a:t>
            </a:r>
            <a:r>
              <a:rPr lang="de-AT" altLang="de-DE" b="1" dirty="0" err="1">
                <a:solidFill>
                  <a:srgbClr val="FF0000"/>
                </a:solidFill>
              </a:rPr>
              <a:t>Biology</a:t>
            </a:r>
            <a:r>
              <a:rPr lang="de-AT" altLang="de-DE" b="1" dirty="0">
                <a:solidFill>
                  <a:srgbClr val="FF0000"/>
                </a:solidFill>
              </a:rPr>
              <a:t> </a:t>
            </a:r>
            <a:r>
              <a:rPr lang="de-AT" altLang="de-DE" b="1" dirty="0" err="1">
                <a:solidFill>
                  <a:srgbClr val="FF0000"/>
                </a:solidFill>
              </a:rPr>
              <a:t>of</a:t>
            </a:r>
            <a:r>
              <a:rPr lang="de-AT" altLang="de-DE" b="1" dirty="0">
                <a:solidFill>
                  <a:srgbClr val="FF0000"/>
                </a:solidFill>
              </a:rPr>
              <a:t> human </a:t>
            </a:r>
            <a:r>
              <a:rPr lang="de-AT" altLang="de-DE" b="1" dirty="0" err="1">
                <a:solidFill>
                  <a:srgbClr val="FF0000"/>
                </a:solidFill>
              </a:rPr>
              <a:t>being</a:t>
            </a:r>
            <a:r>
              <a:rPr lang="de-AT" altLang="de-DE" b="1" dirty="0">
                <a:solidFill>
                  <a:srgbClr val="FF0000"/>
                </a:solidFill>
              </a:rPr>
              <a:t> </a:t>
            </a:r>
            <a:r>
              <a:rPr lang="de-AT" altLang="de-DE" b="1" dirty="0" err="1">
                <a:solidFill>
                  <a:srgbClr val="FF0000"/>
                </a:solidFill>
              </a:rPr>
              <a:t>does</a:t>
            </a:r>
            <a:r>
              <a:rPr lang="de-AT" altLang="de-DE" b="1" dirty="0">
                <a:solidFill>
                  <a:srgbClr val="FF0000"/>
                </a:solidFill>
              </a:rPr>
              <a:t> not follow </a:t>
            </a:r>
            <a:r>
              <a:rPr lang="de-AT" altLang="de-DE" b="1" dirty="0" err="1">
                <a:solidFill>
                  <a:srgbClr val="FF0000"/>
                </a:solidFill>
              </a:rPr>
              <a:t>military</a:t>
            </a:r>
            <a:endParaRPr lang="de-AT" altLang="de-DE" b="1" dirty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de-AT" altLang="de-DE" b="1" dirty="0">
                <a:solidFill>
                  <a:srgbClr val="FF0000"/>
                </a:solidFill>
              </a:rPr>
              <a:t>      </a:t>
            </a:r>
            <a:r>
              <a:rPr lang="de-AT" altLang="de-DE" b="1" dirty="0" err="1">
                <a:solidFill>
                  <a:srgbClr val="FF0000"/>
                </a:solidFill>
              </a:rPr>
              <a:t>orders</a:t>
            </a:r>
            <a:r>
              <a:rPr lang="de-AT" altLang="de-DE" b="1" dirty="0">
                <a:solidFill>
                  <a:srgbClr val="FF0000"/>
                </a:solidFill>
              </a:rPr>
              <a:t> </a:t>
            </a:r>
            <a:r>
              <a:rPr lang="de-AT" altLang="de-DE" b="1" dirty="0" err="1">
                <a:solidFill>
                  <a:srgbClr val="FF0000"/>
                </a:solidFill>
              </a:rPr>
              <a:t>and</a:t>
            </a:r>
            <a:r>
              <a:rPr lang="de-AT" altLang="de-DE" b="1" dirty="0">
                <a:solidFill>
                  <a:srgbClr val="FF0000"/>
                </a:solidFill>
              </a:rPr>
              <a:t> </a:t>
            </a:r>
            <a:r>
              <a:rPr lang="de-AT" altLang="de-DE" b="1" dirty="0" err="1">
                <a:solidFill>
                  <a:srgbClr val="FF0000"/>
                </a:solidFill>
              </a:rPr>
              <a:t>comands</a:t>
            </a:r>
            <a:r>
              <a:rPr lang="de-AT" altLang="de-DE" b="1" dirty="0">
                <a:solidFill>
                  <a:srgbClr val="FF0000"/>
                </a:solidFill>
              </a:rPr>
              <a:t> “ </a:t>
            </a:r>
          </a:p>
          <a:p>
            <a:pPr>
              <a:buFontTx/>
              <a:buNone/>
              <a:defRPr/>
            </a:pPr>
            <a:r>
              <a:rPr lang="de-AT" altLang="de-DE" dirty="0"/>
              <a:t>    </a:t>
            </a:r>
            <a:r>
              <a:rPr lang="de-AT" altLang="de-DE" sz="1800" dirty="0"/>
              <a:t>(Dr. </a:t>
            </a:r>
            <a:r>
              <a:rPr lang="de-AT" altLang="de-DE" sz="1800" dirty="0" err="1"/>
              <a:t>Wittels</a:t>
            </a:r>
            <a:r>
              <a:rPr lang="de-AT" altLang="de-DE" sz="1800" dirty="0"/>
              <a:t>, HSP Leistungsmedizin, Fachkräfte - Fortbildung 1998), </a:t>
            </a:r>
          </a:p>
          <a:p>
            <a:pPr>
              <a:buFontTx/>
              <a:buNone/>
              <a:defRPr/>
            </a:pPr>
            <a:endParaRPr lang="de-AT" altLang="de-DE" sz="1800" dirty="0"/>
          </a:p>
          <a:p>
            <a:pPr>
              <a:buFontTx/>
              <a:buNone/>
              <a:defRPr/>
            </a:pPr>
            <a:r>
              <a:rPr lang="de-AT" altLang="de-DE" dirty="0"/>
              <a:t>    </a:t>
            </a:r>
            <a:r>
              <a:rPr lang="de-AT" altLang="de-DE" dirty="0" err="1"/>
              <a:t>for</a:t>
            </a:r>
            <a:r>
              <a:rPr lang="de-AT" altLang="de-DE" dirty="0"/>
              <a:t> </a:t>
            </a:r>
            <a:r>
              <a:rPr lang="de-AT" altLang="de-DE" dirty="0" err="1"/>
              <a:t>increasing</a:t>
            </a:r>
            <a:r>
              <a:rPr lang="de-AT" altLang="de-DE" dirty="0"/>
              <a:t> </a:t>
            </a:r>
            <a:r>
              <a:rPr lang="de-AT" altLang="de-DE" dirty="0" err="1"/>
              <a:t>physical</a:t>
            </a:r>
            <a:r>
              <a:rPr lang="de-AT" altLang="de-DE" dirty="0"/>
              <a:t> </a:t>
            </a:r>
            <a:r>
              <a:rPr lang="de-AT" altLang="de-DE" dirty="0" err="1"/>
              <a:t>performance</a:t>
            </a:r>
            <a:r>
              <a:rPr lang="de-AT" altLang="de-DE" dirty="0"/>
              <a:t> </a:t>
            </a:r>
            <a:r>
              <a:rPr lang="de-AT" altLang="de-DE" dirty="0" err="1"/>
              <a:t>rules</a:t>
            </a:r>
            <a:r>
              <a:rPr lang="de-AT" altLang="de-DE" dirty="0"/>
              <a:t> </a:t>
            </a:r>
            <a:r>
              <a:rPr lang="de-AT" altLang="de-DE" dirty="0" err="1"/>
              <a:t>of</a:t>
            </a:r>
            <a:r>
              <a:rPr lang="de-AT" altLang="de-DE" dirty="0"/>
              <a:t> </a:t>
            </a:r>
            <a:r>
              <a:rPr lang="de-AT" altLang="de-DE" dirty="0" err="1"/>
              <a:t>physiology</a:t>
            </a:r>
            <a:r>
              <a:rPr lang="de-AT" altLang="de-DE" dirty="0"/>
              <a:t> and </a:t>
            </a:r>
            <a:r>
              <a:rPr lang="de-AT" altLang="de-DE" dirty="0" err="1"/>
              <a:t>knowledge</a:t>
            </a:r>
            <a:r>
              <a:rPr lang="de-AT" altLang="de-DE" dirty="0"/>
              <a:t> </a:t>
            </a:r>
            <a:r>
              <a:rPr lang="de-AT" altLang="de-DE" dirty="0" err="1"/>
              <a:t>of</a:t>
            </a:r>
            <a:r>
              <a:rPr lang="de-AT" altLang="de-DE" dirty="0"/>
              <a:t> </a:t>
            </a:r>
            <a:r>
              <a:rPr lang="de-AT" altLang="de-DE" dirty="0" err="1"/>
              <a:t>principles</a:t>
            </a:r>
            <a:r>
              <a:rPr lang="de-AT" altLang="de-DE" dirty="0"/>
              <a:t> </a:t>
            </a:r>
            <a:r>
              <a:rPr lang="de-AT" altLang="de-DE" dirty="0" err="1"/>
              <a:t>of</a:t>
            </a:r>
            <a:r>
              <a:rPr lang="de-AT" altLang="de-DE" dirty="0"/>
              <a:t> </a:t>
            </a:r>
            <a:r>
              <a:rPr lang="de-AT" altLang="de-DE" dirty="0" err="1"/>
              <a:t>training</a:t>
            </a:r>
            <a:r>
              <a:rPr lang="de-AT" altLang="de-DE" dirty="0"/>
              <a:t> </a:t>
            </a:r>
            <a:r>
              <a:rPr lang="de-AT" altLang="de-DE" dirty="0" err="1"/>
              <a:t>are</a:t>
            </a:r>
            <a:r>
              <a:rPr lang="de-AT" altLang="de-DE" dirty="0"/>
              <a:t> </a:t>
            </a:r>
            <a:r>
              <a:rPr lang="de-AT" altLang="de-DE" dirty="0" err="1"/>
              <a:t>required</a:t>
            </a:r>
            <a:r>
              <a:rPr lang="de-AT" altLang="de-DE" dirty="0"/>
              <a:t>  </a:t>
            </a:r>
            <a:endParaRPr lang="de-DE" altLang="de-DE" b="1" dirty="0">
              <a:solidFill>
                <a:srgbClr val="D60093"/>
              </a:solidFill>
            </a:endParaRPr>
          </a:p>
          <a:p>
            <a:pPr>
              <a:buFontTx/>
              <a:buNone/>
              <a:defRPr/>
            </a:pPr>
            <a:r>
              <a:rPr lang="de-DE" altLang="de-DE" b="1" dirty="0">
                <a:solidFill>
                  <a:srgbClr val="D60093"/>
                </a:solidFill>
              </a:rPr>
              <a:t>     </a:t>
            </a:r>
            <a:endParaRPr lang="de-DE" altLang="de-DE" sz="2000" dirty="0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264025" y="1156447"/>
            <a:ext cx="9008690" cy="57207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de-AT" altLang="de-DE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419350" y="903288"/>
            <a:ext cx="817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de-DE" altLang="de-DE" sz="24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889956" y="161926"/>
            <a:ext cx="71942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4400" b="0" dirty="0">
                <a:latin typeface="Arial" panose="020B0604020202020204" pitchFamily="34" charset="0"/>
                <a:cs typeface="Arial" panose="020B0604020202020204" pitchFamily="34" charset="0"/>
              </a:rPr>
              <a:t>Lifestyle </a:t>
            </a:r>
            <a:r>
              <a:rPr lang="de-DE" altLang="de-DE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4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endParaRPr lang="de-DE" altLang="de-DE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0622" y="365125"/>
            <a:ext cx="8633178" cy="1325563"/>
          </a:xfrm>
        </p:spPr>
        <p:txBody>
          <a:bodyPr/>
          <a:lstStyle/>
          <a:p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Exercise-induced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Adaptions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65" y="4572061"/>
            <a:ext cx="1543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/>
          <a:stretch>
            <a:fillRect/>
          </a:stretch>
        </p:blipFill>
        <p:spPr bwMode="auto">
          <a:xfrm>
            <a:off x="6784544" y="1772355"/>
            <a:ext cx="3209252" cy="363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96" y="1841352"/>
            <a:ext cx="4562830" cy="443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kelette_005">
            <a:extLst>
              <a:ext uri="{FF2B5EF4-FFF2-40B4-BE49-F238E27FC236}">
                <a16:creationId xmlns:a16="http://schemas.microsoft.com/office/drawing/2014/main" id="{271B057D-AC43-97E0-167F-9F4B47AEA8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740" y="1772356"/>
            <a:ext cx="1536700" cy="363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4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1778" y="1"/>
            <a:ext cx="7572022" cy="1557866"/>
          </a:xfrm>
        </p:spPr>
        <p:txBody>
          <a:bodyPr/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Lifestyle on Fitness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Stocker, H., &amp; Leo, P. (2020). Predicting military specific performance from common fitness tests.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Journal of Physical Education and Sport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(5), 2454-2459.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457" y="1841678"/>
            <a:ext cx="6315543" cy="446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07" y="2086378"/>
            <a:ext cx="3567448" cy="235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0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</Words>
  <Application>Microsoft Office PowerPoint</Application>
  <PresentationFormat>Breitbild</PresentationFormat>
  <Paragraphs>104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2" baseType="lpstr">
      <vt:lpstr>ＭＳ Ｐゴシック</vt:lpstr>
      <vt:lpstr>Arial</vt:lpstr>
      <vt:lpstr>Calibri</vt:lpstr>
      <vt:lpstr>Geogrotesque Medium</vt:lpstr>
      <vt:lpstr>Geogrotesque Regular</vt:lpstr>
      <vt:lpstr>GeogrotesqueStencil B Sb</vt:lpstr>
      <vt:lpstr>Times New Roman</vt:lpstr>
      <vt:lpstr>Verdana</vt:lpstr>
      <vt:lpstr>Wingdings</vt:lpstr>
      <vt:lpstr>Office</vt:lpstr>
      <vt:lpstr>PowerPoint-Präsentation</vt:lpstr>
      <vt:lpstr>Development of Society and the Impact on the Military</vt:lpstr>
      <vt:lpstr>What is scientifically secured</vt:lpstr>
      <vt:lpstr>PowerPoint-Präsentation</vt:lpstr>
      <vt:lpstr>How can we manage that ?</vt:lpstr>
      <vt:lpstr>PowerPoint-Präsentation</vt:lpstr>
      <vt:lpstr>PowerPoint-Präsentation</vt:lpstr>
      <vt:lpstr>Exercise-induced Adaptions</vt:lpstr>
      <vt:lpstr>Impact of Lifestyle on Fitness</vt:lpstr>
      <vt:lpstr>                    Everyone suitable for everything?? !</vt:lpstr>
      <vt:lpstr>The Gender Gap</vt:lpstr>
      <vt:lpstr>Conclusion</vt:lpstr>
    </vt:vector>
  </TitlesOfParts>
  <Company>BMLVS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POSCH Andrea</dc:creator>
  <cp:lastModifiedBy>STOCKER Horst</cp:lastModifiedBy>
  <cp:revision>65</cp:revision>
  <dcterms:created xsi:type="dcterms:W3CDTF">2022-09-26T08:34:21Z</dcterms:created>
  <dcterms:modified xsi:type="dcterms:W3CDTF">2022-11-08T07:07:54Z</dcterms:modified>
</cp:coreProperties>
</file>