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1" r:id="rId8"/>
    <p:sldId id="262" r:id="rId9"/>
    <p:sldId id="266" r:id="rId10"/>
    <p:sldId id="264" r:id="rId11"/>
    <p:sldId id="263" r:id="rId12"/>
    <p:sldId id="272" r:id="rId13"/>
    <p:sldId id="267" r:id="rId14"/>
    <p:sldId id="270" r:id="rId15"/>
    <p:sldId id="269" r:id="rId16"/>
    <p:sldId id="271" r:id="rId17"/>
    <p:sldId id="273" r:id="rId18"/>
    <p:sldId id="275" r:id="rId19"/>
    <p:sldId id="274" r:id="rId20"/>
    <p:sldId id="277" r:id="rId21"/>
    <p:sldId id="268" r:id="rId22"/>
    <p:sldId id="2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5B9BD5"/>
    <a:srgbClr val="7F7F7F"/>
    <a:srgbClr val="E31E24"/>
    <a:srgbClr val="646451"/>
    <a:srgbClr val="434635"/>
    <a:srgbClr val="535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176" y="332"/>
      </p:cViewPr>
      <p:guideLst>
        <p:guide orient="horz" pos="822"/>
        <p:guide pos="41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5" y="2000250"/>
            <a:ext cx="10118725" cy="3475392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769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Medium" pitchFamily="50" charset="0"/>
              </a:defRPr>
            </a:lvl1pPr>
          </a:lstStyle>
          <a:p>
            <a:fld id="{2AB1273F-3364-48A1-AAE6-2D3710893C80}" type="datetimeFigureOut">
              <a:rPr lang="de-AT" smtClean="0"/>
              <a:pPr/>
              <a:t>04.11.2022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</a:lstStyle>
          <a:p>
            <a:fld id="{3B67D0D9-AF97-48A5-955C-23DB8776C78F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365125"/>
            <a:ext cx="2052656" cy="67204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689412" y="365125"/>
            <a:ext cx="8664388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6" y="2000249"/>
            <a:ext cx="4391174" cy="4120851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194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49854 w 12192000"/>
              <a:gd name="connsiteY0" fmla="*/ 1699709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699709 h 6858000"/>
              <a:gd name="connsiteX0" fmla="*/ 849854 w 12192000"/>
              <a:gd name="connsiteY0" fmla="*/ 11941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49854 w 12192000"/>
              <a:gd name="connsiteY4" fmla="*/ 11941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849854" y="119410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849854" y="11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>
          <a:xfrm>
            <a:off x="10428926" y="5141667"/>
            <a:ext cx="1763539" cy="17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grotesque Medium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cascio/facing-the-age-of-chaos-b00687b1f51d" TargetMode="External"/><Relationship Id="rId2" Type="http://schemas.openxmlformats.org/officeDocument/2006/relationships/hyperlink" Target="http://www.strategienet.de/kritik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ephangrabmeier.de/bani-versus-vuca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enbauer.com/en/at/rosenbauer-group/company/group-profil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" b="13070"/>
          <a:stretch/>
        </p:blipFill>
        <p:spPr>
          <a:xfrm>
            <a:off x="6635751" y="1736"/>
            <a:ext cx="5563422" cy="6850886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478"/>
          <a:stretch/>
        </p:blipFill>
        <p:spPr>
          <a:xfrm>
            <a:off x="-21515" y="3861995"/>
            <a:ext cx="12213515" cy="3001413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4" y="617754"/>
            <a:ext cx="3121385" cy="14421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43661" y="422035"/>
            <a:ext cx="224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200" dirty="0">
                <a:solidFill>
                  <a:srgbClr val="E31E24"/>
                </a:solidFill>
                <a:latin typeface="GeogrotesqueStencil B Sb" pitchFamily="50" charset="0"/>
              </a:rPr>
              <a:t>2022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90" y="3058871"/>
            <a:ext cx="4527517" cy="14823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cxnSp>
        <p:nvCxnSpPr>
          <p:cNvPr id="15" name="Gerader Verbinder 14"/>
          <p:cNvCxnSpPr/>
          <p:nvPr/>
        </p:nvCxnSpPr>
        <p:spPr>
          <a:xfrm>
            <a:off x="6643661" y="1412350"/>
            <a:ext cx="210927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2F871-99EA-4A6A-9274-A618AD8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Strategizing</a:t>
            </a:r>
            <a:r>
              <a:rPr lang="de-DE" dirty="0"/>
              <a:t> Today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6AAEAC-D55D-4435-B6CB-D90E717CD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5075" y="2000250"/>
            <a:ext cx="10118725" cy="2216150"/>
          </a:xfrm>
        </p:spPr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still </a:t>
            </a:r>
            <a:r>
              <a:rPr lang="de-DE" dirty="0" err="1"/>
              <a:t>any</a:t>
            </a:r>
            <a:r>
              <a:rPr lang="de-DE" dirty="0"/>
              <a:t> reliable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predict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?</a:t>
            </a:r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still </a:t>
            </a:r>
            <a:r>
              <a:rPr lang="de-DE" dirty="0" err="1"/>
              <a:t>any</a:t>
            </a:r>
            <a:r>
              <a:rPr lang="de-DE" dirty="0"/>
              <a:t> reliable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operationalize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?</a:t>
            </a:r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b="1" dirty="0" err="1"/>
              <a:t>strategic</a:t>
            </a:r>
            <a:r>
              <a:rPr lang="de-DE" b="1" dirty="0"/>
              <a:t> </a:t>
            </a:r>
            <a:r>
              <a:rPr lang="de-DE" b="1" dirty="0" err="1"/>
              <a:t>planning</a:t>
            </a:r>
            <a:r>
              <a:rPr lang="de-DE" dirty="0"/>
              <a:t> still a viable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coordinate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?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on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extent</a:t>
            </a:r>
            <a:r>
              <a:rPr lang="de-DE" dirty="0"/>
              <a:t>?</a:t>
            </a:r>
          </a:p>
          <a:p>
            <a:endParaRPr lang="de-DE" dirty="0"/>
          </a:p>
          <a:p>
            <a:endParaRPr lang="en-GB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C65CC2B-72F6-4E98-972F-0529BB5D7CF6}"/>
              </a:ext>
            </a:extLst>
          </p:cNvPr>
          <p:cNvSpPr txBox="1">
            <a:spLocks/>
          </p:cNvSpPr>
          <p:nvPr/>
        </p:nvSpPr>
        <p:spPr>
          <a:xfrm>
            <a:off x="1336674" y="4543424"/>
            <a:ext cx="10118725" cy="790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grotesque Regular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600" dirty="0"/>
              <a:t>Hypothesis: </a:t>
            </a:r>
            <a:br>
              <a:rPr lang="de-DE" sz="3600" dirty="0"/>
            </a:br>
            <a:r>
              <a:rPr lang="de-DE" sz="3600" dirty="0" err="1"/>
              <a:t>No</a:t>
            </a:r>
            <a:r>
              <a:rPr lang="de-DE" sz="3600" dirty="0"/>
              <a:t>, </a:t>
            </a:r>
            <a:r>
              <a:rPr lang="de-DE" sz="3600" dirty="0" err="1"/>
              <a:t>reality</a:t>
            </a:r>
            <a:r>
              <a:rPr lang="de-DE" sz="3600" dirty="0"/>
              <a:t> </a:t>
            </a:r>
            <a:r>
              <a:rPr lang="de-DE" sz="3600" dirty="0" err="1"/>
              <a:t>has</a:t>
            </a:r>
            <a:r>
              <a:rPr lang="de-DE" sz="3600" dirty="0"/>
              <a:t> </a:t>
            </a:r>
            <a:r>
              <a:rPr lang="de-DE" sz="3600" dirty="0" err="1"/>
              <a:t>finally</a:t>
            </a:r>
            <a:r>
              <a:rPr lang="de-DE" sz="3600" dirty="0"/>
              <a:t> </a:t>
            </a:r>
            <a:r>
              <a:rPr lang="de-DE" sz="3600" dirty="0" err="1"/>
              <a:t>crushed</a:t>
            </a:r>
            <a:r>
              <a:rPr lang="de-DE" sz="3600" dirty="0"/>
              <a:t> all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them</a:t>
            </a:r>
            <a:r>
              <a:rPr lang="de-DE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30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6C8E0-7A01-4FFB-A8E9-9D155F0E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dealing with a </a:t>
            </a:r>
            <a:r>
              <a:rPr lang="en-US" b="1" dirty="0"/>
              <a:t>BANI</a:t>
            </a:r>
            <a:r>
              <a:rPr lang="en-US" baseline="30000" dirty="0"/>
              <a:t>2</a:t>
            </a:r>
            <a:r>
              <a:rPr lang="en-US" dirty="0"/>
              <a:t> world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8CF29F-2576-475B-9F9B-D2601EEB2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5075" y="2000249"/>
            <a:ext cx="10118725" cy="3779765"/>
          </a:xfrm>
        </p:spPr>
        <p:txBody>
          <a:bodyPr/>
          <a:lstStyle/>
          <a:p>
            <a:r>
              <a:rPr lang="en-US" b="1" dirty="0"/>
              <a:t>B </a:t>
            </a:r>
            <a:r>
              <a:rPr lang="en-US" dirty="0" err="1"/>
              <a:t>rittle</a:t>
            </a:r>
            <a:br>
              <a:rPr lang="en-US" dirty="0"/>
            </a:br>
            <a:r>
              <a:rPr lang="en-US" dirty="0"/>
              <a:t>Brittleness is illusory strength.</a:t>
            </a:r>
          </a:p>
          <a:p>
            <a:r>
              <a:rPr lang="en-US" b="1" dirty="0"/>
              <a:t>A </a:t>
            </a:r>
            <a:r>
              <a:rPr lang="en-US" dirty="0" err="1"/>
              <a:t>nxious</a:t>
            </a:r>
            <a:br>
              <a:rPr lang="en-US" dirty="0"/>
            </a:br>
            <a:r>
              <a:rPr lang="en-US" dirty="0"/>
              <a:t>In an Anxious world, every choice appears to be potentially disastrous.</a:t>
            </a:r>
          </a:p>
          <a:p>
            <a:r>
              <a:rPr lang="en-US" b="1" dirty="0"/>
              <a:t>N </a:t>
            </a:r>
            <a:r>
              <a:rPr lang="en-US" dirty="0" err="1"/>
              <a:t>onlinear</a:t>
            </a:r>
            <a:br>
              <a:rPr lang="en-US" dirty="0"/>
            </a:br>
            <a:r>
              <a:rPr lang="en-US" dirty="0"/>
              <a:t>In a Nonlinear world, cause and effect are seemingly disconnected or disproportionate.</a:t>
            </a:r>
          </a:p>
          <a:p>
            <a:r>
              <a:rPr lang="en-US" b="1" dirty="0"/>
              <a:t>I </a:t>
            </a:r>
            <a:r>
              <a:rPr lang="en-US" dirty="0" err="1"/>
              <a:t>ncomprehensible</a:t>
            </a:r>
            <a:br>
              <a:rPr lang="en-US" dirty="0"/>
            </a:br>
            <a:r>
              <a:rPr lang="en-US" dirty="0"/>
              <a:t>We try to find answers, but the answers don’t make sense.</a:t>
            </a:r>
          </a:p>
        </p:txBody>
      </p:sp>
    </p:spTree>
    <p:extLst>
      <p:ext uri="{BB962C8B-B14F-4D97-AF65-F5344CB8AC3E}">
        <p14:creationId xmlns:p14="http://schemas.microsoft.com/office/powerpoint/2010/main" val="293613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AD052-F689-4B94-97F0-76259AFE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Four</a:t>
            </a:r>
            <a:r>
              <a:rPr lang="de-DE" dirty="0"/>
              <a:t> Pillars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Strategizing</a:t>
            </a:r>
            <a:r>
              <a:rPr lang="de-DE" dirty="0"/>
              <a:t> and </a:t>
            </a:r>
            <a:r>
              <a:rPr lang="de-DE" dirty="0" err="1"/>
              <a:t>Organizing</a:t>
            </a:r>
            <a:r>
              <a:rPr lang="de-DE" dirty="0"/>
              <a:t> in a BANI </a:t>
            </a:r>
            <a:r>
              <a:rPr lang="de-DE" dirty="0" err="1"/>
              <a:t>world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E9D461-5A68-4CEA-A12E-0F586D0AD2D9}"/>
              </a:ext>
            </a:extLst>
          </p:cNvPr>
          <p:cNvSpPr txBox="1"/>
          <p:nvPr/>
        </p:nvSpPr>
        <p:spPr>
          <a:xfrm>
            <a:off x="152400" y="1968498"/>
            <a:ext cx="2664000" cy="736601"/>
          </a:xfrm>
          <a:prstGeom prst="rect">
            <a:avLst/>
          </a:prstGeom>
          <a:solidFill>
            <a:srgbClr val="E31E2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Brittleness</a:t>
            </a:r>
            <a:endParaRPr lang="en-GB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525898-6C48-48BC-824F-5D0993781F4A}"/>
              </a:ext>
            </a:extLst>
          </p:cNvPr>
          <p:cNvSpPr txBox="1"/>
          <p:nvPr/>
        </p:nvSpPr>
        <p:spPr>
          <a:xfrm>
            <a:off x="3180214" y="1968498"/>
            <a:ext cx="2664000" cy="736601"/>
          </a:xfrm>
          <a:prstGeom prst="rect">
            <a:avLst/>
          </a:prstGeom>
          <a:solidFill>
            <a:srgbClr val="E31E2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Anxiety</a:t>
            </a:r>
            <a:endParaRPr lang="en-GB" sz="24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8B9182-691B-40E8-87F4-B7AD89A7C60F}"/>
              </a:ext>
            </a:extLst>
          </p:cNvPr>
          <p:cNvSpPr txBox="1"/>
          <p:nvPr/>
        </p:nvSpPr>
        <p:spPr>
          <a:xfrm>
            <a:off x="6208028" y="1968498"/>
            <a:ext cx="2664000" cy="736601"/>
          </a:xfrm>
          <a:prstGeom prst="rect">
            <a:avLst/>
          </a:prstGeom>
          <a:solidFill>
            <a:srgbClr val="E31E2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Nonlinearity</a:t>
            </a:r>
            <a:endParaRPr lang="en-GB" sz="2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4E52F0-EAAB-492B-915B-DA129818B9CB}"/>
              </a:ext>
            </a:extLst>
          </p:cNvPr>
          <p:cNvSpPr txBox="1"/>
          <p:nvPr/>
        </p:nvSpPr>
        <p:spPr>
          <a:xfrm>
            <a:off x="9235842" y="1968498"/>
            <a:ext cx="2664000" cy="736601"/>
          </a:xfrm>
          <a:prstGeom prst="rect">
            <a:avLst/>
          </a:prstGeom>
          <a:solidFill>
            <a:srgbClr val="E31E2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Incomprehensibility</a:t>
            </a:r>
            <a:endParaRPr lang="en-GB" sz="24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0B38CE-A376-4A81-AB16-139B71C5F683}"/>
              </a:ext>
            </a:extLst>
          </p:cNvPr>
          <p:cNvSpPr txBox="1"/>
          <p:nvPr/>
        </p:nvSpPr>
        <p:spPr>
          <a:xfrm>
            <a:off x="152400" y="3579808"/>
            <a:ext cx="2664000" cy="1804992"/>
          </a:xfrm>
          <a:prstGeom prst="rect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Resilience</a:t>
            </a:r>
            <a:endParaRPr lang="de-DE" sz="2400" b="1" dirty="0"/>
          </a:p>
          <a:p>
            <a:pPr algn="ctr"/>
            <a:r>
              <a:rPr lang="de-DE" sz="2400" b="1" dirty="0"/>
              <a:t>&amp;</a:t>
            </a:r>
          </a:p>
          <a:p>
            <a:pPr algn="ctr"/>
            <a:r>
              <a:rPr lang="de-DE" sz="2400" b="1" dirty="0" err="1"/>
              <a:t>Antifragility</a:t>
            </a:r>
            <a:endParaRPr lang="en-GB" sz="24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9F5ACB9-7AA2-4D2E-80CC-F57464EDCA72}"/>
              </a:ext>
            </a:extLst>
          </p:cNvPr>
          <p:cNvSpPr txBox="1"/>
          <p:nvPr/>
        </p:nvSpPr>
        <p:spPr>
          <a:xfrm>
            <a:off x="3180214" y="3579808"/>
            <a:ext cx="2664000" cy="1804992"/>
          </a:xfrm>
          <a:prstGeom prst="rect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Empathy</a:t>
            </a:r>
            <a:endParaRPr lang="de-DE" sz="2400" b="1" dirty="0"/>
          </a:p>
          <a:p>
            <a:pPr algn="ctr"/>
            <a:r>
              <a:rPr lang="de-DE" sz="2400" b="1" dirty="0"/>
              <a:t>&amp;</a:t>
            </a:r>
          </a:p>
          <a:p>
            <a:pPr algn="ctr"/>
            <a:r>
              <a:rPr lang="de-DE" sz="2400" b="1" dirty="0" err="1"/>
              <a:t>Mindfullness</a:t>
            </a:r>
            <a:endParaRPr lang="en-GB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9B4CD4-C4C4-4EE8-885E-BF55EC4EAA5F}"/>
              </a:ext>
            </a:extLst>
          </p:cNvPr>
          <p:cNvSpPr txBox="1"/>
          <p:nvPr/>
        </p:nvSpPr>
        <p:spPr>
          <a:xfrm>
            <a:off x="6208028" y="3579808"/>
            <a:ext cx="2664000" cy="1804992"/>
          </a:xfrm>
          <a:prstGeom prst="rect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 err="1"/>
              <a:t>Context</a:t>
            </a:r>
            <a:r>
              <a:rPr lang="de-DE" sz="2400" b="1" dirty="0"/>
              <a:t> </a:t>
            </a:r>
          </a:p>
          <a:p>
            <a:pPr algn="ctr"/>
            <a:r>
              <a:rPr lang="de-DE" sz="2400" b="1" dirty="0"/>
              <a:t>&amp;</a:t>
            </a:r>
          </a:p>
          <a:p>
            <a:pPr algn="ctr"/>
            <a:r>
              <a:rPr lang="de-DE" sz="2400" b="1" dirty="0" err="1"/>
              <a:t>Adaptivity</a:t>
            </a:r>
            <a:endParaRPr lang="en-GB" sz="24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BB11E5-4C9B-474B-99C2-7D95CCFBAEDA}"/>
              </a:ext>
            </a:extLst>
          </p:cNvPr>
          <p:cNvSpPr txBox="1"/>
          <p:nvPr/>
        </p:nvSpPr>
        <p:spPr>
          <a:xfrm>
            <a:off x="9235842" y="3579808"/>
            <a:ext cx="2664000" cy="1804992"/>
          </a:xfrm>
          <a:prstGeom prst="rect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de-DE" sz="2400" b="1" dirty="0"/>
              <a:t>Transparency</a:t>
            </a:r>
            <a:br>
              <a:rPr lang="de-DE" sz="2400" b="1" dirty="0"/>
            </a:br>
            <a:r>
              <a:rPr lang="de-DE" sz="2400" b="1" dirty="0"/>
              <a:t>&amp;</a:t>
            </a:r>
          </a:p>
          <a:p>
            <a:pPr algn="ctr"/>
            <a:r>
              <a:rPr lang="de-DE" sz="2400" b="1" dirty="0"/>
              <a:t>Intuition</a:t>
            </a:r>
            <a:endParaRPr lang="en-GB" sz="2400" b="1" dirty="0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4BD6CD0C-D13F-4573-9B78-915CB3545203}"/>
              </a:ext>
            </a:extLst>
          </p:cNvPr>
          <p:cNvSpPr/>
          <p:nvPr/>
        </p:nvSpPr>
        <p:spPr>
          <a:xfrm>
            <a:off x="1166900" y="2853536"/>
            <a:ext cx="635000" cy="493708"/>
          </a:xfrm>
          <a:prstGeom prst="downArrow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2EF95F0F-817D-437E-B54E-57C49E9513F7}"/>
              </a:ext>
            </a:extLst>
          </p:cNvPr>
          <p:cNvSpPr/>
          <p:nvPr/>
        </p:nvSpPr>
        <p:spPr>
          <a:xfrm>
            <a:off x="4194714" y="2853536"/>
            <a:ext cx="635000" cy="493708"/>
          </a:xfrm>
          <a:prstGeom prst="downArrow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167D0164-6592-4CD0-88D6-BD2E65CFE30D}"/>
              </a:ext>
            </a:extLst>
          </p:cNvPr>
          <p:cNvSpPr/>
          <p:nvPr/>
        </p:nvSpPr>
        <p:spPr>
          <a:xfrm>
            <a:off x="7222528" y="2859091"/>
            <a:ext cx="635000" cy="493708"/>
          </a:xfrm>
          <a:prstGeom prst="downArrow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D6D02278-FFDA-4BB1-9A12-AE9CEE02A0F1}"/>
              </a:ext>
            </a:extLst>
          </p:cNvPr>
          <p:cNvSpPr/>
          <p:nvPr/>
        </p:nvSpPr>
        <p:spPr>
          <a:xfrm>
            <a:off x="10250342" y="2859091"/>
            <a:ext cx="635000" cy="493708"/>
          </a:xfrm>
          <a:prstGeom prst="downArrow">
            <a:avLst/>
          </a:prstGeom>
          <a:solidFill>
            <a:srgbClr val="64645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06C5DA1-1A22-419C-B11F-4244FF4C2CC7}"/>
              </a:ext>
            </a:extLst>
          </p:cNvPr>
          <p:cNvSpPr txBox="1"/>
          <p:nvPr/>
        </p:nvSpPr>
        <p:spPr>
          <a:xfrm>
            <a:off x="774700" y="6248400"/>
            <a:ext cx="409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</a:t>
            </a:r>
            <a:r>
              <a:rPr lang="de-DE" dirty="0" err="1"/>
              <a:t>Based</a:t>
            </a:r>
            <a:r>
              <a:rPr lang="de-DE" dirty="0"/>
              <a:t> on Grabmeier</a:t>
            </a:r>
            <a:r>
              <a:rPr lang="de-DE" baseline="30000" dirty="0"/>
              <a:t>3</a:t>
            </a:r>
            <a:r>
              <a:rPr lang="de-DE" dirty="0"/>
              <a:t> and Taleb</a:t>
            </a:r>
            <a:r>
              <a:rPr lang="de-DE" baseline="30000" dirty="0"/>
              <a:t>4</a:t>
            </a:r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9497F-1D17-4BBB-94FF-E55709D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 versus Modern Approaches towards Strategizing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2CF6B7-7BC2-4836-8794-9E0438B16A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three major limitations to all classic strategy building processes: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Inductive reasoning can lead to surprises.</a:t>
            </a:r>
            <a:r>
              <a:rPr lang="en-GB" baseline="30000" dirty="0"/>
              <a:t>5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Every formulation of strategy has a restricted scope.</a:t>
            </a:r>
            <a:endParaRPr lang="en-GB" baseline="300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Complexity of the environment can hardly be perceived by central instances alone.</a:t>
            </a:r>
          </a:p>
          <a:p>
            <a:pPr marL="0" indent="0">
              <a:buNone/>
            </a:pPr>
            <a:r>
              <a:rPr lang="en-GB" dirty="0"/>
              <a:t>Newer approaches try to overcome these limitations: Scenario techniques, strategic </a:t>
            </a:r>
            <a:r>
              <a:rPr lang="en-GB" dirty="0" err="1"/>
              <a:t>futuring</a:t>
            </a:r>
            <a:r>
              <a:rPr lang="en-GB" dirty="0"/>
              <a:t>, trend meta boards, roadmaps, and wildcards.</a:t>
            </a:r>
            <a:r>
              <a:rPr lang="en-GB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79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8DE356-2A6D-4842-A62C-1D60F322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Systemic Strategy Building Process at Rosenbauer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5AA217-FB67-41B3-9FE4-227F924A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Main assumptions that guided the process:</a:t>
            </a:r>
          </a:p>
          <a:p>
            <a:pPr lvl="1"/>
            <a:r>
              <a:rPr lang="en-US" dirty="0"/>
              <a:t>Strategic Goals are less important than a strong purpose.</a:t>
            </a:r>
          </a:p>
          <a:p>
            <a:pPr lvl="1"/>
            <a:r>
              <a:rPr lang="en-US" dirty="0"/>
              <a:t>Vision and Mission are less important than cohesion amongst people.</a:t>
            </a:r>
          </a:p>
          <a:p>
            <a:pPr lvl="1"/>
            <a:r>
              <a:rPr lang="en-US" dirty="0"/>
              <a:t>Capabilities of lower ranks are getting more and more important.</a:t>
            </a:r>
          </a:p>
          <a:p>
            <a:pPr lvl="1"/>
            <a:r>
              <a:rPr lang="en-US" dirty="0"/>
              <a:t>Leadership and trust are key to success in complex and dynamic environments.</a:t>
            </a:r>
          </a:p>
          <a:p>
            <a:pPr lvl="1"/>
            <a:r>
              <a:rPr lang="en-US" dirty="0"/>
              <a:t>Broad inclusion in the strategy building process helps in two ways: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Broad knowledge is present in the process.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Everyone in the organization understands the strategy from the beginning. This ensures that strategy equals execution.</a:t>
            </a:r>
          </a:p>
        </p:txBody>
      </p:sp>
    </p:spTree>
    <p:extLst>
      <p:ext uri="{BB962C8B-B14F-4D97-AF65-F5344CB8AC3E}">
        <p14:creationId xmlns:p14="http://schemas.microsoft.com/office/powerpoint/2010/main" val="389838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8DE356-2A6D-4842-A62C-1D60F322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Systemic strategy building process at Rosenbauer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5AA217-FB67-41B3-9FE4-227F924A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 2020 and 2021 Rosenbauer developed its group strategy “Rosenbauer City 2030”.</a:t>
            </a:r>
          </a:p>
          <a:p>
            <a:r>
              <a:rPr lang="en-GB" dirty="0"/>
              <a:t>50 employees from all over the world and different hierarchical levels were involved.</a:t>
            </a:r>
          </a:p>
          <a:p>
            <a:r>
              <a:rPr lang="en-GB" dirty="0"/>
              <a:t>Starting with one idea: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80AF55-5198-477A-97A0-4F4F60E887E0}"/>
              </a:ext>
            </a:extLst>
          </p:cNvPr>
          <p:cNvSpPr txBox="1"/>
          <p:nvPr/>
        </p:nvSpPr>
        <p:spPr>
          <a:xfrm>
            <a:off x="2441575" y="4644645"/>
            <a:ext cx="6153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/>
              <a:t>“What if Rosenbauer was a City? </a:t>
            </a:r>
          </a:p>
          <a:p>
            <a:pPr algn="ctr"/>
            <a:r>
              <a:rPr lang="en-GB" sz="2800" b="1" i="1" dirty="0"/>
              <a:t>How would it look like in 2030?”</a:t>
            </a:r>
          </a:p>
        </p:txBody>
      </p:sp>
    </p:spTree>
    <p:extLst>
      <p:ext uri="{BB962C8B-B14F-4D97-AF65-F5344CB8AC3E}">
        <p14:creationId xmlns:p14="http://schemas.microsoft.com/office/powerpoint/2010/main" val="97355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0942D8-66A4-42F6-B427-4231B3AC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Systemic strategy building process at Rosenbauer</a:t>
            </a:r>
          </a:p>
        </p:txBody>
      </p:sp>
      <p:pic>
        <p:nvPicPr>
          <p:cNvPr id="7" name="Grafik 6" descr="Gedankenblase mit einfarbiger Füllung">
            <a:extLst>
              <a:ext uri="{FF2B5EF4-FFF2-40B4-BE49-F238E27FC236}">
                <a16:creationId xmlns:a16="http://schemas.microsoft.com/office/drawing/2014/main" id="{6A409BA0-3FFD-4B5B-A886-C6E14E13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962" y="2716588"/>
            <a:ext cx="1620000" cy="1620000"/>
          </a:xfrm>
          <a:prstGeom prst="rect">
            <a:avLst/>
          </a:prstGeom>
        </p:spPr>
      </p:pic>
      <p:pic>
        <p:nvPicPr>
          <p:cNvPr id="9" name="Grafik 8" descr="Rutschig mit einfarbiger Füllung">
            <a:extLst>
              <a:ext uri="{FF2B5EF4-FFF2-40B4-BE49-F238E27FC236}">
                <a16:creationId xmlns:a16="http://schemas.microsoft.com/office/drawing/2014/main" id="{0AC98F0E-2C5A-4CBD-9DF1-B06664024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3300" y="2716588"/>
            <a:ext cx="1620000" cy="1620000"/>
          </a:xfrm>
          <a:prstGeom prst="rect">
            <a:avLst/>
          </a:prstGeom>
        </p:spPr>
      </p:pic>
      <p:pic>
        <p:nvPicPr>
          <p:cNvPr id="11" name="Grafik 10" descr="Architektur mit einfarbiger Füllung">
            <a:extLst>
              <a:ext uri="{FF2B5EF4-FFF2-40B4-BE49-F238E27FC236}">
                <a16:creationId xmlns:a16="http://schemas.microsoft.com/office/drawing/2014/main" id="{2A8C0D3B-9AD6-40D5-B0D7-1F75FFBED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1637" y="2716588"/>
            <a:ext cx="1620000" cy="162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9F119DA-1C76-4D62-B235-3E34B44BBAC9}"/>
              </a:ext>
            </a:extLst>
          </p:cNvPr>
          <p:cNvSpPr txBox="1"/>
          <p:nvPr/>
        </p:nvSpPr>
        <p:spPr>
          <a:xfrm>
            <a:off x="3224587" y="2058190"/>
            <a:ext cx="615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F7F7F"/>
                </a:solidFill>
              </a:rPr>
              <a:t>Walt Disney Method</a:t>
            </a:r>
            <a:r>
              <a:rPr lang="en-US" sz="3600" b="1" baseline="30000" dirty="0">
                <a:solidFill>
                  <a:srgbClr val="7F7F7F"/>
                </a:solidFill>
              </a:rPr>
              <a:t>7</a:t>
            </a:r>
            <a:endParaRPr lang="en-GB" sz="3600" b="1" baseline="30000" dirty="0">
              <a:solidFill>
                <a:srgbClr val="7F7F7F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36E097-C698-4261-A29B-32963811E3BB}"/>
              </a:ext>
            </a:extLst>
          </p:cNvPr>
          <p:cNvSpPr txBox="1"/>
          <p:nvPr/>
        </p:nvSpPr>
        <p:spPr>
          <a:xfrm>
            <a:off x="1422400" y="4471766"/>
            <a:ext cx="2508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F7F7F"/>
                </a:solidFill>
              </a:rPr>
              <a:t>Dreamer</a:t>
            </a:r>
            <a:br>
              <a:rPr lang="en-US" sz="2800" b="1" dirty="0">
                <a:solidFill>
                  <a:srgbClr val="7F7F7F"/>
                </a:solidFill>
              </a:rPr>
            </a:br>
            <a:r>
              <a:rPr lang="en-US" sz="2800" b="1" dirty="0">
                <a:solidFill>
                  <a:srgbClr val="7F7F7F"/>
                </a:solidFill>
              </a:rPr>
              <a:t>Party</a:t>
            </a:r>
            <a:endParaRPr lang="en-GB" sz="2800" b="1" dirty="0">
              <a:solidFill>
                <a:srgbClr val="7F7F7F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C0E443-2FDB-4624-9ECD-177E27336F1B}"/>
              </a:ext>
            </a:extLst>
          </p:cNvPr>
          <p:cNvSpPr txBox="1"/>
          <p:nvPr/>
        </p:nvSpPr>
        <p:spPr>
          <a:xfrm>
            <a:off x="4775200" y="4470515"/>
            <a:ext cx="261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28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Spoiler</a:t>
            </a:r>
            <a:br>
              <a:rPr lang="en-US" dirty="0"/>
            </a:br>
            <a:r>
              <a:rPr lang="en-US" dirty="0"/>
              <a:t>Party</a:t>
            </a:r>
            <a:endParaRPr lang="en-GB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F5D380C-A1F8-43C0-87FE-B5D41FB0E05B}"/>
              </a:ext>
            </a:extLst>
          </p:cNvPr>
          <p:cNvSpPr txBox="1"/>
          <p:nvPr/>
        </p:nvSpPr>
        <p:spPr>
          <a:xfrm>
            <a:off x="7983537" y="4470515"/>
            <a:ext cx="261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ctr">
              <a:defRPr sz="2800" b="1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Realist</a:t>
            </a:r>
            <a:br>
              <a:rPr lang="en-US" dirty="0"/>
            </a:br>
            <a:r>
              <a:rPr lang="en-US" dirty="0"/>
              <a:t>Party</a:t>
            </a:r>
            <a:endParaRPr lang="en-GB" dirty="0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74B61EE8-F09D-4539-9D3A-C05E02549B1A}"/>
              </a:ext>
            </a:extLst>
          </p:cNvPr>
          <p:cNvSpPr/>
          <p:nvPr/>
        </p:nvSpPr>
        <p:spPr>
          <a:xfrm rot="16200000">
            <a:off x="4210846" y="3142669"/>
            <a:ext cx="635000" cy="49370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D9C1E213-E26D-47F8-B68B-C7DC3C61E835}"/>
              </a:ext>
            </a:extLst>
          </p:cNvPr>
          <p:cNvSpPr/>
          <p:nvPr/>
        </p:nvSpPr>
        <p:spPr>
          <a:xfrm rot="16200000">
            <a:off x="7419183" y="3182146"/>
            <a:ext cx="635000" cy="49370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6334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0942D8-66A4-42F6-B427-4231B3AC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Themes and Refinement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36E097-C698-4261-A29B-32963811E3BB}"/>
              </a:ext>
            </a:extLst>
          </p:cNvPr>
          <p:cNvSpPr txBox="1"/>
          <p:nvPr/>
        </p:nvSpPr>
        <p:spPr>
          <a:xfrm>
            <a:off x="447674" y="5107880"/>
            <a:ext cx="6207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A number of </a:t>
            </a:r>
            <a:r>
              <a:rPr lang="en-US" sz="2800" b="1" dirty="0">
                <a:solidFill>
                  <a:srgbClr val="7F7F7F"/>
                </a:solidFill>
                <a:latin typeface="Geogrotesque Medium"/>
              </a:rPr>
              <a:t>Strategic Themes</a:t>
            </a:r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 with one </a:t>
            </a:r>
            <a:r>
              <a:rPr lang="en-US" sz="2800" b="1" dirty="0">
                <a:solidFill>
                  <a:srgbClr val="7F7F7F"/>
                </a:solidFill>
                <a:latin typeface="Geogrotesque Medium"/>
              </a:rPr>
              <a:t>Strategic Theme Canvas </a:t>
            </a:r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and one </a:t>
            </a:r>
            <a:r>
              <a:rPr lang="en-US" sz="2800" b="1" dirty="0">
                <a:solidFill>
                  <a:srgbClr val="7F7F7F"/>
                </a:solidFill>
                <a:latin typeface="Geogrotesque Medium"/>
              </a:rPr>
              <a:t>Theme Owner </a:t>
            </a:r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each.</a:t>
            </a:r>
            <a:endParaRPr lang="en-GB" sz="2800" dirty="0">
              <a:solidFill>
                <a:srgbClr val="7F7F7F"/>
              </a:solidFill>
              <a:latin typeface="Geogrotesque Medium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933263E-749F-4618-B449-9EE363FA9898}"/>
              </a:ext>
            </a:extLst>
          </p:cNvPr>
          <p:cNvSpPr/>
          <p:nvPr/>
        </p:nvSpPr>
        <p:spPr>
          <a:xfrm>
            <a:off x="660401" y="1690690"/>
            <a:ext cx="2906289" cy="748205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Theme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 Title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A678651-3950-4921-A8BC-B42E45465E1F}"/>
              </a:ext>
            </a:extLst>
          </p:cNvPr>
          <p:cNvSpPr/>
          <p:nvPr/>
        </p:nvSpPr>
        <p:spPr>
          <a:xfrm>
            <a:off x="3566690" y="1690688"/>
            <a:ext cx="2874173" cy="748205"/>
          </a:xfrm>
          <a:prstGeom prst="rect">
            <a:avLst/>
          </a:prstGeom>
          <a:solidFill>
            <a:srgbClr val="BDD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Scope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8CC1CC0-4D2E-4493-A526-CB8F4B030AE7}"/>
              </a:ext>
            </a:extLst>
          </p:cNvPr>
          <p:cNvSpPr/>
          <p:nvPr/>
        </p:nvSpPr>
        <p:spPr>
          <a:xfrm>
            <a:off x="660403" y="2438891"/>
            <a:ext cx="1685966" cy="905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Planned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 </a:t>
            </a:r>
          </a:p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Customers/ </a:t>
            </a:r>
          </a:p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Consumers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/ Users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C79BFAC-3490-4163-9843-FDBB0426A3B5}"/>
              </a:ext>
            </a:extLst>
          </p:cNvPr>
          <p:cNvSpPr/>
          <p:nvPr/>
        </p:nvSpPr>
        <p:spPr>
          <a:xfrm>
            <a:off x="2346369" y="2438891"/>
            <a:ext cx="2404435" cy="606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Planned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 Outcomes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9552BED-D675-4BC4-AF49-9552F1A59284}"/>
              </a:ext>
            </a:extLst>
          </p:cNvPr>
          <p:cNvSpPr/>
          <p:nvPr/>
        </p:nvSpPr>
        <p:spPr>
          <a:xfrm>
            <a:off x="660403" y="4238585"/>
            <a:ext cx="5780460" cy="748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Environmental Analysis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EA044E5-3EF1-4F68-811B-8BF259AC4202}"/>
              </a:ext>
            </a:extLst>
          </p:cNvPr>
          <p:cNvSpPr/>
          <p:nvPr/>
        </p:nvSpPr>
        <p:spPr>
          <a:xfrm>
            <a:off x="660403" y="3344065"/>
            <a:ext cx="1685966" cy="8945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Required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 </a:t>
            </a:r>
            <a:b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Key Resources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563C9C5-753A-4A0C-9B88-B9E9843F59A1}"/>
              </a:ext>
            </a:extLst>
          </p:cNvPr>
          <p:cNvSpPr/>
          <p:nvPr/>
        </p:nvSpPr>
        <p:spPr>
          <a:xfrm>
            <a:off x="4752851" y="2438891"/>
            <a:ext cx="1685966" cy="897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Activities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F89818D-B6CF-4570-83BA-0D2EBE3C7482}"/>
              </a:ext>
            </a:extLst>
          </p:cNvPr>
          <p:cNvSpPr/>
          <p:nvPr/>
        </p:nvSpPr>
        <p:spPr>
          <a:xfrm>
            <a:off x="4752851" y="3335985"/>
            <a:ext cx="1685966" cy="902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Key Partners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70AF964-7AF6-476E-97EA-9845B70FDE87}"/>
              </a:ext>
            </a:extLst>
          </p:cNvPr>
          <p:cNvSpPr/>
          <p:nvPr/>
        </p:nvSpPr>
        <p:spPr>
          <a:xfrm>
            <a:off x="2346369" y="3040757"/>
            <a:ext cx="2404435" cy="6066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Critical </a:t>
            </a:r>
            <a:b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</a:b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Success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 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Factors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F72AA14-DF51-4804-BCAE-70264127FCB0}"/>
              </a:ext>
            </a:extLst>
          </p:cNvPr>
          <p:cNvSpPr/>
          <p:nvPr/>
        </p:nvSpPr>
        <p:spPr>
          <a:xfrm>
            <a:off x="2346369" y="3642626"/>
            <a:ext cx="2404435" cy="59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Current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grotesque Medium"/>
              </a:rPr>
              <a:t> State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eogrotesque Medium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8ADA80E-E574-42D7-8F0F-16EB9EB6B0CF}"/>
              </a:ext>
            </a:extLst>
          </p:cNvPr>
          <p:cNvSpPr/>
          <p:nvPr/>
        </p:nvSpPr>
        <p:spPr>
          <a:xfrm>
            <a:off x="728717" y="1740790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1</a:t>
            </a:r>
            <a:endParaRPr lang="en-GB" sz="1600" dirty="0">
              <a:latin typeface="Geogrotesque Medium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B4BEE24-D307-481F-870E-2CBF1435EFC8}"/>
              </a:ext>
            </a:extLst>
          </p:cNvPr>
          <p:cNvSpPr/>
          <p:nvPr/>
        </p:nvSpPr>
        <p:spPr>
          <a:xfrm>
            <a:off x="3635006" y="1740790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2</a:t>
            </a:r>
            <a:endParaRPr lang="en-GB" sz="1600" dirty="0">
              <a:latin typeface="Geogrotesque Medium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33CABC7-BCF5-4933-AAA2-1BB04155031A}"/>
              </a:ext>
            </a:extLst>
          </p:cNvPr>
          <p:cNvSpPr/>
          <p:nvPr/>
        </p:nvSpPr>
        <p:spPr>
          <a:xfrm>
            <a:off x="2419729" y="2504656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3</a:t>
            </a:r>
            <a:endParaRPr lang="en-GB" sz="1600" dirty="0">
              <a:latin typeface="Geogrotesque Medium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FDA2A21-89E8-453B-AF36-63967545B524}"/>
              </a:ext>
            </a:extLst>
          </p:cNvPr>
          <p:cNvSpPr/>
          <p:nvPr/>
        </p:nvSpPr>
        <p:spPr>
          <a:xfrm>
            <a:off x="728717" y="4288687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4</a:t>
            </a:r>
            <a:endParaRPr lang="en-GB" sz="1600" dirty="0">
              <a:latin typeface="Geogrotesque Medium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8345237-ABC2-4F1B-A5FC-D46397B632AF}"/>
              </a:ext>
            </a:extLst>
          </p:cNvPr>
          <p:cNvSpPr/>
          <p:nvPr/>
        </p:nvSpPr>
        <p:spPr>
          <a:xfrm>
            <a:off x="732148" y="248899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5</a:t>
            </a:r>
            <a:endParaRPr lang="en-GB" sz="1600" dirty="0">
              <a:latin typeface="Geogrotesque Medium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5CD9BE5-5AAC-4855-AA3A-5031CC6ED3FD}"/>
              </a:ext>
            </a:extLst>
          </p:cNvPr>
          <p:cNvSpPr/>
          <p:nvPr/>
        </p:nvSpPr>
        <p:spPr>
          <a:xfrm>
            <a:off x="4841776" y="2488991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8</a:t>
            </a:r>
            <a:endParaRPr lang="en-GB" sz="1600" dirty="0">
              <a:latin typeface="Geogrotesque Medium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CCBCDFA1-5276-4641-A4CB-6A20CBB4B9B9}"/>
              </a:ext>
            </a:extLst>
          </p:cNvPr>
          <p:cNvSpPr/>
          <p:nvPr/>
        </p:nvSpPr>
        <p:spPr>
          <a:xfrm>
            <a:off x="2419729" y="3105000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6</a:t>
            </a:r>
            <a:endParaRPr lang="en-GB" sz="1600" dirty="0">
              <a:latin typeface="Geogrotesque Medium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9699D18C-D8F1-4DAE-AD42-7E76FBC156C7}"/>
              </a:ext>
            </a:extLst>
          </p:cNvPr>
          <p:cNvSpPr/>
          <p:nvPr/>
        </p:nvSpPr>
        <p:spPr>
          <a:xfrm>
            <a:off x="2419729" y="3706866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7</a:t>
            </a:r>
            <a:endParaRPr lang="en-GB" sz="1600" dirty="0">
              <a:latin typeface="Geogrotesque Medium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6F10C55-3354-4564-88B8-2863948761E2}"/>
              </a:ext>
            </a:extLst>
          </p:cNvPr>
          <p:cNvSpPr/>
          <p:nvPr/>
        </p:nvSpPr>
        <p:spPr>
          <a:xfrm>
            <a:off x="4814611" y="3414678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10</a:t>
            </a:r>
            <a:endParaRPr lang="en-GB" sz="1600" dirty="0">
              <a:latin typeface="Geogrotesque Medium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E81D23F-7F6F-4F7E-A4C6-2B2289550E7B}"/>
              </a:ext>
            </a:extLst>
          </p:cNvPr>
          <p:cNvSpPr/>
          <p:nvPr/>
        </p:nvSpPr>
        <p:spPr>
          <a:xfrm>
            <a:off x="731587" y="3414678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dirty="0">
                <a:latin typeface="Geogrotesque Medium"/>
              </a:rPr>
              <a:t>9</a:t>
            </a:r>
            <a:endParaRPr lang="en-GB" sz="1600" dirty="0">
              <a:latin typeface="Geogrotesque Medium"/>
            </a:endParaRPr>
          </a:p>
        </p:txBody>
      </p:sp>
      <p:graphicFrame>
        <p:nvGraphicFramePr>
          <p:cNvPr id="10" name="Tabelle 11">
            <a:extLst>
              <a:ext uri="{FF2B5EF4-FFF2-40B4-BE49-F238E27FC236}">
                <a16:creationId xmlns:a16="http://schemas.microsoft.com/office/drawing/2014/main" id="{3B2B4A2F-0B7C-4F5C-8423-18A6BA5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22523"/>
              </p:ext>
            </p:extLst>
          </p:nvPr>
        </p:nvGraphicFramePr>
        <p:xfrm>
          <a:off x="6989477" y="1974060"/>
          <a:ext cx="5003800" cy="272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1373692778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716829999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3124240092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422690515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Backlog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 Progress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Testing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Done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12137"/>
                  </a:ext>
                </a:extLst>
              </a:tr>
              <a:tr h="235809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58793"/>
                  </a:ext>
                </a:extLst>
              </a:tr>
            </a:tbl>
          </a:graphicData>
        </a:graphic>
      </p:graphicFrame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DE498C7C-205B-4265-9987-DFC0A8C90BA9}"/>
              </a:ext>
            </a:extLst>
          </p:cNvPr>
          <p:cNvSpPr/>
          <p:nvPr/>
        </p:nvSpPr>
        <p:spPr>
          <a:xfrm rot="16200000">
            <a:off x="6436094" y="2458042"/>
            <a:ext cx="635000" cy="94541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GB" sz="2400" b="1">
              <a:latin typeface="Geogrotesque Medium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F92FA911-1E71-47C0-9851-9F6382CA3CC4}"/>
              </a:ext>
            </a:extLst>
          </p:cNvPr>
          <p:cNvSpPr txBox="1"/>
          <p:nvPr/>
        </p:nvSpPr>
        <p:spPr>
          <a:xfrm>
            <a:off x="6438817" y="4739166"/>
            <a:ext cx="6207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Bring Strategic Activities in</a:t>
            </a:r>
          </a:p>
          <a:p>
            <a:pPr algn="ctr"/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a </a:t>
            </a:r>
            <a:r>
              <a:rPr lang="en-US" sz="2800" b="1" dirty="0">
                <a:solidFill>
                  <a:srgbClr val="7F7F7F"/>
                </a:solidFill>
                <a:latin typeface="Geogrotesque Medium"/>
              </a:rPr>
              <a:t>KANBAN System </a:t>
            </a:r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and </a:t>
            </a:r>
            <a:br>
              <a:rPr lang="en-US" sz="2800" dirty="0">
                <a:solidFill>
                  <a:srgbClr val="7F7F7F"/>
                </a:solidFill>
                <a:latin typeface="Geogrotesque Medium"/>
              </a:rPr>
            </a:br>
            <a:r>
              <a:rPr lang="en-US" sz="2800" dirty="0">
                <a:solidFill>
                  <a:srgbClr val="7F7F7F"/>
                </a:solidFill>
                <a:latin typeface="Geogrotesque Medium"/>
              </a:rPr>
              <a:t>execute – agile.</a:t>
            </a:r>
            <a:endParaRPr lang="en-GB" sz="2800" dirty="0">
              <a:solidFill>
                <a:srgbClr val="7F7F7F"/>
              </a:solidFill>
              <a:latin typeface="Geogrotesq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124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0942D8-66A4-42F6-B427-4231B3AC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Operationalisation of the strategy…</a:t>
            </a:r>
          </a:p>
        </p:txBody>
      </p:sp>
      <p:pic>
        <p:nvPicPr>
          <p:cNvPr id="6" name="Grafik 5" descr="Marke Fragezeichen mit einfarbiger Füllung">
            <a:extLst>
              <a:ext uri="{FF2B5EF4-FFF2-40B4-BE49-F238E27FC236}">
                <a16:creationId xmlns:a16="http://schemas.microsoft.com/office/drawing/2014/main" id="{762309C2-6BDF-4DC7-9BCB-7DBFB6937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2618781"/>
            <a:ext cx="3048000" cy="3048000"/>
          </a:xfrm>
          <a:prstGeom prst="rect">
            <a:avLst/>
          </a:prstGeom>
        </p:spPr>
      </p:pic>
      <p:sp>
        <p:nvSpPr>
          <p:cNvPr id="20" name="Titel 3">
            <a:extLst>
              <a:ext uri="{FF2B5EF4-FFF2-40B4-BE49-F238E27FC236}">
                <a16:creationId xmlns:a16="http://schemas.microsoft.com/office/drawing/2014/main" id="{9433CC70-AC6E-4516-AB97-E771B03419FE}"/>
              </a:ext>
            </a:extLst>
          </p:cNvPr>
          <p:cNvSpPr txBox="1">
            <a:spLocks/>
          </p:cNvSpPr>
          <p:nvPr/>
        </p:nvSpPr>
        <p:spPr>
          <a:xfrm>
            <a:off x="1763806" y="5221686"/>
            <a:ext cx="86643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grotesque Medium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trategy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Execution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E071927-09D9-4097-980D-01FF1F4EBA89}"/>
              </a:ext>
            </a:extLst>
          </p:cNvPr>
          <p:cNvSpPr txBox="1"/>
          <p:nvPr/>
        </p:nvSpPr>
        <p:spPr>
          <a:xfrm>
            <a:off x="1181100" y="1690688"/>
            <a:ext cx="10350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Geogrotesque Medium"/>
              </a:rPr>
              <a:t>Crisis</a:t>
            </a:r>
            <a:r>
              <a:rPr lang="en-US" sz="2000" dirty="0">
                <a:latin typeface="Geogrotesque Medium"/>
              </a:rPr>
              <a:t> hit Rosenbauer just in between strategy development and operationalization. </a:t>
            </a:r>
            <a:r>
              <a:rPr lang="en-US" sz="2000" b="1" dirty="0">
                <a:latin typeface="Geogrotesque Medium"/>
              </a:rPr>
              <a:t>Strategy </a:t>
            </a:r>
            <a:r>
              <a:rPr lang="en-US" sz="2000" dirty="0">
                <a:latin typeface="Geogrotesque Medium"/>
              </a:rPr>
              <a:t>is finally formulated and </a:t>
            </a:r>
            <a:r>
              <a:rPr lang="en-US" sz="2000" b="1" dirty="0">
                <a:latin typeface="Geogrotesque Medium"/>
              </a:rPr>
              <a:t>remains in force</a:t>
            </a:r>
            <a:r>
              <a:rPr lang="en-US" sz="2000" dirty="0">
                <a:latin typeface="Geogrotesque Medium"/>
              </a:rPr>
              <a:t>. It will be open, to what extend the strategy will evolve its effect on success.</a:t>
            </a:r>
          </a:p>
        </p:txBody>
      </p:sp>
    </p:spTree>
    <p:extLst>
      <p:ext uri="{BB962C8B-B14F-4D97-AF65-F5344CB8AC3E}">
        <p14:creationId xmlns:p14="http://schemas.microsoft.com/office/powerpoint/2010/main" val="285463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D4A4B6-54A6-4ADF-A183-7C61D903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6D324F-1E8A-497D-BB06-A6DF9AFAE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strategy development process was conducted in an </a:t>
            </a:r>
            <a:r>
              <a:rPr lang="en-US" b="1" dirty="0"/>
              <a:t>agile</a:t>
            </a:r>
            <a:r>
              <a:rPr lang="en-US" dirty="0"/>
              <a:t> way.</a:t>
            </a:r>
          </a:p>
          <a:p>
            <a:r>
              <a:rPr lang="en-US" b="1" dirty="0"/>
              <a:t>Leadership and ownership of managers </a:t>
            </a:r>
            <a:r>
              <a:rPr lang="en-US" dirty="0"/>
              <a:t>and employees was </a:t>
            </a:r>
            <a:r>
              <a:rPr lang="en-US" b="1" dirty="0"/>
              <a:t>needed</a:t>
            </a:r>
            <a:r>
              <a:rPr lang="en-US" dirty="0"/>
              <a:t> for this processes </a:t>
            </a:r>
            <a:r>
              <a:rPr lang="en-US" b="1" dirty="0"/>
              <a:t>and</a:t>
            </a:r>
            <a:r>
              <a:rPr lang="en-US" dirty="0"/>
              <a:t> the process itself </a:t>
            </a:r>
            <a:r>
              <a:rPr lang="en-US" b="1" dirty="0"/>
              <a:t>fostered</a:t>
            </a:r>
            <a:r>
              <a:rPr lang="en-US" dirty="0"/>
              <a:t> leadership and ownership vice versa.</a:t>
            </a:r>
          </a:p>
          <a:p>
            <a:r>
              <a:rPr lang="en-US" dirty="0"/>
              <a:t>The </a:t>
            </a:r>
            <a:r>
              <a:rPr lang="en-US" b="1" dirty="0"/>
              <a:t>BANI world </a:t>
            </a:r>
            <a:r>
              <a:rPr lang="en-US" dirty="0"/>
              <a:t>will demand even more leadership and ownership from both managers and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7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35640FD-C59C-4823-93B8-D40FC254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80" y="1671411"/>
            <a:ext cx="8664388" cy="1325563"/>
          </a:xfrm>
        </p:spPr>
        <p:txBody>
          <a:bodyPr anchor="t">
            <a:noAutofit/>
          </a:bodyPr>
          <a:lstStyle/>
          <a:p>
            <a:r>
              <a:rPr lang="en-GB" sz="6000" b="1" dirty="0"/>
              <a:t>Inclusive Strategy Development at </a:t>
            </a:r>
            <a:br>
              <a:rPr lang="en-GB" sz="6000" b="1" dirty="0"/>
            </a:br>
            <a:br>
              <a:rPr lang="en-GB" sz="6000" dirty="0"/>
            </a:br>
            <a:r>
              <a:rPr lang="en-GB" sz="5400" dirty="0"/>
              <a:t>Leadership as a Prerequisite</a:t>
            </a:r>
            <a:br>
              <a:rPr lang="en-GB" sz="5400" dirty="0"/>
            </a:br>
            <a:br>
              <a:rPr lang="en-GB" sz="5400" dirty="0"/>
            </a:br>
            <a:r>
              <a:rPr lang="en-GB" sz="2800" dirty="0"/>
              <a:t>Clemens Zierler</a:t>
            </a:r>
            <a:br>
              <a:rPr lang="en-GB" sz="2800" dirty="0"/>
            </a:br>
            <a:r>
              <a:rPr lang="en-GB" sz="2800" dirty="0"/>
              <a:t>November 2022</a:t>
            </a:r>
            <a:endParaRPr lang="en-GB" sz="320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3A1E26-228C-46FF-901E-C8BD2AF5B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80" y="3263900"/>
            <a:ext cx="4416420" cy="8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B90037-DEA9-44F0-AB7B-FF333482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Main Takeaways </a:t>
            </a:r>
            <a:r>
              <a:rPr lang="de-DE" dirty="0" err="1"/>
              <a:t>for</a:t>
            </a:r>
            <a:r>
              <a:rPr lang="de-DE" dirty="0"/>
              <a:t> Future Leaders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7FC647-7FE5-48E7-95CC-3BBCAA136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 are the future - Build it!</a:t>
            </a:r>
          </a:p>
          <a:p>
            <a:r>
              <a:rPr lang="en-US" dirty="0"/>
              <a:t>Look for ways to innovate the system, each and every single day!</a:t>
            </a:r>
          </a:p>
          <a:p>
            <a:r>
              <a:rPr lang="en-US" dirty="0"/>
              <a:t>Include your subordinates, whenever possible!</a:t>
            </a:r>
          </a:p>
          <a:p>
            <a:r>
              <a:rPr lang="en-US" dirty="0"/>
              <a:t>Build strong social bounds in your organizations (trust, commitment, performance norms, good role models), they are the only fixed stars in a brittle world!</a:t>
            </a:r>
          </a:p>
          <a:p>
            <a:r>
              <a:rPr lang="en-US" dirty="0"/>
              <a:t>The military should not be afraid to experiment and reinvent itself!</a:t>
            </a:r>
          </a:p>
        </p:txBody>
      </p:sp>
    </p:spTree>
    <p:extLst>
      <p:ext uri="{BB962C8B-B14F-4D97-AF65-F5344CB8AC3E}">
        <p14:creationId xmlns:p14="http://schemas.microsoft.com/office/powerpoint/2010/main" val="52861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6FF97CC-627D-49F3-B053-88A6C6D7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Literature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B59BCE-FE00-4D13-9E87-C39A8C536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1800" dirty="0"/>
              <a:t>“Kritik an der Anwendung von Militärstrategie“, Stefan Moch, </a:t>
            </a:r>
            <a:r>
              <a:rPr lang="de-DE" sz="1800" dirty="0" err="1"/>
              <a:t>without</a:t>
            </a:r>
            <a:r>
              <a:rPr lang="de-DE" sz="1800" dirty="0"/>
              <a:t> date, </a:t>
            </a:r>
            <a:r>
              <a:rPr lang="de-DE" sz="1800" dirty="0" err="1"/>
              <a:t>accessed</a:t>
            </a:r>
            <a:r>
              <a:rPr lang="de-DE" sz="1800" dirty="0"/>
              <a:t> June 5th, 2022, </a:t>
            </a:r>
            <a:r>
              <a:rPr lang="de-DE" sz="1800" dirty="0">
                <a:hlinkClick r:id="rId2"/>
              </a:rPr>
              <a:t>http://www.strategienet.de/kritik.html</a:t>
            </a:r>
            <a:r>
              <a:rPr lang="en-US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Source: “Facing the Age of Chaos”, Jamais Cascio, 2022, accessed November 4</a:t>
            </a:r>
            <a:r>
              <a:rPr lang="en-US" sz="1800" baseline="30000" dirty="0"/>
              <a:t>th</a:t>
            </a:r>
            <a:r>
              <a:rPr lang="en-US" sz="1800" dirty="0"/>
              <a:t>, 2022, </a:t>
            </a:r>
            <a:r>
              <a:rPr lang="en-US" sz="1800" dirty="0">
                <a:hlinkClick r:id="rId3"/>
              </a:rPr>
              <a:t>https://medium.com/@cascio/facing-the-age-of-chaos-b00687b1f51d</a:t>
            </a:r>
            <a:r>
              <a:rPr lang="en-US" sz="1800" dirty="0"/>
              <a:t>.</a:t>
            </a: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de-DE" sz="1800" dirty="0"/>
              <a:t>Stephan Grabmeier, </a:t>
            </a:r>
            <a:r>
              <a:rPr lang="en-GB" sz="1800" dirty="0"/>
              <a:t>BANI versus VUCA: a new acronym to describe the world, 2020, accessed November 7</a:t>
            </a:r>
            <a:r>
              <a:rPr lang="en-GB" sz="1800" baseline="30000" dirty="0"/>
              <a:t>th</a:t>
            </a:r>
            <a:r>
              <a:rPr lang="en-GB" sz="1800" dirty="0"/>
              <a:t>, 2022, </a:t>
            </a:r>
            <a:r>
              <a:rPr lang="en-GB" sz="1800" dirty="0">
                <a:hlinkClick r:id="rId4"/>
              </a:rPr>
              <a:t>https://stephangrabmeier.de/bani-versus-vuca/</a:t>
            </a:r>
            <a:r>
              <a:rPr lang="en-GB" sz="1800" dirty="0"/>
              <a:t>.</a:t>
            </a:r>
            <a:endParaRPr lang="de-DE" sz="1800" dirty="0"/>
          </a:p>
          <a:p>
            <a:pPr marL="514350" indent="-514350">
              <a:buFont typeface="+mj-lt"/>
              <a:buAutoNum type="arabicPeriod"/>
            </a:pPr>
            <a:r>
              <a:rPr lang="de-DE" sz="1800" dirty="0"/>
              <a:t>Nassim N. Taleb, Antifragilität: Anleitung für eine Welt, die wir nicht verstehen</a:t>
            </a:r>
            <a:br>
              <a:rPr lang="de-DE" sz="1800" dirty="0"/>
            </a:br>
            <a:r>
              <a:rPr lang="de-DE" sz="1800" dirty="0"/>
              <a:t>(München: btb Verlag, 2014).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/>
              <a:t>Karl R. Popper/Karl Lorenz, Die Zukunft ist offen. Das Altenberger Gespräch. Mit den Texten des Wiener Popper-Symposiums (München/Zürich: Piper, 1985).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/>
              <a:t>Michael König, Strategische Regentänze? Wildes Denken im Strategischen Management, In: Peter Heimerl/Ralph Sichler (</a:t>
            </a:r>
            <a:r>
              <a:rPr lang="de-DE" sz="1800" dirty="0" err="1"/>
              <a:t>Hg</a:t>
            </a:r>
            <a:r>
              <a:rPr lang="de-DE" sz="1800" dirty="0"/>
              <a:t>.), Strategie Organisation Personal Führung (Wien: Facultas Verlags- und Buchhandels AG, 2012), 117-188.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/>
              <a:t>Christian </a:t>
            </a:r>
            <a:r>
              <a:rPr lang="de-DE" sz="1800" dirty="0" err="1"/>
              <a:t>Schawel</a:t>
            </a:r>
            <a:r>
              <a:rPr lang="de-DE" sz="1800" dirty="0"/>
              <a:t>/Fabian Billing, Top 100 Management Tools, Das wichtigste Buch eines </a:t>
            </a:r>
            <a:br>
              <a:rPr lang="de-DE" sz="1800" dirty="0"/>
            </a:br>
            <a:r>
              <a:rPr lang="de-DE" sz="1800" dirty="0"/>
              <a:t>Managers (Wiesbaden: Gabler, 2011), S.200f.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7432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Baum enthält.&#10;&#10;Automatisch generierte Beschreibung">
            <a:extLst>
              <a:ext uri="{FF2B5EF4-FFF2-40B4-BE49-F238E27FC236}">
                <a16:creationId xmlns:a16="http://schemas.microsoft.com/office/drawing/2014/main" id="{60883752-A2EF-4C6F-B096-F2F749667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17915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1BEDEE-806C-453C-816B-56B229EE0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590" y="935422"/>
            <a:ext cx="3941499" cy="49871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Geogrotesque Regular"/>
              </a:rPr>
              <a:t>Have a refreshing break!</a:t>
            </a:r>
          </a:p>
        </p:txBody>
      </p:sp>
    </p:spTree>
    <p:extLst>
      <p:ext uri="{BB962C8B-B14F-4D97-AF65-F5344CB8AC3E}">
        <p14:creationId xmlns:p14="http://schemas.microsoft.com/office/powerpoint/2010/main" val="4189184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7695BD-431A-4516-A167-AE1BA37D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Disclaimer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B1C43DF-0C72-4E47-A796-91C2D9FBD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hypotheses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  <a:p>
            <a:pPr lvl="1"/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and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authors</a:t>
            </a:r>
            <a:r>
              <a:rPr lang="de-DE" dirty="0"/>
              <a:t> personal </a:t>
            </a:r>
            <a:r>
              <a:rPr lang="de-DE" dirty="0" err="1"/>
              <a:t>experience</a:t>
            </a:r>
            <a:r>
              <a:rPr lang="de-DE" dirty="0"/>
              <a:t>,</a:t>
            </a:r>
          </a:p>
          <a:p>
            <a:pPr lvl="1"/>
            <a:r>
              <a:rPr lang="de-DE" dirty="0"/>
              <a:t>still lack strong </a:t>
            </a:r>
            <a:r>
              <a:rPr lang="de-DE" dirty="0" err="1"/>
              <a:t>evidence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authors</a:t>
            </a:r>
            <a:r>
              <a:rPr lang="de-DE" dirty="0"/>
              <a:t> personal </a:t>
            </a:r>
            <a:r>
              <a:rPr lang="de-DE" dirty="0" err="1"/>
              <a:t>view</a:t>
            </a:r>
            <a:r>
              <a:rPr lang="de-DE" dirty="0"/>
              <a:t> and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Rosenbauer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company</a:t>
            </a:r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1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Who </a:t>
            </a:r>
            <a:r>
              <a:rPr lang="de-AT" dirty="0" err="1"/>
              <a:t>is</a:t>
            </a:r>
            <a:r>
              <a:rPr lang="de-AT" dirty="0"/>
              <a:t> Rosenbauer?</a:t>
            </a:r>
          </a:p>
        </p:txBody>
      </p:sp>
      <p:sp>
        <p:nvSpPr>
          <p:cNvPr id="3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1235075" y="2000250"/>
            <a:ext cx="10118725" cy="3475392"/>
          </a:xfrm>
          <a:prstGeom prst="rect">
            <a:avLst/>
          </a:prstGeom>
        </p:spPr>
        <p:txBody>
          <a:bodyPr/>
          <a:lstStyle>
            <a:lvl1pPr>
              <a:defRPr>
                <a:latin typeface="Geogrotesque Regular" pitchFamily="50" charset="0"/>
              </a:defRPr>
            </a:lvl1pPr>
            <a:lvl2pPr>
              <a:defRPr>
                <a:latin typeface="Geogrotesque Regular" pitchFamily="50" charset="0"/>
              </a:defRPr>
            </a:lvl2pPr>
            <a:lvl3pPr>
              <a:defRPr>
                <a:latin typeface="Geogrotesque Regular" pitchFamily="50" charset="0"/>
              </a:defRPr>
            </a:lvl3pPr>
            <a:lvl4pPr>
              <a:defRPr>
                <a:latin typeface="Geogrotesque Regular" pitchFamily="50" charset="0"/>
              </a:defRPr>
            </a:lvl4pPr>
            <a:lvl5pPr>
              <a:defRPr>
                <a:latin typeface="Geogrotesque Regular" pitchFamily="50" charset="0"/>
              </a:defRPr>
            </a:lvl5pPr>
          </a:lstStyle>
          <a:p>
            <a:pPr algn="l"/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World’s leading manufacturer of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systems for firefighting and disaster protection</a:t>
            </a:r>
            <a:r>
              <a:rPr lang="en-GB" sz="2000" dirty="0">
                <a:solidFill>
                  <a:srgbClr val="1C1C1C"/>
                </a:solidFill>
                <a:latin typeface="c063003t"/>
              </a:rPr>
              <a:t>, offering a f</a:t>
            </a:r>
            <a:r>
              <a:rPr lang="en-GB" sz="2000" b="1" dirty="0">
                <a:solidFill>
                  <a:srgbClr val="1C1C1C"/>
                </a:solidFill>
                <a:latin typeface="c063003t"/>
              </a:rPr>
              <a:t>ull range of products</a:t>
            </a:r>
            <a:r>
              <a:rPr lang="en-GB" sz="2000" dirty="0">
                <a:solidFill>
                  <a:srgbClr val="1C1C1C"/>
                </a:solidFill>
                <a:latin typeface="c063003t"/>
              </a:rPr>
              <a:t>.</a:t>
            </a:r>
          </a:p>
          <a:p>
            <a:pPr algn="l"/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Revenues of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€ 975.1 million 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and around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4,100 employees 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(as of December 31, 2021).</a:t>
            </a:r>
          </a:p>
          <a:p>
            <a:pPr algn="l"/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All of the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main sets of standards 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are covered by products manufactured in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Europe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, the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US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 and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Asia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. </a:t>
            </a:r>
          </a:p>
          <a:p>
            <a:pPr algn="l"/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Active service and sales network in over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120 countries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. </a:t>
            </a:r>
          </a:p>
          <a:p>
            <a:pPr algn="l"/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Stock listed 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family company in its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sixth generation </a:t>
            </a:r>
          </a:p>
          <a:p>
            <a:pPr algn="l"/>
            <a:r>
              <a:rPr lang="en-GB" sz="2000" dirty="0">
                <a:solidFill>
                  <a:srgbClr val="1C1C1C"/>
                </a:solidFill>
                <a:latin typeface="c063003t"/>
              </a:rPr>
              <a:t>M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ore than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150 years of history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. </a:t>
            </a:r>
          </a:p>
          <a:p>
            <a:pPr algn="l"/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Strong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customer focus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,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innovative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strength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 and </a:t>
            </a:r>
            <a:r>
              <a:rPr lang="en-GB" sz="2000" b="1" i="0" dirty="0">
                <a:solidFill>
                  <a:srgbClr val="1C1C1C"/>
                </a:solidFill>
                <a:effectLst/>
                <a:latin typeface="c063003t"/>
              </a:rPr>
              <a:t>reliability</a:t>
            </a:r>
            <a:r>
              <a:rPr lang="en-GB" sz="2000" b="0" i="0" dirty="0">
                <a:solidFill>
                  <a:srgbClr val="1C1C1C"/>
                </a:solidFill>
                <a:effectLst/>
                <a:latin typeface="c063003t"/>
              </a:rPr>
              <a:t> are key assets.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285588B-8158-4864-927F-0F980FFB73AC}"/>
              </a:ext>
            </a:extLst>
          </p:cNvPr>
          <p:cNvSpPr txBox="1"/>
          <p:nvPr/>
        </p:nvSpPr>
        <p:spPr>
          <a:xfrm>
            <a:off x="1330395" y="6200487"/>
            <a:ext cx="85098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Source: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“Group profile“, Rosenbauer International AG, 2022, accessed June 5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2022,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https://www.rosenbauer.com/en/at/rosenbauer-group/company/group-profile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662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Y:\Departments\GU_Unternehmenssprecher\Fachpresse\2015\INTERSCHUTZ PRESSEMAPPE\25_Simulatoren ERDS und PANTHER Taktik-Simulator\Fotos\091_Simulator_20140826_bearbeitet_increon_Vorschau.jpg">
            <a:extLst>
              <a:ext uri="{FF2B5EF4-FFF2-40B4-BE49-F238E27FC236}">
                <a16:creationId xmlns:a16="http://schemas.microsoft.com/office/drawing/2014/main" id="{714901D3-A13E-477E-BB97-26A6220F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/>
          <a:stretch>
            <a:fillRect/>
          </a:stretch>
        </p:blipFill>
        <p:spPr bwMode="auto">
          <a:xfrm>
            <a:off x="1755674" y="4875414"/>
            <a:ext cx="3154157" cy="1951719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7E6C51-128F-4D69-9B5B-6496DE809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43" y="237203"/>
            <a:ext cx="3712954" cy="2102771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EA24FE0-94C8-4B27-BAF0-FD0D81DC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Product Range</a:t>
            </a:r>
            <a:endParaRPr lang="en-GB" dirty="0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CF1C40E0-5E18-40C1-B918-8637749C4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21" y="2237820"/>
            <a:ext cx="4057562" cy="2578551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F01E69-1ED2-48B8-8C8A-A56455BB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44" y="1607586"/>
            <a:ext cx="3154157" cy="2102772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1">
            <a:extLst>
              <a:ext uri="{FF2B5EF4-FFF2-40B4-BE49-F238E27FC236}">
                <a16:creationId xmlns:a16="http://schemas.microsoft.com/office/drawing/2014/main" id="{A79039C9-C11B-409F-A0A3-07783304E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4" y="1728821"/>
            <a:ext cx="2975253" cy="2097086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8">
            <a:extLst>
              <a:ext uri="{FF2B5EF4-FFF2-40B4-BE49-F238E27FC236}">
                <a16:creationId xmlns:a16="http://schemas.microsoft.com/office/drawing/2014/main" id="{ECDEAF92-5245-4032-8A73-4E31C4423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61" y="3682182"/>
            <a:ext cx="3293110" cy="1976803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8BE331-0EC5-4BC3-B3A0-F64236EC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06" y="4777688"/>
            <a:ext cx="2975255" cy="1982586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3">
            <a:extLst>
              <a:ext uri="{FF2B5EF4-FFF2-40B4-BE49-F238E27FC236}">
                <a16:creationId xmlns:a16="http://schemas.microsoft.com/office/drawing/2014/main" id="{6680DAC9-CEC0-4970-A380-74B7DFD7AAF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r="6573"/>
          <a:stretch/>
        </p:blipFill>
        <p:spPr bwMode="auto">
          <a:xfrm>
            <a:off x="-218748" y="3272463"/>
            <a:ext cx="2800968" cy="216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3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5736A39-9D32-452A-BFD7-4B6966EB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Range</a:t>
            </a:r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A50073D-88CB-4E89-AFCE-B95E575D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55" y="598632"/>
            <a:ext cx="4609245" cy="3063875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898FB2-2385-41FC-9286-70827423D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83" b="19884"/>
          <a:stretch/>
        </p:blipFill>
        <p:spPr>
          <a:xfrm>
            <a:off x="501037" y="3993014"/>
            <a:ext cx="6168953" cy="2810243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Grafik 2" descr="Bildschirmausschnitt">
            <a:extLst>
              <a:ext uri="{FF2B5EF4-FFF2-40B4-BE49-F238E27FC236}">
                <a16:creationId xmlns:a16="http://schemas.microsoft.com/office/drawing/2014/main" id="{37DB5776-F35E-4449-99AC-861516D1E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5" y="1870745"/>
            <a:ext cx="2867909" cy="2204950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5" descr="Bildschirmausschnitt">
            <a:extLst>
              <a:ext uri="{FF2B5EF4-FFF2-40B4-BE49-F238E27FC236}">
                <a16:creationId xmlns:a16="http://schemas.microsoft.com/office/drawing/2014/main" id="{55AB7EB0-0434-44BE-9A51-5546E3D3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37" y="1459864"/>
            <a:ext cx="4092164" cy="2803773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2">
            <a:extLst>
              <a:ext uri="{FF2B5EF4-FFF2-40B4-BE49-F238E27FC236}">
                <a16:creationId xmlns:a16="http://schemas.microsoft.com/office/drawing/2014/main" id="{25ACB2E2-7F3A-4830-B70C-4DB23AD9D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33" y="4075695"/>
            <a:ext cx="4319587" cy="2376488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4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C9ACB-CAEE-49E1-8F8A-0CB4445F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</a:t>
            </a:r>
            <a:r>
              <a:rPr lang="de-DE" dirty="0"/>
              <a:t> Range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5FB103-3B46-47B0-9A0E-33E33B855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 descr="Ein Bild, das Feuer, draußen, Rauch, Hydrant enthält.&#10;&#10;Automatisch generierte Beschreibung">
            <a:extLst>
              <a:ext uri="{FF2B5EF4-FFF2-40B4-BE49-F238E27FC236}">
                <a16:creationId xmlns:a16="http://schemas.microsoft.com/office/drawing/2014/main" id="{5E903212-A36D-42D5-90E0-B2F9C2FF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8" y="1690688"/>
            <a:ext cx="9503004" cy="5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7DE595-126F-4BCA-B1D2-446D0283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Statement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8A5B45-4BB2-4279-953C-411396053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cope with 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dynamic frameworks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strategic management?</a:t>
            </a:r>
          </a:p>
          <a:p>
            <a:pPr marL="0" indent="0" algn="ctr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initiative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competitive environment?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1004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D6DCB-56DB-4B5B-8C5A-23E8B431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Military and Business Strategy</a:t>
            </a:r>
            <a:r>
              <a:rPr lang="de-DE" baseline="30000" dirty="0"/>
              <a:t>1</a:t>
            </a:r>
            <a:endParaRPr lang="en-GB" baseline="300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5AA1853-ABCD-45D6-B036-45DB8BB84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55073"/>
              </p:ext>
            </p:extLst>
          </p:nvPr>
        </p:nvGraphicFramePr>
        <p:xfrm>
          <a:off x="1099615" y="1950602"/>
          <a:ext cx="9201697" cy="3518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7353">
                  <a:extLst>
                    <a:ext uri="{9D8B030D-6E8A-4147-A177-3AD203B41FA5}">
                      <a16:colId xmlns:a16="http://schemas.microsoft.com/office/drawing/2014/main" val="3346206593"/>
                    </a:ext>
                  </a:extLst>
                </a:gridCol>
                <a:gridCol w="3551723">
                  <a:extLst>
                    <a:ext uri="{9D8B030D-6E8A-4147-A177-3AD203B41FA5}">
                      <a16:colId xmlns:a16="http://schemas.microsoft.com/office/drawing/2014/main" val="2711545146"/>
                    </a:ext>
                  </a:extLst>
                </a:gridCol>
                <a:gridCol w="3332621">
                  <a:extLst>
                    <a:ext uri="{9D8B030D-6E8A-4147-A177-3AD203B41FA5}">
                      <a16:colId xmlns:a16="http://schemas.microsoft.com/office/drawing/2014/main" val="4089387872"/>
                    </a:ext>
                  </a:extLst>
                </a:gridCol>
              </a:tblGrid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</a:rPr>
                        <a:t>Military </a:t>
                      </a:r>
                      <a:r>
                        <a:rPr lang="de-DE" sz="1600" b="1" dirty="0" err="1">
                          <a:solidFill>
                            <a:schemeClr val="bg1"/>
                          </a:solidFill>
                          <a:effectLst/>
                        </a:rPr>
                        <a:t>Strategy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5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1"/>
                          </a:solidFill>
                          <a:effectLst/>
                        </a:rPr>
                        <a:t>Business </a:t>
                      </a:r>
                      <a:r>
                        <a:rPr lang="de-DE" sz="1600" b="1" dirty="0" err="1">
                          <a:solidFill>
                            <a:schemeClr val="bg1"/>
                          </a:solidFill>
                          <a:effectLst/>
                        </a:rPr>
                        <a:t>Strategy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6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72898"/>
                  </a:ext>
                </a:extLst>
              </a:tr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>
                          <a:effectLst/>
                        </a:rPr>
                        <a:t>Scope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Part </a:t>
                      </a:r>
                      <a:r>
                        <a:rPr lang="de-DE" sz="1600" dirty="0" err="1">
                          <a:effectLst/>
                        </a:rPr>
                        <a:t>of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state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strategy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General </a:t>
                      </a:r>
                      <a:r>
                        <a:rPr lang="de-DE" sz="1600" dirty="0" err="1">
                          <a:effectLst/>
                        </a:rPr>
                        <a:t>strategy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020203"/>
                  </a:ext>
                </a:extLst>
              </a:tr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Effective range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Military </a:t>
                      </a:r>
                      <a:r>
                        <a:rPr lang="de-DE" sz="1600" dirty="0" err="1">
                          <a:effectLst/>
                        </a:rPr>
                        <a:t>units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Economic corporate structures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452563"/>
                  </a:ext>
                </a:extLst>
              </a:tr>
              <a:tr h="701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Goals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Survival as well as maintenance and expansion of the independence of a population community.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Long-term securing of the existence of a productive social system and achieving a profit.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704471"/>
                  </a:ext>
                </a:extLst>
              </a:tr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Orientation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Defensive </a:t>
                      </a:r>
                      <a:r>
                        <a:rPr lang="de-DE" sz="1600" dirty="0" err="1">
                          <a:effectLst/>
                        </a:rPr>
                        <a:t>or</a:t>
                      </a:r>
                      <a:r>
                        <a:rPr lang="de-DE" sz="1600" dirty="0">
                          <a:effectLst/>
                        </a:rPr>
                        <a:t> offensive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Offensive/</a:t>
                      </a:r>
                      <a:r>
                        <a:rPr lang="de-DE" sz="1600" dirty="0" err="1">
                          <a:effectLst/>
                        </a:rPr>
                        <a:t>Proactive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9540583"/>
                  </a:ext>
                </a:extLst>
              </a:tr>
              <a:tr h="537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err="1">
                          <a:effectLst/>
                        </a:rPr>
                        <a:t>Gain</a:t>
                      </a:r>
                      <a:r>
                        <a:rPr lang="de-DE" sz="1600" b="1" dirty="0">
                          <a:effectLst/>
                        </a:rPr>
                        <a:t> </a:t>
                      </a:r>
                      <a:r>
                        <a:rPr lang="de-DE" sz="1600" b="1" dirty="0" err="1">
                          <a:effectLst/>
                        </a:rPr>
                        <a:t>of</a:t>
                      </a:r>
                      <a:r>
                        <a:rPr lang="de-DE" sz="1600" b="1" dirty="0">
                          <a:effectLst/>
                        </a:rPr>
                        <a:t> </a:t>
                      </a:r>
                      <a:r>
                        <a:rPr lang="de-DE" sz="1600" b="1" dirty="0" err="1">
                          <a:effectLst/>
                        </a:rPr>
                        <a:t>knowledge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Analysis of successful and unsuccessful campaigns and battles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Analysis of successful and unsuccessful companies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385560"/>
                  </a:ext>
                </a:extLst>
              </a:tr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Level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Supreme </a:t>
                      </a:r>
                      <a:r>
                        <a:rPr lang="de-DE" sz="1600" dirty="0" err="1">
                          <a:effectLst/>
                        </a:rPr>
                        <a:t>leadership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Every </a:t>
                      </a:r>
                      <a:r>
                        <a:rPr lang="de-DE" sz="1600" dirty="0" err="1">
                          <a:effectLst/>
                        </a:rPr>
                        <a:t>level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948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Game </a:t>
                      </a:r>
                      <a:r>
                        <a:rPr lang="de-DE" sz="1600" b="1" dirty="0" err="1">
                          <a:effectLst/>
                        </a:rPr>
                        <a:t>theoretical</a:t>
                      </a:r>
                      <a:r>
                        <a:rPr lang="de-DE" sz="1600" b="1" dirty="0">
                          <a:effectLst/>
                        </a:rPr>
                        <a:t> </a:t>
                      </a:r>
                      <a:r>
                        <a:rPr lang="de-DE" sz="1600" b="1" dirty="0" err="1">
                          <a:effectLst/>
                        </a:rPr>
                        <a:t>framework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Zero-</a:t>
                      </a:r>
                      <a:r>
                        <a:rPr lang="de-DE" sz="1600" dirty="0" err="1">
                          <a:effectLst/>
                        </a:rPr>
                        <a:t>sum</a:t>
                      </a:r>
                      <a:r>
                        <a:rPr lang="de-DE" sz="1600" dirty="0">
                          <a:effectLst/>
                        </a:rPr>
                        <a:t> game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Non-zero-</a:t>
                      </a:r>
                      <a:r>
                        <a:rPr lang="de-DE" sz="1600" dirty="0" err="1">
                          <a:effectLst/>
                        </a:rPr>
                        <a:t>sum</a:t>
                      </a:r>
                      <a:r>
                        <a:rPr lang="de-DE" sz="1600" dirty="0">
                          <a:effectLst/>
                        </a:rPr>
                        <a:t> game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588888"/>
                  </a:ext>
                </a:extLst>
              </a:tr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Purpose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Final </a:t>
                      </a:r>
                      <a:r>
                        <a:rPr lang="de-DE" sz="1600" dirty="0" err="1">
                          <a:effectLst/>
                        </a:rPr>
                        <a:t>solution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Maintaining</a:t>
                      </a:r>
                      <a:r>
                        <a:rPr lang="de-DE" sz="1600" dirty="0">
                          <a:effectLst/>
                        </a:rPr>
                        <a:t> </a:t>
                      </a:r>
                      <a:r>
                        <a:rPr lang="de-DE" sz="1600" dirty="0" err="1">
                          <a:effectLst/>
                        </a:rPr>
                        <a:t>the</a:t>
                      </a:r>
                      <a:r>
                        <a:rPr lang="de-DE" sz="1600" dirty="0">
                          <a:effectLst/>
                        </a:rPr>
                        <a:t> game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884883"/>
                  </a:ext>
                </a:extLst>
              </a:tr>
              <a:tr h="25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Framework </a:t>
                      </a:r>
                      <a:r>
                        <a:rPr lang="de-DE" sz="1600" b="1" dirty="0" err="1">
                          <a:effectLst/>
                        </a:rPr>
                        <a:t>for</a:t>
                      </a:r>
                      <a:r>
                        <a:rPr lang="de-DE" sz="1600" b="1" dirty="0">
                          <a:effectLst/>
                        </a:rPr>
                        <a:t> </a:t>
                      </a:r>
                      <a:r>
                        <a:rPr lang="de-DE" sz="1600" b="1" dirty="0" err="1">
                          <a:effectLst/>
                        </a:rPr>
                        <a:t>action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Finite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Infinite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96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1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Breitbild</PresentationFormat>
  <Paragraphs>161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c063003t</vt:lpstr>
      <vt:lpstr>Calibri</vt:lpstr>
      <vt:lpstr>Geogrotesque Medium</vt:lpstr>
      <vt:lpstr>Geogrotesque Regular</vt:lpstr>
      <vt:lpstr>GeogrotesqueStencil B Sb</vt:lpstr>
      <vt:lpstr>Office</vt:lpstr>
      <vt:lpstr>PowerPoint-Präsentation</vt:lpstr>
      <vt:lpstr>Inclusive Strategy Development at   Leadership as a Prerequisite  Clemens Zierler November 2022</vt:lpstr>
      <vt:lpstr>Disclaimer</vt:lpstr>
      <vt:lpstr>Who is Rosenbauer?</vt:lpstr>
      <vt:lpstr>Product Range</vt:lpstr>
      <vt:lpstr>Product Range</vt:lpstr>
      <vt:lpstr>Product Range</vt:lpstr>
      <vt:lpstr>Problem Statement</vt:lpstr>
      <vt:lpstr>Comparison between Military and Business Strategy1</vt:lpstr>
      <vt:lpstr>Strategizing Today</vt:lpstr>
      <vt:lpstr>We are dealing with a BANI2 world</vt:lpstr>
      <vt:lpstr>Four Pillars for Strategizing and Organizing in a BANI world</vt:lpstr>
      <vt:lpstr>Classic versus Modern Approaches towards Strategizing</vt:lpstr>
      <vt:lpstr>Systemic Strategy Building Process at Rosenbauer</vt:lpstr>
      <vt:lpstr>Systemic strategy building process at Rosenbauer</vt:lpstr>
      <vt:lpstr>Systemic strategy building process at Rosenbauer</vt:lpstr>
      <vt:lpstr>Strategic Themes and Refinement</vt:lpstr>
      <vt:lpstr>Operationalisation of the strategy…</vt:lpstr>
      <vt:lpstr>Conclusion</vt:lpstr>
      <vt:lpstr>Main Takeaways for Future Leaders</vt:lpstr>
      <vt:lpstr>Literature</vt:lpstr>
      <vt:lpstr>PowerPoint-Präsentation</vt:lpstr>
    </vt:vector>
  </TitlesOfParts>
  <Company>BMLVS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POSCH Andrea</dc:creator>
  <cp:lastModifiedBy>Zierler Clemens</cp:lastModifiedBy>
  <cp:revision>19</cp:revision>
  <dcterms:created xsi:type="dcterms:W3CDTF">2022-09-26T08:34:21Z</dcterms:created>
  <dcterms:modified xsi:type="dcterms:W3CDTF">2022-11-09T07:19:30Z</dcterms:modified>
</cp:coreProperties>
</file>