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0" r:id="rId6"/>
    <p:sldId id="264" r:id="rId7"/>
    <p:sldId id="262" r:id="rId8"/>
    <p:sldId id="267" r:id="rId9"/>
    <p:sldId id="269" r:id="rId10"/>
    <p:sldId id="268" r:id="rId11"/>
    <p:sldId id="266" r:id="rId12"/>
    <p:sldId id="270"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41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39" autoAdjust="0"/>
    <p:restoredTop sz="94660"/>
  </p:normalViewPr>
  <p:slideViewPr>
    <p:cSldViewPr snapToGrid="0" showGuides="1">
      <p:cViewPr varScale="1">
        <p:scale>
          <a:sx n="66" d="100"/>
          <a:sy n="66" d="100"/>
        </p:scale>
        <p:origin x="208" y="1496"/>
      </p:cViewPr>
      <p:guideLst>
        <p:guide orient="horz" pos="822"/>
        <p:guide pos="41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689412" y="365125"/>
            <a:ext cx="8664388" cy="1325563"/>
          </a:xfrm>
        </p:spPr>
        <p:txBody>
          <a:bodyPr/>
          <a:lstStyle/>
          <a:p>
            <a:r>
              <a:rPr lang="de-DE"/>
              <a:t>Titelmasterformat durch Klicken bearbeiten</a:t>
            </a:r>
            <a:endParaRPr lang="de-AT"/>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15" y="365125"/>
            <a:ext cx="2052656" cy="672047"/>
          </a:xfrm>
          <a:prstGeom prst="rect">
            <a:avLst/>
          </a:prstGeom>
        </p:spPr>
      </p:pic>
      <p:sp>
        <p:nvSpPr>
          <p:cNvPr id="4" name="Textplatzhalter 11"/>
          <p:cNvSpPr>
            <a:spLocks noGrp="1"/>
          </p:cNvSpPr>
          <p:nvPr>
            <p:ph type="body" sz="quarter" idx="13"/>
          </p:nvPr>
        </p:nvSpPr>
        <p:spPr>
          <a:xfrm>
            <a:off x="1235075" y="2000250"/>
            <a:ext cx="10118725" cy="3475392"/>
          </a:xfrm>
          <a:prstGeom prst="rect">
            <a:avLst/>
          </a:prstGeom>
        </p:spPr>
        <p:txBody>
          <a:bodyPr/>
          <a:lstStyle>
            <a:lvl1pPr>
              <a:defRPr>
                <a:latin typeface="Geogrotesque Regular" pitchFamily="50" charset="0"/>
              </a:defRPr>
            </a:lvl1pPr>
            <a:lvl2pPr>
              <a:defRPr>
                <a:latin typeface="Geogrotesque Regular" pitchFamily="50" charset="0"/>
              </a:defRPr>
            </a:lvl2pPr>
            <a:lvl3pPr>
              <a:defRPr>
                <a:latin typeface="Geogrotesque Regular" pitchFamily="50" charset="0"/>
              </a:defRPr>
            </a:lvl3pPr>
            <a:lvl4pPr>
              <a:defRPr>
                <a:latin typeface="Geogrotesque Regular" pitchFamily="50" charset="0"/>
              </a:defRPr>
            </a:lvl4pPr>
            <a:lvl5pPr>
              <a:defRPr>
                <a:latin typeface="Geogrotesque Regular" pitchFamily="50"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26876979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38200" y="6356350"/>
            <a:ext cx="2743200" cy="365125"/>
          </a:xfrm>
          <a:prstGeom prst="rect">
            <a:avLst/>
          </a:prstGeom>
        </p:spPr>
        <p:txBody>
          <a:bodyPr/>
          <a:lstStyle>
            <a:lvl1pPr>
              <a:defRPr>
                <a:latin typeface="Geogrotesque Medium" pitchFamily="50" charset="0"/>
              </a:defRPr>
            </a:lvl1pPr>
          </a:lstStyle>
          <a:p>
            <a:fld id="{2AB1273F-3364-48A1-AAE6-2D3710893C80}" type="datetimeFigureOut">
              <a:rPr lang="de-AT" smtClean="0"/>
              <a:pPr/>
              <a:t>05.11.22</a:t>
            </a:fld>
            <a:endParaRPr lang="de-AT" dirty="0"/>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lvl1pPr>
              <a:defRPr>
                <a:latin typeface="Geogrotesque Regular" pitchFamily="50" charset="0"/>
              </a:defRPr>
            </a:lvl1pPr>
          </a:lstStyle>
          <a:p>
            <a:endParaRPr lang="de-AT" dirty="0"/>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lvl1pPr>
              <a:defRPr>
                <a:latin typeface="Geogrotesque Regular" pitchFamily="50" charset="0"/>
              </a:defRPr>
            </a:lvl1pPr>
          </a:lstStyle>
          <a:p>
            <a:fld id="{3B67D0D9-AF97-48A5-955C-23DB8776C78F}" type="slidenum">
              <a:rPr lang="de-AT" smtClean="0"/>
              <a:pPr/>
              <a:t>‹nr.›</a:t>
            </a:fld>
            <a:endParaRPr lang="de-AT"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15" y="365125"/>
            <a:ext cx="2052656" cy="672047"/>
          </a:xfrm>
          <a:prstGeom prst="rect">
            <a:avLst/>
          </a:prstGeom>
        </p:spPr>
      </p:pic>
      <p:sp>
        <p:nvSpPr>
          <p:cNvPr id="10" name="Titel 1"/>
          <p:cNvSpPr>
            <a:spLocks noGrp="1"/>
          </p:cNvSpPr>
          <p:nvPr>
            <p:ph type="title"/>
          </p:nvPr>
        </p:nvSpPr>
        <p:spPr>
          <a:xfrm>
            <a:off x="2689412" y="365125"/>
            <a:ext cx="8664388" cy="1325563"/>
          </a:xfrm>
        </p:spPr>
        <p:txBody>
          <a:bodyPr/>
          <a:lstStyle/>
          <a:p>
            <a:r>
              <a:rPr lang="de-DE"/>
              <a:t>Titelmasterformat durch Klicken bearbeiten</a:t>
            </a:r>
            <a:endParaRPr lang="de-AT"/>
          </a:p>
        </p:txBody>
      </p:sp>
      <p:sp>
        <p:nvSpPr>
          <p:cNvPr id="14" name="Textplatzhalter 11"/>
          <p:cNvSpPr>
            <a:spLocks noGrp="1"/>
          </p:cNvSpPr>
          <p:nvPr>
            <p:ph type="body" sz="quarter" idx="13"/>
          </p:nvPr>
        </p:nvSpPr>
        <p:spPr>
          <a:xfrm>
            <a:off x="1235076" y="2000249"/>
            <a:ext cx="4391174" cy="4120851"/>
          </a:xfrm>
          <a:prstGeom prst="rect">
            <a:avLst/>
          </a:prstGeom>
        </p:spPr>
        <p:txBody>
          <a:bodyPr/>
          <a:lstStyle>
            <a:lvl1pPr>
              <a:defRPr>
                <a:latin typeface="Geogrotesque Regular" pitchFamily="50" charset="0"/>
              </a:defRPr>
            </a:lvl1pPr>
            <a:lvl2pPr>
              <a:defRPr>
                <a:latin typeface="Geogrotesque Regular" pitchFamily="50" charset="0"/>
              </a:defRPr>
            </a:lvl2pPr>
            <a:lvl3pPr>
              <a:defRPr>
                <a:latin typeface="Geogrotesque Regular" pitchFamily="50" charset="0"/>
              </a:defRPr>
            </a:lvl3pPr>
            <a:lvl4pPr>
              <a:defRPr>
                <a:latin typeface="Geogrotesque Regular" pitchFamily="50" charset="0"/>
              </a:defRPr>
            </a:lvl4pPr>
            <a:lvl5pPr>
              <a:defRPr>
                <a:latin typeface="Geogrotesque Regular" pitchFamily="50"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4271945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hteck 11"/>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849854 w 12192000"/>
              <a:gd name="connsiteY0" fmla="*/ 169970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849854 w 12192000"/>
              <a:gd name="connsiteY4" fmla="*/ 1699709 h 6858000"/>
              <a:gd name="connsiteX0" fmla="*/ 849854 w 12192000"/>
              <a:gd name="connsiteY0" fmla="*/ 119410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849854 w 12192000"/>
              <a:gd name="connsiteY4" fmla="*/ 11941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849854" y="1194100"/>
                </a:moveTo>
                <a:lnTo>
                  <a:pt x="12192000" y="0"/>
                </a:lnTo>
                <a:lnTo>
                  <a:pt x="12192000" y="6858000"/>
                </a:lnTo>
                <a:lnTo>
                  <a:pt x="0" y="6858000"/>
                </a:lnTo>
                <a:lnTo>
                  <a:pt x="849854" y="1194100"/>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pic>
        <p:nvPicPr>
          <p:cNvPr id="11" name="Grafik 10"/>
          <p:cNvPicPr>
            <a:picLocks noChangeAspect="1"/>
          </p:cNvPicPr>
          <p:nvPr userDrawn="1"/>
        </p:nvPicPr>
        <p:blipFill rotWithShape="1">
          <a:blip r:embed="rId4" cstate="print">
            <a:extLst>
              <a:ext uri="{28A0092B-C50C-407E-A947-70E740481C1C}">
                <a14:useLocalDpi xmlns:a14="http://schemas.microsoft.com/office/drawing/2010/main" val="0"/>
              </a:ext>
            </a:extLst>
          </a:blip>
          <a:srcRect b="6019"/>
          <a:stretch/>
        </p:blipFill>
        <p:spPr>
          <a:xfrm>
            <a:off x="10428926" y="5141667"/>
            <a:ext cx="1763539" cy="1718200"/>
          </a:xfrm>
          <a:prstGeom prst="rect">
            <a:avLst/>
          </a:prstGeom>
        </p:spPr>
      </p:pic>
    </p:spTree>
    <p:extLst>
      <p:ext uri="{BB962C8B-B14F-4D97-AF65-F5344CB8AC3E}">
        <p14:creationId xmlns:p14="http://schemas.microsoft.com/office/powerpoint/2010/main" val="1527418054"/>
      </p:ext>
    </p:extLst>
  </p:cSld>
  <p:clrMap bg1="lt1" tx1="dk1" bg2="lt2" tx2="dk2" accent1="accent1" accent2="accent2" accent3="accent3" accent4="accent4" accent5="accent5" accent6="accent6" hlink="hlink" folHlink="folHlink"/>
  <p:sldLayoutIdLst>
    <p:sldLayoutId id="2147483653"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Geogrotesque Medium"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rotWithShape="1">
          <a:blip r:embed="rId2">
            <a:extLst>
              <a:ext uri="{28A0092B-C50C-407E-A947-70E740481C1C}">
                <a14:useLocalDpi xmlns:a14="http://schemas.microsoft.com/office/drawing/2010/main" val="0"/>
              </a:ext>
            </a:extLst>
          </a:blip>
          <a:srcRect r="2915" b="13070"/>
          <a:stretch/>
        </p:blipFill>
        <p:spPr>
          <a:xfrm>
            <a:off x="6643661" y="12522"/>
            <a:ext cx="5563422" cy="6850886"/>
          </a:xfrm>
          <a:prstGeom prst="rect">
            <a:avLst/>
          </a:prstGeom>
          <a:solidFill>
            <a:schemeClr val="bg1">
              <a:alpha val="68000"/>
            </a:schemeClr>
          </a:solidFill>
          <a:effectLst>
            <a:softEdge rad="0"/>
          </a:effectLst>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6122" r="1478"/>
          <a:stretch/>
        </p:blipFill>
        <p:spPr>
          <a:xfrm>
            <a:off x="-21515" y="3861995"/>
            <a:ext cx="12213515" cy="3001413"/>
          </a:xfrm>
          <a:prstGeom prst="rect">
            <a:avLst/>
          </a:prstGeom>
          <a:effectLst/>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0674" y="617754"/>
            <a:ext cx="3121385" cy="1442158"/>
          </a:xfrm>
          <a:prstGeom prst="rect">
            <a:avLst/>
          </a:prstGeom>
        </p:spPr>
      </p:pic>
      <p:sp>
        <p:nvSpPr>
          <p:cNvPr id="9" name="Textfeld 8"/>
          <p:cNvSpPr txBox="1"/>
          <p:nvPr/>
        </p:nvSpPr>
        <p:spPr>
          <a:xfrm>
            <a:off x="6643661" y="422035"/>
            <a:ext cx="2401485" cy="1200329"/>
          </a:xfrm>
          <a:prstGeom prst="rect">
            <a:avLst/>
          </a:prstGeom>
          <a:noFill/>
        </p:spPr>
        <p:txBody>
          <a:bodyPr wrap="square" rtlCol="0">
            <a:spAutoFit/>
          </a:bodyPr>
          <a:lstStyle/>
          <a:p>
            <a:r>
              <a:rPr lang="de-AT" sz="7200" dirty="0">
                <a:solidFill>
                  <a:srgbClr val="E31E24"/>
                </a:solidFill>
                <a:latin typeface="GeogrotesqueStencil B Sb" pitchFamily="50" charset="0"/>
              </a:rPr>
              <a:t>2022</a:t>
            </a:r>
          </a:p>
        </p:txBody>
      </p:sp>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2490" y="3058871"/>
            <a:ext cx="4527517" cy="1482326"/>
          </a:xfrm>
          <a:prstGeom prst="rect">
            <a:avLst/>
          </a:prstGeom>
          <a:effectLst>
            <a:innerShdw blurRad="63500" dist="50800" dir="18900000">
              <a:prstClr val="black">
                <a:alpha val="50000"/>
              </a:prstClr>
            </a:innerShdw>
          </a:effectLst>
        </p:spPr>
      </p:pic>
      <p:cxnSp>
        <p:nvCxnSpPr>
          <p:cNvPr id="15" name="Gerader Verbinder 14"/>
          <p:cNvCxnSpPr/>
          <p:nvPr/>
        </p:nvCxnSpPr>
        <p:spPr>
          <a:xfrm>
            <a:off x="6643661" y="1412350"/>
            <a:ext cx="2109278"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8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14634C2-A9F0-51C5-2654-E136C81DF255}"/>
              </a:ext>
            </a:extLst>
          </p:cNvPr>
          <p:cNvSpPr>
            <a:spLocks noGrp="1"/>
          </p:cNvSpPr>
          <p:nvPr>
            <p:ph type="title"/>
          </p:nvPr>
        </p:nvSpPr>
        <p:spPr>
          <a:xfrm>
            <a:off x="2657881" y="137182"/>
            <a:ext cx="8664388" cy="955896"/>
          </a:xfrm>
        </p:spPr>
        <p:txBody>
          <a:bodyPr vert="horz" lIns="91440" tIns="45720" rIns="91440" bIns="45720" rtlCol="0" anchor="ctr">
            <a:noAutofit/>
          </a:bodyPr>
          <a:lstStyle/>
          <a:p>
            <a:r>
              <a:rPr lang="nl-BE" sz="3600" dirty="0">
                <a:ln>
                  <a:solidFill>
                    <a:srgbClr val="0070C0"/>
                  </a:solidFill>
                </a:ln>
              </a:rPr>
              <a:t>Second World War</a:t>
            </a:r>
          </a:p>
        </p:txBody>
      </p:sp>
      <p:pic>
        <p:nvPicPr>
          <p:cNvPr id="3" name="Afbeelding 2">
            <a:extLst>
              <a:ext uri="{FF2B5EF4-FFF2-40B4-BE49-F238E27FC236}">
                <a16:creationId xmlns:a16="http://schemas.microsoft.com/office/drawing/2014/main" id="{E7250052-A4BB-C356-EF53-DEAF70B1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89" y="1288836"/>
            <a:ext cx="7772400" cy="5431982"/>
          </a:xfrm>
          <a:prstGeom prst="rect">
            <a:avLst/>
          </a:prstGeom>
        </p:spPr>
      </p:pic>
      <p:pic>
        <p:nvPicPr>
          <p:cNvPr id="6" name="Picture 3">
            <a:extLst>
              <a:ext uri="{FF2B5EF4-FFF2-40B4-BE49-F238E27FC236}">
                <a16:creationId xmlns:a16="http://schemas.microsoft.com/office/drawing/2014/main" id="{FE37A4C9-BD20-4E4F-653A-F1462985C72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32379" y="105652"/>
            <a:ext cx="3974835" cy="2638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ABD0424B-8F38-ECD4-C1CC-EF56DAF36AE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42889" y="2795752"/>
            <a:ext cx="3954105" cy="2530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76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89411" y="179381"/>
            <a:ext cx="9239829" cy="1325563"/>
          </a:xfrm>
        </p:spPr>
        <p:txBody>
          <a:bodyPr>
            <a:noAutofit/>
          </a:bodyPr>
          <a:lstStyle/>
          <a:p>
            <a:r>
              <a:rPr lang="de-AT" sz="3600" dirty="0" err="1">
                <a:ln>
                  <a:solidFill>
                    <a:srgbClr val="0070C0"/>
                  </a:solidFill>
                </a:ln>
              </a:rPr>
              <a:t>Combined</a:t>
            </a:r>
            <a:r>
              <a:rPr lang="de-AT" sz="3600" dirty="0">
                <a:ln>
                  <a:solidFill>
                    <a:srgbClr val="0070C0"/>
                  </a:solidFill>
                </a:ln>
              </a:rPr>
              <a:t> Arms Warfare in </a:t>
            </a:r>
            <a:r>
              <a:rPr lang="de-AT" sz="3600" dirty="0" err="1">
                <a:ln>
                  <a:solidFill>
                    <a:srgbClr val="0070C0"/>
                  </a:solidFill>
                </a:ln>
              </a:rPr>
              <a:t>the</a:t>
            </a:r>
            <a:r>
              <a:rPr lang="de-AT" sz="3600" dirty="0">
                <a:ln>
                  <a:solidFill>
                    <a:srgbClr val="0070C0"/>
                  </a:solidFill>
                </a:ln>
              </a:rPr>
              <a:t> 20th Century. </a:t>
            </a:r>
            <a:br>
              <a:rPr lang="de-AT" sz="3600" dirty="0">
                <a:ln>
                  <a:solidFill>
                    <a:srgbClr val="0070C0"/>
                  </a:solidFill>
                </a:ln>
              </a:rPr>
            </a:br>
            <a:r>
              <a:rPr lang="de-AT" sz="3600" dirty="0" err="1">
                <a:ln>
                  <a:solidFill>
                    <a:srgbClr val="0070C0"/>
                  </a:solidFill>
                </a:ln>
              </a:rPr>
              <a:t>History</a:t>
            </a:r>
            <a:r>
              <a:rPr lang="de-AT" sz="3600" dirty="0">
                <a:ln>
                  <a:solidFill>
                    <a:srgbClr val="0070C0"/>
                  </a:solidFill>
                </a:ln>
              </a:rPr>
              <a:t> </a:t>
            </a:r>
            <a:r>
              <a:rPr lang="de-AT" sz="3600" dirty="0" err="1">
                <a:ln>
                  <a:solidFill>
                    <a:srgbClr val="0070C0"/>
                  </a:solidFill>
                </a:ln>
              </a:rPr>
              <a:t>or</a:t>
            </a:r>
            <a:r>
              <a:rPr lang="de-AT" sz="3600" dirty="0">
                <a:ln>
                  <a:solidFill>
                    <a:srgbClr val="0070C0"/>
                  </a:solidFill>
                </a:ln>
              </a:rPr>
              <a:t> not?</a:t>
            </a:r>
            <a:endParaRPr lang="de-AT" sz="3600" dirty="0"/>
          </a:p>
        </p:txBody>
      </p:sp>
      <p:sp>
        <p:nvSpPr>
          <p:cNvPr id="3" name="Textplatzhalter 11"/>
          <p:cNvSpPr>
            <a:spLocks noGrp="1"/>
          </p:cNvSpPr>
          <p:nvPr>
            <p:ph type="body" sz="quarter" idx="13"/>
          </p:nvPr>
        </p:nvSpPr>
        <p:spPr>
          <a:xfrm>
            <a:off x="216037" y="2739151"/>
            <a:ext cx="3606458" cy="2559354"/>
          </a:xfrm>
          <a:prstGeom prst="rect">
            <a:avLst/>
          </a:prstGeom>
          <a:solidFill>
            <a:schemeClr val="bg1"/>
          </a:solidFill>
        </p:spPr>
        <p:txBody>
          <a:bodyPr/>
          <a:lstStyle>
            <a:lvl1pPr>
              <a:defRPr>
                <a:latin typeface="Geogrotesque Regular" pitchFamily="50" charset="0"/>
              </a:defRPr>
            </a:lvl1pPr>
            <a:lvl2pPr>
              <a:defRPr>
                <a:latin typeface="Geogrotesque Regular" pitchFamily="50" charset="0"/>
              </a:defRPr>
            </a:lvl2pPr>
            <a:lvl3pPr>
              <a:defRPr>
                <a:latin typeface="Geogrotesque Regular" pitchFamily="50" charset="0"/>
              </a:defRPr>
            </a:lvl3pPr>
            <a:lvl4pPr>
              <a:defRPr>
                <a:latin typeface="Geogrotesque Regular" pitchFamily="50" charset="0"/>
              </a:defRPr>
            </a:lvl4pPr>
            <a:lvl5pPr>
              <a:defRPr>
                <a:latin typeface="Geogrotesque Regular" pitchFamily="50" charset="0"/>
              </a:defRPr>
            </a:lvl5pPr>
          </a:lstStyle>
          <a:p>
            <a:pPr marL="0" lvl="0" indent="0">
              <a:buNone/>
            </a:pPr>
            <a:r>
              <a:rPr lang="en-US" b="1" dirty="0"/>
              <a:t>Historical perspective</a:t>
            </a:r>
            <a:endParaRPr lang="en-US" dirty="0"/>
          </a:p>
          <a:p>
            <a:r>
              <a:rPr lang="en-US" dirty="0"/>
              <a:t>First World War </a:t>
            </a:r>
          </a:p>
          <a:p>
            <a:r>
              <a:rPr lang="en-US" dirty="0"/>
              <a:t>Second World War</a:t>
            </a:r>
          </a:p>
          <a:p>
            <a:r>
              <a:rPr lang="en-US" dirty="0"/>
              <a:t>Cold War </a:t>
            </a:r>
          </a:p>
          <a:p>
            <a:r>
              <a:rPr lang="en-US" dirty="0"/>
              <a:t>Post Cold War</a:t>
            </a:r>
          </a:p>
        </p:txBody>
      </p:sp>
      <p:sp>
        <p:nvSpPr>
          <p:cNvPr id="4" name="Rechteraccolade 3">
            <a:extLst>
              <a:ext uri="{FF2B5EF4-FFF2-40B4-BE49-F238E27FC236}">
                <a16:creationId xmlns:a16="http://schemas.microsoft.com/office/drawing/2014/main" id="{15A8E3F0-5C3E-3CC0-F001-8CEC7326C689}"/>
              </a:ext>
            </a:extLst>
          </p:cNvPr>
          <p:cNvSpPr/>
          <p:nvPr/>
        </p:nvSpPr>
        <p:spPr>
          <a:xfrm>
            <a:off x="3595059" y="2617075"/>
            <a:ext cx="558457" cy="2839345"/>
          </a:xfrm>
          <a:prstGeom prst="righ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5" name="Textplatzhalter 11">
            <a:extLst>
              <a:ext uri="{FF2B5EF4-FFF2-40B4-BE49-F238E27FC236}">
                <a16:creationId xmlns:a16="http://schemas.microsoft.com/office/drawing/2014/main" id="{1AC9F894-7CC0-AB74-E8EB-90588D23F6A5}"/>
              </a:ext>
            </a:extLst>
          </p:cNvPr>
          <p:cNvSpPr txBox="1">
            <a:spLocks/>
          </p:cNvSpPr>
          <p:nvPr/>
        </p:nvSpPr>
        <p:spPr>
          <a:xfrm>
            <a:off x="4190931" y="1650898"/>
            <a:ext cx="4098633" cy="2227420"/>
          </a:xfrm>
          <a:prstGeom prst="rect">
            <a:avLst/>
          </a:prstGeom>
          <a:solidFill>
            <a:schemeClr val="accent6">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grotesque Regular"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grotesque Regular"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grotesque Regular"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grotesque Regular"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grotesque Regular"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CAW is crucial </a:t>
            </a:r>
            <a:r>
              <a:rPr lang="en-US" sz="2000" dirty="0"/>
              <a:t>for success on the battlefield, but it requires</a:t>
            </a:r>
          </a:p>
          <a:p>
            <a:r>
              <a:rPr lang="en-US" sz="1800" dirty="0"/>
              <a:t>Weapon systems</a:t>
            </a:r>
          </a:p>
          <a:p>
            <a:r>
              <a:rPr lang="en-US" sz="1800" dirty="0"/>
              <a:t>Doctrines and field manuals</a:t>
            </a:r>
          </a:p>
          <a:p>
            <a:r>
              <a:rPr lang="en-US" sz="1800" dirty="0"/>
              <a:t>Force structure</a:t>
            </a:r>
          </a:p>
          <a:p>
            <a:r>
              <a:rPr lang="en-US" sz="1800" dirty="0"/>
              <a:t>DOTMLPF</a:t>
            </a:r>
            <a:endParaRPr lang="en-US" sz="2400" dirty="0"/>
          </a:p>
        </p:txBody>
      </p:sp>
      <p:sp>
        <p:nvSpPr>
          <p:cNvPr id="6" name="Textplatzhalter 11">
            <a:extLst>
              <a:ext uri="{FF2B5EF4-FFF2-40B4-BE49-F238E27FC236}">
                <a16:creationId xmlns:a16="http://schemas.microsoft.com/office/drawing/2014/main" id="{8B9EE605-4218-DA77-03CD-A3E48EBC090A}"/>
              </a:ext>
            </a:extLst>
          </p:cNvPr>
          <p:cNvSpPr txBox="1">
            <a:spLocks/>
          </p:cNvSpPr>
          <p:nvPr/>
        </p:nvSpPr>
        <p:spPr>
          <a:xfrm>
            <a:off x="4190931" y="4303453"/>
            <a:ext cx="4098632" cy="1747754"/>
          </a:xfrm>
          <a:prstGeom prst="rect">
            <a:avLst/>
          </a:prstGeom>
          <a:solidFill>
            <a:schemeClr val="accent2">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grotesque Regular"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grotesque Regular"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grotesque Regular"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grotesque Regular"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grotesque Regular"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Applying CAW is easier said than done</a:t>
            </a:r>
          </a:p>
          <a:p>
            <a:r>
              <a:rPr lang="en-US" sz="1800" dirty="0"/>
              <a:t>CAW is becoming increasingly complex</a:t>
            </a:r>
          </a:p>
          <a:p>
            <a:r>
              <a:rPr lang="en-US" sz="1800" dirty="0"/>
              <a:t>Armies are bulwarks of conservatism</a:t>
            </a:r>
          </a:p>
          <a:p>
            <a:r>
              <a:rPr lang="en-US" sz="1800" dirty="0"/>
              <a:t>CAW is expensive</a:t>
            </a:r>
          </a:p>
        </p:txBody>
      </p:sp>
      <p:sp>
        <p:nvSpPr>
          <p:cNvPr id="7" name="Textplatzhalter 11">
            <a:extLst>
              <a:ext uri="{FF2B5EF4-FFF2-40B4-BE49-F238E27FC236}">
                <a16:creationId xmlns:a16="http://schemas.microsoft.com/office/drawing/2014/main" id="{0EB825E2-F3B3-B423-B761-F77230B5D8E0}"/>
              </a:ext>
            </a:extLst>
          </p:cNvPr>
          <p:cNvSpPr txBox="1">
            <a:spLocks/>
          </p:cNvSpPr>
          <p:nvPr/>
        </p:nvSpPr>
        <p:spPr>
          <a:xfrm>
            <a:off x="5961018" y="3718762"/>
            <a:ext cx="558457" cy="64851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grotesque Regular"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grotesque Regular"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grotesque Regular"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grotesque Regular"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grotesque Regular"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t>+</a:t>
            </a:r>
            <a:endParaRPr lang="en-US" sz="4800" dirty="0"/>
          </a:p>
        </p:txBody>
      </p:sp>
      <p:sp>
        <p:nvSpPr>
          <p:cNvPr id="8" name="Rechteraccolade 7">
            <a:extLst>
              <a:ext uri="{FF2B5EF4-FFF2-40B4-BE49-F238E27FC236}">
                <a16:creationId xmlns:a16="http://schemas.microsoft.com/office/drawing/2014/main" id="{5A43602C-14DE-52E9-28C8-3D614F131829}"/>
              </a:ext>
            </a:extLst>
          </p:cNvPr>
          <p:cNvSpPr/>
          <p:nvPr/>
        </p:nvSpPr>
        <p:spPr>
          <a:xfrm>
            <a:off x="8018972" y="1524001"/>
            <a:ext cx="674556" cy="462455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9" name="Textplatzhalter 11">
            <a:extLst>
              <a:ext uri="{FF2B5EF4-FFF2-40B4-BE49-F238E27FC236}">
                <a16:creationId xmlns:a16="http://schemas.microsoft.com/office/drawing/2014/main" id="{ED29BAF2-874C-2DD7-4424-6A244B1B6D63}"/>
              </a:ext>
            </a:extLst>
          </p:cNvPr>
          <p:cNvSpPr txBox="1">
            <a:spLocks/>
          </p:cNvSpPr>
          <p:nvPr/>
        </p:nvSpPr>
        <p:spPr>
          <a:xfrm>
            <a:off x="8715152" y="2562113"/>
            <a:ext cx="3317963" cy="2548328"/>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grotesque Regular"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grotesque Regular"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grotesque Regular"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grotesque Regular"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grotesque Regular"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CAW in Basic Military Officers’ training</a:t>
            </a:r>
            <a:endParaRPr lang="en-US" sz="2400" dirty="0"/>
          </a:p>
          <a:p>
            <a:r>
              <a:rPr lang="en-US" sz="2000" dirty="0"/>
              <a:t>Courses on military history or land operations</a:t>
            </a:r>
          </a:p>
          <a:p>
            <a:r>
              <a:rPr lang="en-US" sz="2000" dirty="0"/>
              <a:t>Mission Command</a:t>
            </a:r>
          </a:p>
          <a:p>
            <a:r>
              <a:rPr lang="en-US" sz="2000" dirty="0"/>
              <a:t>Critical Thinking</a:t>
            </a:r>
            <a:endParaRPr lang="en-US" dirty="0"/>
          </a:p>
        </p:txBody>
      </p:sp>
    </p:spTree>
    <p:extLst>
      <p:ext uri="{BB962C8B-B14F-4D97-AF65-F5344CB8AC3E}">
        <p14:creationId xmlns:p14="http://schemas.microsoft.com/office/powerpoint/2010/main" val="286550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B463B-6760-7AB6-4A3A-5F19B1678A35}"/>
              </a:ext>
            </a:extLst>
          </p:cNvPr>
          <p:cNvSpPr>
            <a:spLocks noGrp="1"/>
          </p:cNvSpPr>
          <p:nvPr>
            <p:ph type="title"/>
          </p:nvPr>
        </p:nvSpPr>
        <p:spPr>
          <a:xfrm>
            <a:off x="1763806" y="1264596"/>
            <a:ext cx="8664388" cy="5181280"/>
          </a:xfrm>
        </p:spPr>
        <p:txBody>
          <a:bodyPr>
            <a:normAutofit fontScale="90000"/>
          </a:bodyPr>
          <a:lstStyle/>
          <a:p>
            <a:pPr algn="ctr"/>
            <a:r>
              <a:rPr lang="nl-BE" sz="3600" dirty="0"/>
              <a:t>“Strong and adaptive leaders can overcome problems with doctrine and technology, but weak and inflexible leaders can undermine even the best examples of each. For this reason, developing adaptive leaders in peacetime, who are ready to adjust to the always unpredictable demands of war, may be one of the most important objectives of any military.” </a:t>
            </a:r>
            <a:br>
              <a:rPr lang="nl-BE" sz="3600" dirty="0"/>
            </a:br>
            <a:r>
              <a:rPr lang="nl-BE" sz="1800" i="1" dirty="0"/>
              <a:t>David Barno and Nora Bensahel, Adaptation under Fire. How Militaries Change in Wartime (New York: Oxford University Press</a:t>
            </a:r>
            <a:r>
              <a:rPr lang="nl-BE" sz="1800" i="1"/>
              <a:t>, 2020)</a:t>
            </a:r>
            <a:br>
              <a:rPr lang="nl-BE" dirty="0">
                <a:solidFill>
                  <a:schemeClr val="tx2"/>
                </a:solidFill>
              </a:rPr>
            </a:br>
            <a:br>
              <a:rPr lang="nl-BE" dirty="0">
                <a:solidFill>
                  <a:schemeClr val="tx2"/>
                </a:solidFill>
              </a:rPr>
            </a:br>
            <a:r>
              <a:rPr lang="nl-BE" dirty="0">
                <a:solidFill>
                  <a:schemeClr val="tx2"/>
                </a:solidFill>
              </a:rPr>
              <a:t>Thank you for your attention</a:t>
            </a:r>
          </a:p>
        </p:txBody>
      </p:sp>
    </p:spTree>
    <p:extLst>
      <p:ext uri="{BB962C8B-B14F-4D97-AF65-F5344CB8AC3E}">
        <p14:creationId xmlns:p14="http://schemas.microsoft.com/office/powerpoint/2010/main" val="211773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89412" y="365125"/>
            <a:ext cx="8664388" cy="1635125"/>
          </a:xfrm>
        </p:spPr>
        <p:txBody>
          <a:bodyPr>
            <a:noAutofit/>
          </a:bodyPr>
          <a:lstStyle/>
          <a:p>
            <a:pPr algn="ctr"/>
            <a:r>
              <a:rPr lang="de-AT" sz="3600" dirty="0" err="1">
                <a:ln>
                  <a:solidFill>
                    <a:srgbClr val="0070C0"/>
                  </a:solidFill>
                </a:ln>
              </a:rPr>
              <a:t>Combined</a:t>
            </a:r>
            <a:r>
              <a:rPr lang="de-AT" sz="3600" dirty="0">
                <a:ln>
                  <a:solidFill>
                    <a:srgbClr val="0070C0"/>
                  </a:solidFill>
                </a:ln>
              </a:rPr>
              <a:t> Arms </a:t>
            </a:r>
            <a:r>
              <a:rPr lang="de-AT" sz="3600" dirty="0" err="1">
                <a:ln>
                  <a:solidFill>
                    <a:srgbClr val="0070C0"/>
                  </a:solidFill>
                </a:ln>
              </a:rPr>
              <a:t>Warfare</a:t>
            </a:r>
            <a:r>
              <a:rPr lang="de-AT" sz="3600" dirty="0">
                <a:ln>
                  <a:solidFill>
                    <a:srgbClr val="0070C0"/>
                  </a:solidFill>
                </a:ln>
              </a:rPr>
              <a:t> in </a:t>
            </a:r>
            <a:r>
              <a:rPr lang="de-AT" sz="3600" dirty="0" err="1">
                <a:ln>
                  <a:solidFill>
                    <a:srgbClr val="0070C0"/>
                  </a:solidFill>
                </a:ln>
              </a:rPr>
              <a:t>the</a:t>
            </a:r>
            <a:r>
              <a:rPr lang="de-AT" sz="3600" dirty="0">
                <a:ln>
                  <a:solidFill>
                    <a:srgbClr val="0070C0"/>
                  </a:solidFill>
                </a:ln>
              </a:rPr>
              <a:t> 20th Century. </a:t>
            </a:r>
            <a:br>
              <a:rPr lang="de-AT" sz="3600" dirty="0">
                <a:ln>
                  <a:solidFill>
                    <a:srgbClr val="0070C0"/>
                  </a:solidFill>
                </a:ln>
              </a:rPr>
            </a:br>
            <a:r>
              <a:rPr lang="de-AT" sz="3600" dirty="0" err="1">
                <a:ln>
                  <a:solidFill>
                    <a:srgbClr val="0070C0"/>
                  </a:solidFill>
                </a:ln>
              </a:rPr>
              <a:t>History</a:t>
            </a:r>
            <a:r>
              <a:rPr lang="de-AT" sz="3600" dirty="0">
                <a:ln>
                  <a:solidFill>
                    <a:srgbClr val="0070C0"/>
                  </a:solidFill>
                </a:ln>
              </a:rPr>
              <a:t> </a:t>
            </a:r>
            <a:r>
              <a:rPr lang="de-AT" sz="3600" dirty="0" err="1">
                <a:ln>
                  <a:solidFill>
                    <a:srgbClr val="0070C0"/>
                  </a:solidFill>
                </a:ln>
              </a:rPr>
              <a:t>or</a:t>
            </a:r>
            <a:r>
              <a:rPr lang="de-AT" sz="3600" dirty="0">
                <a:ln>
                  <a:solidFill>
                    <a:srgbClr val="0070C0"/>
                  </a:solidFill>
                </a:ln>
              </a:rPr>
              <a:t> not?</a:t>
            </a:r>
          </a:p>
        </p:txBody>
      </p:sp>
      <p:sp>
        <p:nvSpPr>
          <p:cNvPr id="3" name="Textplatzhalter 11"/>
          <p:cNvSpPr>
            <a:spLocks noGrp="1"/>
          </p:cNvSpPr>
          <p:nvPr>
            <p:ph type="body" sz="quarter" idx="13"/>
          </p:nvPr>
        </p:nvSpPr>
        <p:spPr>
          <a:xfrm>
            <a:off x="2890345" y="3039762"/>
            <a:ext cx="8463455" cy="2435880"/>
          </a:xfrm>
          <a:prstGeom prst="rect">
            <a:avLst/>
          </a:prstGeom>
        </p:spPr>
        <p:txBody>
          <a:bodyPr/>
          <a:lstStyle>
            <a:lvl1pPr>
              <a:defRPr>
                <a:latin typeface="Geogrotesque Regular" pitchFamily="50" charset="0"/>
              </a:defRPr>
            </a:lvl1pPr>
            <a:lvl2pPr>
              <a:defRPr>
                <a:latin typeface="Geogrotesque Regular" pitchFamily="50" charset="0"/>
              </a:defRPr>
            </a:lvl2pPr>
            <a:lvl3pPr>
              <a:defRPr>
                <a:latin typeface="Geogrotesque Regular" pitchFamily="50" charset="0"/>
              </a:defRPr>
            </a:lvl3pPr>
            <a:lvl4pPr>
              <a:defRPr>
                <a:latin typeface="Geogrotesque Regular" pitchFamily="50" charset="0"/>
              </a:defRPr>
            </a:lvl4pPr>
            <a:lvl5pPr>
              <a:defRPr>
                <a:latin typeface="Geogrotesque Regular" pitchFamily="50" charset="0"/>
              </a:defRPr>
            </a:lvl5pPr>
          </a:lstStyle>
          <a:p>
            <a:pPr marL="0" lvl="0" indent="0" algn="ctr">
              <a:buNone/>
            </a:pPr>
            <a:r>
              <a:rPr lang="de-AT" sz="2000" dirty="0">
                <a:solidFill>
                  <a:schemeClr val="tx1">
                    <a:lumMod val="50000"/>
                    <a:lumOff val="50000"/>
                  </a:schemeClr>
                </a:solidFill>
              </a:rPr>
              <a:t>Tom Simoens</a:t>
            </a:r>
          </a:p>
          <a:p>
            <a:pPr marL="0" lvl="0" indent="0" algn="ctr">
              <a:buNone/>
            </a:pPr>
            <a:r>
              <a:rPr lang="de-AT" sz="2000" dirty="0" err="1">
                <a:solidFill>
                  <a:schemeClr val="tx1">
                    <a:lumMod val="50000"/>
                    <a:lumOff val="50000"/>
                  </a:schemeClr>
                </a:solidFill>
              </a:rPr>
              <a:t>Maj</a:t>
            </a:r>
            <a:r>
              <a:rPr lang="de-AT" sz="2000" dirty="0">
                <a:solidFill>
                  <a:schemeClr val="tx1">
                    <a:lumMod val="50000"/>
                    <a:lumOff val="50000"/>
                  </a:schemeClr>
                </a:solidFill>
              </a:rPr>
              <a:t> </a:t>
            </a:r>
            <a:r>
              <a:rPr lang="de-AT" sz="2000" dirty="0" err="1">
                <a:solidFill>
                  <a:schemeClr val="tx1">
                    <a:lumMod val="50000"/>
                    <a:lumOff val="50000"/>
                  </a:schemeClr>
                </a:solidFill>
              </a:rPr>
              <a:t>PhD</a:t>
            </a:r>
            <a:endParaRPr lang="de-AT" sz="2000" dirty="0">
              <a:solidFill>
                <a:schemeClr val="tx1">
                  <a:lumMod val="50000"/>
                  <a:lumOff val="50000"/>
                </a:schemeClr>
              </a:solidFill>
            </a:endParaRPr>
          </a:p>
          <a:p>
            <a:pPr marL="0" lvl="0" indent="0" algn="ctr">
              <a:buNone/>
            </a:pPr>
            <a:r>
              <a:rPr lang="de-AT" sz="2000" dirty="0" err="1">
                <a:solidFill>
                  <a:schemeClr val="tx1">
                    <a:lumMod val="50000"/>
                    <a:lumOff val="50000"/>
                  </a:schemeClr>
                </a:solidFill>
              </a:rPr>
              <a:t>Associate</a:t>
            </a:r>
            <a:r>
              <a:rPr lang="de-AT" sz="2000" dirty="0">
                <a:solidFill>
                  <a:schemeClr val="tx1">
                    <a:lumMod val="50000"/>
                    <a:lumOff val="50000"/>
                  </a:schemeClr>
                </a:solidFill>
              </a:rPr>
              <a:t> Professor in </a:t>
            </a:r>
            <a:r>
              <a:rPr lang="de-AT" sz="2000" dirty="0" err="1">
                <a:solidFill>
                  <a:schemeClr val="tx1">
                    <a:lumMod val="50000"/>
                    <a:lumOff val="50000"/>
                  </a:schemeClr>
                </a:solidFill>
              </a:rPr>
              <a:t>History</a:t>
            </a:r>
            <a:endParaRPr lang="de-AT" sz="2000" dirty="0">
              <a:solidFill>
                <a:schemeClr val="tx1">
                  <a:lumMod val="50000"/>
                  <a:lumOff val="50000"/>
                </a:schemeClr>
              </a:solidFill>
            </a:endParaRPr>
          </a:p>
          <a:p>
            <a:pPr marL="0" lvl="0" indent="0" algn="ctr">
              <a:buNone/>
            </a:pPr>
            <a:r>
              <a:rPr lang="de-AT" sz="2000" dirty="0">
                <a:solidFill>
                  <a:schemeClr val="tx1">
                    <a:lumMod val="50000"/>
                    <a:lumOff val="50000"/>
                  </a:schemeClr>
                </a:solidFill>
              </a:rPr>
              <a:t>Royal Military Academy </a:t>
            </a:r>
          </a:p>
          <a:p>
            <a:pPr marL="0" lvl="0" indent="0" algn="ctr">
              <a:buNone/>
            </a:pPr>
            <a:r>
              <a:rPr lang="de-AT" sz="2000" dirty="0">
                <a:solidFill>
                  <a:schemeClr val="tx1">
                    <a:lumMod val="50000"/>
                    <a:lumOff val="50000"/>
                  </a:schemeClr>
                </a:solidFill>
              </a:rPr>
              <a:t>(Brussels, Belgium)</a:t>
            </a:r>
            <a:endParaRPr lang="de-AT" dirty="0">
              <a:solidFill>
                <a:schemeClr val="tx1">
                  <a:lumMod val="50000"/>
                  <a:lumOff val="50000"/>
                </a:schemeClr>
              </a:solidFill>
            </a:endParaRPr>
          </a:p>
        </p:txBody>
      </p:sp>
    </p:spTree>
    <p:extLst>
      <p:ext uri="{BB962C8B-B14F-4D97-AF65-F5344CB8AC3E}">
        <p14:creationId xmlns:p14="http://schemas.microsoft.com/office/powerpoint/2010/main" val="323662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1"/>
          <p:cNvSpPr>
            <a:spLocks noGrp="1"/>
          </p:cNvSpPr>
          <p:nvPr>
            <p:ph type="body" sz="quarter" idx="13"/>
          </p:nvPr>
        </p:nvSpPr>
        <p:spPr>
          <a:xfrm>
            <a:off x="1235075" y="2266950"/>
            <a:ext cx="10309225" cy="3208692"/>
          </a:xfrm>
          <a:prstGeom prst="rect">
            <a:avLst/>
          </a:prstGeom>
        </p:spPr>
        <p:txBody>
          <a:bodyPr/>
          <a:lstStyle>
            <a:lvl1pPr>
              <a:defRPr>
                <a:latin typeface="Geogrotesque Regular" pitchFamily="50" charset="0"/>
              </a:defRPr>
            </a:lvl1pPr>
            <a:lvl2pPr>
              <a:defRPr>
                <a:latin typeface="Geogrotesque Regular" pitchFamily="50" charset="0"/>
              </a:defRPr>
            </a:lvl2pPr>
            <a:lvl3pPr>
              <a:defRPr>
                <a:latin typeface="Geogrotesque Regular" pitchFamily="50" charset="0"/>
              </a:defRPr>
            </a:lvl3pPr>
            <a:lvl4pPr>
              <a:defRPr>
                <a:latin typeface="Geogrotesque Regular" pitchFamily="50" charset="0"/>
              </a:defRPr>
            </a:lvl4pPr>
            <a:lvl5pPr>
              <a:defRPr>
                <a:latin typeface="Geogrotesque Regular" pitchFamily="50" charset="0"/>
              </a:defRPr>
            </a:lvl5pPr>
          </a:lstStyle>
          <a:p>
            <a:pPr marL="0" lvl="0" indent="0">
              <a:buNone/>
            </a:pPr>
            <a:r>
              <a:rPr lang="en-US" b="1" dirty="0"/>
              <a:t>Q1</a:t>
            </a:r>
            <a:r>
              <a:rPr lang="en-US" dirty="0"/>
              <a:t>. Is CAW still a key concept in warfare (why/why not)?</a:t>
            </a:r>
          </a:p>
          <a:p>
            <a:pPr marL="0" lvl="0" indent="0">
              <a:buNone/>
            </a:pPr>
            <a:r>
              <a:rPr lang="en-US" b="1" dirty="0"/>
              <a:t>Q2</a:t>
            </a:r>
            <a:r>
              <a:rPr lang="en-US" dirty="0"/>
              <a:t>. What does this mean for the basic military officers’ training?</a:t>
            </a:r>
          </a:p>
          <a:p>
            <a:pPr marL="0" lvl="0" indent="0">
              <a:buNone/>
            </a:pPr>
            <a:endParaRPr lang="en-US" dirty="0"/>
          </a:p>
        </p:txBody>
      </p:sp>
      <p:sp>
        <p:nvSpPr>
          <p:cNvPr id="6" name="Titel 1">
            <a:extLst>
              <a:ext uri="{FF2B5EF4-FFF2-40B4-BE49-F238E27FC236}">
                <a16:creationId xmlns:a16="http://schemas.microsoft.com/office/drawing/2014/main" id="{6420341D-CEFD-99B1-9BDF-D1761D31B04F}"/>
              </a:ext>
            </a:extLst>
          </p:cNvPr>
          <p:cNvSpPr>
            <a:spLocks noGrp="1"/>
          </p:cNvSpPr>
          <p:nvPr>
            <p:ph type="title"/>
          </p:nvPr>
        </p:nvSpPr>
        <p:spPr>
          <a:xfrm>
            <a:off x="2689411" y="179381"/>
            <a:ext cx="9239829" cy="1325563"/>
          </a:xfrm>
        </p:spPr>
        <p:txBody>
          <a:bodyPr>
            <a:noAutofit/>
          </a:bodyPr>
          <a:lstStyle/>
          <a:p>
            <a:r>
              <a:rPr lang="de-AT" sz="3600" dirty="0" err="1">
                <a:ln>
                  <a:solidFill>
                    <a:srgbClr val="0070C0"/>
                  </a:solidFill>
                </a:ln>
              </a:rPr>
              <a:t>Combined</a:t>
            </a:r>
            <a:r>
              <a:rPr lang="de-AT" sz="3600" dirty="0">
                <a:ln>
                  <a:solidFill>
                    <a:srgbClr val="0070C0"/>
                  </a:solidFill>
                </a:ln>
              </a:rPr>
              <a:t> Arms Warfare in </a:t>
            </a:r>
            <a:r>
              <a:rPr lang="de-AT" sz="3600" dirty="0" err="1">
                <a:ln>
                  <a:solidFill>
                    <a:srgbClr val="0070C0"/>
                  </a:solidFill>
                </a:ln>
              </a:rPr>
              <a:t>the</a:t>
            </a:r>
            <a:r>
              <a:rPr lang="de-AT" sz="3600" dirty="0">
                <a:ln>
                  <a:solidFill>
                    <a:srgbClr val="0070C0"/>
                  </a:solidFill>
                </a:ln>
              </a:rPr>
              <a:t> 20th Century. </a:t>
            </a:r>
            <a:br>
              <a:rPr lang="de-AT" sz="3600" dirty="0">
                <a:ln>
                  <a:solidFill>
                    <a:srgbClr val="0070C0"/>
                  </a:solidFill>
                </a:ln>
              </a:rPr>
            </a:br>
            <a:r>
              <a:rPr lang="de-AT" sz="3600" dirty="0" err="1">
                <a:ln>
                  <a:solidFill>
                    <a:srgbClr val="0070C0"/>
                  </a:solidFill>
                </a:ln>
              </a:rPr>
              <a:t>History</a:t>
            </a:r>
            <a:r>
              <a:rPr lang="de-AT" sz="3600" dirty="0">
                <a:ln>
                  <a:solidFill>
                    <a:srgbClr val="0070C0"/>
                  </a:solidFill>
                </a:ln>
              </a:rPr>
              <a:t> </a:t>
            </a:r>
            <a:r>
              <a:rPr lang="de-AT" sz="3600" dirty="0" err="1">
                <a:ln>
                  <a:solidFill>
                    <a:srgbClr val="0070C0"/>
                  </a:solidFill>
                </a:ln>
              </a:rPr>
              <a:t>or</a:t>
            </a:r>
            <a:r>
              <a:rPr lang="de-AT" sz="3600" dirty="0">
                <a:ln>
                  <a:solidFill>
                    <a:srgbClr val="0070C0"/>
                  </a:solidFill>
                </a:ln>
              </a:rPr>
              <a:t> not?</a:t>
            </a:r>
            <a:endParaRPr lang="de-AT" sz="3600" dirty="0"/>
          </a:p>
        </p:txBody>
      </p:sp>
    </p:spTree>
    <p:extLst>
      <p:ext uri="{BB962C8B-B14F-4D97-AF65-F5344CB8AC3E}">
        <p14:creationId xmlns:p14="http://schemas.microsoft.com/office/powerpoint/2010/main" val="219695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1"/>
          <p:cNvSpPr>
            <a:spLocks noGrp="1"/>
          </p:cNvSpPr>
          <p:nvPr>
            <p:ph type="body" sz="quarter" idx="13"/>
          </p:nvPr>
        </p:nvSpPr>
        <p:spPr>
          <a:xfrm>
            <a:off x="1235075" y="2266949"/>
            <a:ext cx="10309225" cy="3489273"/>
          </a:xfrm>
          <a:prstGeom prst="rect">
            <a:avLst/>
          </a:prstGeom>
        </p:spPr>
        <p:txBody>
          <a:bodyPr/>
          <a:lstStyle>
            <a:lvl1pPr>
              <a:defRPr>
                <a:latin typeface="Geogrotesque Regular" pitchFamily="50" charset="0"/>
              </a:defRPr>
            </a:lvl1pPr>
            <a:lvl2pPr>
              <a:defRPr>
                <a:latin typeface="Geogrotesque Regular" pitchFamily="50" charset="0"/>
              </a:defRPr>
            </a:lvl2pPr>
            <a:lvl3pPr>
              <a:defRPr>
                <a:latin typeface="Geogrotesque Regular" pitchFamily="50" charset="0"/>
              </a:defRPr>
            </a:lvl3pPr>
            <a:lvl4pPr>
              <a:defRPr>
                <a:latin typeface="Geogrotesque Regular" pitchFamily="50" charset="0"/>
              </a:defRPr>
            </a:lvl4pPr>
            <a:lvl5pPr>
              <a:defRPr>
                <a:latin typeface="Geogrotesque Regular" pitchFamily="50" charset="0"/>
              </a:defRPr>
            </a:lvl5pPr>
          </a:lstStyle>
          <a:p>
            <a:pPr marL="0" lvl="0" indent="0">
              <a:buNone/>
            </a:pPr>
            <a:r>
              <a:rPr lang="en-US" dirty="0"/>
              <a:t>Q1. Is CAW still a key concept in warfare (why/why not)? </a:t>
            </a:r>
            <a:r>
              <a:rPr lang="en-US" b="1" dirty="0">
                <a:solidFill>
                  <a:srgbClr val="00B050"/>
                </a:solidFill>
              </a:rPr>
              <a:t>Yes - DNA</a:t>
            </a:r>
          </a:p>
          <a:p>
            <a:pPr marL="0" lvl="0" indent="0">
              <a:buNone/>
            </a:pPr>
            <a:r>
              <a:rPr lang="en-US" dirty="0"/>
              <a:t>Q2. What does this mean for the basic military officers’ training?</a:t>
            </a:r>
          </a:p>
          <a:p>
            <a:pPr lvl="1"/>
            <a:r>
              <a:rPr lang="en-US" b="1" dirty="0">
                <a:solidFill>
                  <a:srgbClr val="00B050"/>
                </a:solidFill>
              </a:rPr>
              <a:t>Teaching </a:t>
            </a:r>
            <a:r>
              <a:rPr lang="en-US" b="1" u="sng" dirty="0">
                <a:solidFill>
                  <a:srgbClr val="00B050"/>
                </a:solidFill>
              </a:rPr>
              <a:t>the (historical) importance of CAW</a:t>
            </a:r>
          </a:p>
          <a:p>
            <a:pPr lvl="1"/>
            <a:r>
              <a:rPr lang="en-US" b="1" dirty="0">
                <a:solidFill>
                  <a:srgbClr val="00B050"/>
                </a:solidFill>
              </a:rPr>
              <a:t>Teaching and applying ASAP </a:t>
            </a:r>
            <a:r>
              <a:rPr lang="en-US" b="1" u="sng" dirty="0">
                <a:solidFill>
                  <a:srgbClr val="00B050"/>
                </a:solidFill>
              </a:rPr>
              <a:t>mission command</a:t>
            </a:r>
          </a:p>
          <a:p>
            <a:pPr lvl="1"/>
            <a:r>
              <a:rPr lang="en-US" b="1" dirty="0">
                <a:solidFill>
                  <a:srgbClr val="00B050"/>
                </a:solidFill>
              </a:rPr>
              <a:t>Teaching and applying </a:t>
            </a:r>
            <a:r>
              <a:rPr lang="en-US" b="1" u="sng" dirty="0">
                <a:solidFill>
                  <a:srgbClr val="00B050"/>
                </a:solidFill>
              </a:rPr>
              <a:t>critical thinking</a:t>
            </a:r>
          </a:p>
          <a:p>
            <a:pPr marL="0" lvl="0" indent="0">
              <a:buNone/>
            </a:pPr>
            <a:endParaRPr lang="en-US" dirty="0"/>
          </a:p>
        </p:txBody>
      </p:sp>
      <p:sp>
        <p:nvSpPr>
          <p:cNvPr id="6" name="Titel 1">
            <a:extLst>
              <a:ext uri="{FF2B5EF4-FFF2-40B4-BE49-F238E27FC236}">
                <a16:creationId xmlns:a16="http://schemas.microsoft.com/office/drawing/2014/main" id="{29CD29A0-3843-BB3C-F37A-733276CF6E65}"/>
              </a:ext>
            </a:extLst>
          </p:cNvPr>
          <p:cNvSpPr>
            <a:spLocks noGrp="1"/>
          </p:cNvSpPr>
          <p:nvPr>
            <p:ph type="title"/>
          </p:nvPr>
        </p:nvSpPr>
        <p:spPr>
          <a:xfrm>
            <a:off x="2689411" y="179381"/>
            <a:ext cx="9239829" cy="1325563"/>
          </a:xfrm>
        </p:spPr>
        <p:txBody>
          <a:bodyPr>
            <a:noAutofit/>
          </a:bodyPr>
          <a:lstStyle/>
          <a:p>
            <a:r>
              <a:rPr lang="de-AT" sz="3600" dirty="0" err="1">
                <a:ln>
                  <a:solidFill>
                    <a:srgbClr val="0070C0"/>
                  </a:solidFill>
                </a:ln>
              </a:rPr>
              <a:t>Combined</a:t>
            </a:r>
            <a:r>
              <a:rPr lang="de-AT" sz="3600" dirty="0">
                <a:ln>
                  <a:solidFill>
                    <a:srgbClr val="0070C0"/>
                  </a:solidFill>
                </a:ln>
              </a:rPr>
              <a:t> Arms Warfare in </a:t>
            </a:r>
            <a:r>
              <a:rPr lang="de-AT" sz="3600" dirty="0" err="1">
                <a:ln>
                  <a:solidFill>
                    <a:srgbClr val="0070C0"/>
                  </a:solidFill>
                </a:ln>
              </a:rPr>
              <a:t>the</a:t>
            </a:r>
            <a:r>
              <a:rPr lang="de-AT" sz="3600" dirty="0">
                <a:ln>
                  <a:solidFill>
                    <a:srgbClr val="0070C0"/>
                  </a:solidFill>
                </a:ln>
              </a:rPr>
              <a:t> 20th Century. </a:t>
            </a:r>
            <a:br>
              <a:rPr lang="de-AT" sz="3600" dirty="0">
                <a:ln>
                  <a:solidFill>
                    <a:srgbClr val="0070C0"/>
                  </a:solidFill>
                </a:ln>
              </a:rPr>
            </a:br>
            <a:r>
              <a:rPr lang="de-AT" sz="3600" dirty="0" err="1">
                <a:ln>
                  <a:solidFill>
                    <a:srgbClr val="0070C0"/>
                  </a:solidFill>
                </a:ln>
              </a:rPr>
              <a:t>History</a:t>
            </a:r>
            <a:r>
              <a:rPr lang="de-AT" sz="3600" dirty="0">
                <a:ln>
                  <a:solidFill>
                    <a:srgbClr val="0070C0"/>
                  </a:solidFill>
                </a:ln>
              </a:rPr>
              <a:t> </a:t>
            </a:r>
            <a:r>
              <a:rPr lang="de-AT" sz="3600" dirty="0" err="1">
                <a:ln>
                  <a:solidFill>
                    <a:srgbClr val="0070C0"/>
                  </a:solidFill>
                </a:ln>
              </a:rPr>
              <a:t>or</a:t>
            </a:r>
            <a:r>
              <a:rPr lang="de-AT" sz="3600" dirty="0">
                <a:ln>
                  <a:solidFill>
                    <a:srgbClr val="0070C0"/>
                  </a:solidFill>
                </a:ln>
              </a:rPr>
              <a:t> not?</a:t>
            </a:r>
            <a:endParaRPr lang="de-AT" sz="3600" dirty="0"/>
          </a:p>
        </p:txBody>
      </p:sp>
    </p:spTree>
    <p:extLst>
      <p:ext uri="{BB962C8B-B14F-4D97-AF65-F5344CB8AC3E}">
        <p14:creationId xmlns:p14="http://schemas.microsoft.com/office/powerpoint/2010/main" val="284407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a:extLst>
              <a:ext uri="{FF2B5EF4-FFF2-40B4-BE49-F238E27FC236}">
                <a16:creationId xmlns:a16="http://schemas.microsoft.com/office/drawing/2014/main" id="{7D7AE514-D5D8-3946-60AC-A520D891C0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3826" y="1931783"/>
            <a:ext cx="2940004" cy="2885893"/>
          </a:xfrm>
          <a:prstGeom prst="rect">
            <a:avLst/>
          </a:prstGeom>
          <a:noFill/>
          <a:extLst>
            <a:ext uri="{909E8E84-426E-40DD-AFC4-6F175D3DCCD1}">
              <a14:hiddenFill xmlns:a14="http://schemas.microsoft.com/office/drawing/2010/main">
                <a:solidFill>
                  <a:srgbClr val="FFFFFF"/>
                </a:solidFill>
              </a14:hiddenFill>
            </a:ext>
          </a:extLst>
        </p:spPr>
      </p:pic>
      <p:pic>
        <p:nvPicPr>
          <p:cNvPr id="4" name="Blue_Sauron_1280x720_1586317364114644992">
            <a:hlinkClick r:id="" action="ppaction://media"/>
            <a:extLst>
              <a:ext uri="{FF2B5EF4-FFF2-40B4-BE49-F238E27FC236}">
                <a16:creationId xmlns:a16="http://schemas.microsoft.com/office/drawing/2014/main" id="{3B89BB77-AFB8-2693-DE6F-53014627A5F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19364" y="1942293"/>
            <a:ext cx="8089924" cy="4550582"/>
          </a:xfrm>
          <a:prstGeom prst="rect">
            <a:avLst/>
          </a:prstGeom>
        </p:spPr>
      </p:pic>
      <p:sp>
        <p:nvSpPr>
          <p:cNvPr id="7" name="Titel 1">
            <a:extLst>
              <a:ext uri="{FF2B5EF4-FFF2-40B4-BE49-F238E27FC236}">
                <a16:creationId xmlns:a16="http://schemas.microsoft.com/office/drawing/2014/main" id="{90161067-0545-366F-878F-993907156432}"/>
              </a:ext>
            </a:extLst>
          </p:cNvPr>
          <p:cNvSpPr txBox="1">
            <a:spLocks/>
          </p:cNvSpPr>
          <p:nvPr/>
        </p:nvSpPr>
        <p:spPr>
          <a:xfrm>
            <a:off x="2689411" y="179381"/>
            <a:ext cx="923982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Geogrotesque Medium" pitchFamily="50" charset="0"/>
                <a:ea typeface="+mj-ea"/>
                <a:cs typeface="+mj-cs"/>
              </a:defRPr>
            </a:lvl1pPr>
          </a:lstStyle>
          <a:p>
            <a:r>
              <a:rPr lang="de-AT" sz="3600">
                <a:ln>
                  <a:solidFill>
                    <a:srgbClr val="0070C0"/>
                  </a:solidFill>
                </a:ln>
              </a:rPr>
              <a:t>Combined Arms Warfare in the 20th Century. </a:t>
            </a:r>
            <a:br>
              <a:rPr lang="de-AT" sz="3600">
                <a:ln>
                  <a:solidFill>
                    <a:srgbClr val="0070C0"/>
                  </a:solidFill>
                </a:ln>
              </a:rPr>
            </a:br>
            <a:r>
              <a:rPr lang="de-AT" sz="3600">
                <a:ln>
                  <a:solidFill>
                    <a:srgbClr val="0070C0"/>
                  </a:solidFill>
                </a:ln>
              </a:rPr>
              <a:t>History or not?</a:t>
            </a:r>
            <a:endParaRPr lang="de-AT" sz="3600" dirty="0"/>
          </a:p>
        </p:txBody>
      </p:sp>
    </p:spTree>
    <p:extLst>
      <p:ext uri="{BB962C8B-B14F-4D97-AF65-F5344CB8AC3E}">
        <p14:creationId xmlns:p14="http://schemas.microsoft.com/office/powerpoint/2010/main" val="397093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0161067-0545-366F-878F-993907156432}"/>
              </a:ext>
            </a:extLst>
          </p:cNvPr>
          <p:cNvSpPr txBox="1">
            <a:spLocks/>
          </p:cNvSpPr>
          <p:nvPr/>
        </p:nvSpPr>
        <p:spPr>
          <a:xfrm>
            <a:off x="2689411" y="179381"/>
            <a:ext cx="923982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Geogrotesque Medium" pitchFamily="50" charset="0"/>
                <a:ea typeface="+mj-ea"/>
                <a:cs typeface="+mj-cs"/>
              </a:defRPr>
            </a:lvl1pPr>
          </a:lstStyle>
          <a:p>
            <a:r>
              <a:rPr lang="de-AT" sz="3600">
                <a:ln>
                  <a:solidFill>
                    <a:srgbClr val="0070C0"/>
                  </a:solidFill>
                </a:ln>
              </a:rPr>
              <a:t>Combined Arms Warfare in the 20th Century. </a:t>
            </a:r>
            <a:br>
              <a:rPr lang="de-AT" sz="3600">
                <a:ln>
                  <a:solidFill>
                    <a:srgbClr val="0070C0"/>
                  </a:solidFill>
                </a:ln>
              </a:rPr>
            </a:br>
            <a:r>
              <a:rPr lang="de-AT" sz="3600">
                <a:ln>
                  <a:solidFill>
                    <a:srgbClr val="0070C0"/>
                  </a:solidFill>
                </a:ln>
              </a:rPr>
              <a:t>History or not?</a:t>
            </a:r>
            <a:endParaRPr lang="de-AT" sz="3600" dirty="0"/>
          </a:p>
        </p:txBody>
      </p:sp>
      <p:sp>
        <p:nvSpPr>
          <p:cNvPr id="5" name="Tijdelijke aanduiding voor tekst 4">
            <a:extLst>
              <a:ext uri="{FF2B5EF4-FFF2-40B4-BE49-F238E27FC236}">
                <a16:creationId xmlns:a16="http://schemas.microsoft.com/office/drawing/2014/main" id="{F01E2D99-44DD-9CB6-217D-C3D5AEED4FFA}"/>
              </a:ext>
            </a:extLst>
          </p:cNvPr>
          <p:cNvSpPr>
            <a:spLocks noGrp="1"/>
          </p:cNvSpPr>
          <p:nvPr>
            <p:ph type="body" sz="quarter" idx="13"/>
          </p:nvPr>
        </p:nvSpPr>
        <p:spPr>
          <a:xfrm>
            <a:off x="1235075" y="2000250"/>
            <a:ext cx="10589063" cy="3475392"/>
          </a:xfrm>
        </p:spPr>
        <p:txBody>
          <a:bodyPr/>
          <a:lstStyle/>
          <a:p>
            <a:pPr marL="0" indent="0">
              <a:buNone/>
            </a:pPr>
            <a:r>
              <a:rPr lang="nl-BE" dirty="0"/>
              <a:t>CAW = “the synchronised and simultaneous application of arms </a:t>
            </a:r>
          </a:p>
          <a:p>
            <a:pPr marL="0" indent="0" algn="ctr">
              <a:buNone/>
            </a:pPr>
            <a:r>
              <a:rPr lang="nl-BE" dirty="0"/>
              <a:t>to achieve an effect greater than if each element was used separately or sequentially”</a:t>
            </a:r>
          </a:p>
          <a:p>
            <a:endParaRPr lang="nl-BE" dirty="0"/>
          </a:p>
          <a:p>
            <a:r>
              <a:rPr lang="nl-BE" sz="2600" dirty="0"/>
              <a:t>Remark 1: </a:t>
            </a:r>
            <a:r>
              <a:rPr lang="nl-BE" sz="2600" u="sng" dirty="0"/>
              <a:t>all types</a:t>
            </a:r>
            <a:r>
              <a:rPr lang="nl-BE" sz="2600" dirty="0"/>
              <a:t> of military operations and warfare</a:t>
            </a:r>
          </a:p>
          <a:p>
            <a:r>
              <a:rPr lang="nl-BE" sz="2600" dirty="0"/>
              <a:t>Remark 2: more often than not </a:t>
            </a:r>
            <a:r>
              <a:rPr lang="nl-BE" sz="2600" u="sng" dirty="0"/>
              <a:t>joint</a:t>
            </a:r>
          </a:p>
        </p:txBody>
      </p:sp>
    </p:spTree>
    <p:extLst>
      <p:ext uri="{BB962C8B-B14F-4D97-AF65-F5344CB8AC3E}">
        <p14:creationId xmlns:p14="http://schemas.microsoft.com/office/powerpoint/2010/main" val="14511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89411" y="179381"/>
            <a:ext cx="9239829" cy="1325563"/>
          </a:xfrm>
        </p:spPr>
        <p:txBody>
          <a:bodyPr>
            <a:noAutofit/>
          </a:bodyPr>
          <a:lstStyle/>
          <a:p>
            <a:r>
              <a:rPr lang="de-AT" sz="3600" dirty="0" err="1">
                <a:ln>
                  <a:solidFill>
                    <a:srgbClr val="0070C0"/>
                  </a:solidFill>
                </a:ln>
              </a:rPr>
              <a:t>Combined</a:t>
            </a:r>
            <a:r>
              <a:rPr lang="de-AT" sz="3600" dirty="0">
                <a:ln>
                  <a:solidFill>
                    <a:srgbClr val="0070C0"/>
                  </a:solidFill>
                </a:ln>
              </a:rPr>
              <a:t> Arms Warfare in </a:t>
            </a:r>
            <a:r>
              <a:rPr lang="de-AT" sz="3600" dirty="0" err="1">
                <a:ln>
                  <a:solidFill>
                    <a:srgbClr val="0070C0"/>
                  </a:solidFill>
                </a:ln>
              </a:rPr>
              <a:t>the</a:t>
            </a:r>
            <a:r>
              <a:rPr lang="de-AT" sz="3600" dirty="0">
                <a:ln>
                  <a:solidFill>
                    <a:srgbClr val="0070C0"/>
                  </a:solidFill>
                </a:ln>
              </a:rPr>
              <a:t> 20th Century. </a:t>
            </a:r>
            <a:br>
              <a:rPr lang="de-AT" sz="3600" dirty="0">
                <a:ln>
                  <a:solidFill>
                    <a:srgbClr val="0070C0"/>
                  </a:solidFill>
                </a:ln>
              </a:rPr>
            </a:br>
            <a:r>
              <a:rPr lang="de-AT" sz="3600" dirty="0" err="1">
                <a:ln>
                  <a:solidFill>
                    <a:srgbClr val="0070C0"/>
                  </a:solidFill>
                </a:ln>
              </a:rPr>
              <a:t>History</a:t>
            </a:r>
            <a:r>
              <a:rPr lang="de-AT" sz="3600" dirty="0">
                <a:ln>
                  <a:solidFill>
                    <a:srgbClr val="0070C0"/>
                  </a:solidFill>
                </a:ln>
              </a:rPr>
              <a:t> </a:t>
            </a:r>
            <a:r>
              <a:rPr lang="de-AT" sz="3600" dirty="0" err="1">
                <a:ln>
                  <a:solidFill>
                    <a:srgbClr val="0070C0"/>
                  </a:solidFill>
                </a:ln>
              </a:rPr>
              <a:t>or</a:t>
            </a:r>
            <a:r>
              <a:rPr lang="de-AT" sz="3600" dirty="0">
                <a:ln>
                  <a:solidFill>
                    <a:srgbClr val="0070C0"/>
                  </a:solidFill>
                </a:ln>
              </a:rPr>
              <a:t> not?</a:t>
            </a:r>
            <a:endParaRPr lang="de-AT" sz="3600" dirty="0"/>
          </a:p>
        </p:txBody>
      </p:sp>
      <p:sp>
        <p:nvSpPr>
          <p:cNvPr id="3" name="Textplatzhalter 11"/>
          <p:cNvSpPr>
            <a:spLocks noGrp="1"/>
          </p:cNvSpPr>
          <p:nvPr>
            <p:ph type="body" sz="quarter" idx="13"/>
          </p:nvPr>
        </p:nvSpPr>
        <p:spPr>
          <a:xfrm>
            <a:off x="216037" y="2739151"/>
            <a:ext cx="3606458" cy="2559354"/>
          </a:xfrm>
          <a:prstGeom prst="rect">
            <a:avLst/>
          </a:prstGeom>
          <a:solidFill>
            <a:schemeClr val="bg1"/>
          </a:solidFill>
        </p:spPr>
        <p:txBody>
          <a:bodyPr/>
          <a:lstStyle>
            <a:lvl1pPr>
              <a:defRPr>
                <a:latin typeface="Geogrotesque Regular" pitchFamily="50" charset="0"/>
              </a:defRPr>
            </a:lvl1pPr>
            <a:lvl2pPr>
              <a:defRPr>
                <a:latin typeface="Geogrotesque Regular" pitchFamily="50" charset="0"/>
              </a:defRPr>
            </a:lvl2pPr>
            <a:lvl3pPr>
              <a:defRPr>
                <a:latin typeface="Geogrotesque Regular" pitchFamily="50" charset="0"/>
              </a:defRPr>
            </a:lvl3pPr>
            <a:lvl4pPr>
              <a:defRPr>
                <a:latin typeface="Geogrotesque Regular" pitchFamily="50" charset="0"/>
              </a:defRPr>
            </a:lvl4pPr>
            <a:lvl5pPr>
              <a:defRPr>
                <a:latin typeface="Geogrotesque Regular" pitchFamily="50" charset="0"/>
              </a:defRPr>
            </a:lvl5pPr>
          </a:lstStyle>
          <a:p>
            <a:pPr marL="0" lvl="0" indent="0">
              <a:buNone/>
            </a:pPr>
            <a:r>
              <a:rPr lang="en-US" b="1" dirty="0"/>
              <a:t>Historical perspective</a:t>
            </a:r>
            <a:endParaRPr lang="en-US" dirty="0"/>
          </a:p>
          <a:p>
            <a:r>
              <a:rPr lang="en-US" dirty="0"/>
              <a:t>First World War </a:t>
            </a:r>
          </a:p>
        </p:txBody>
      </p:sp>
    </p:spTree>
    <p:extLst>
      <p:ext uri="{BB962C8B-B14F-4D97-AF65-F5344CB8AC3E}">
        <p14:creationId xmlns:p14="http://schemas.microsoft.com/office/powerpoint/2010/main" val="374759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14634C2-A9F0-51C5-2654-E136C81DF255}"/>
              </a:ext>
            </a:extLst>
          </p:cNvPr>
          <p:cNvSpPr>
            <a:spLocks noGrp="1"/>
          </p:cNvSpPr>
          <p:nvPr>
            <p:ph type="title"/>
          </p:nvPr>
        </p:nvSpPr>
        <p:spPr>
          <a:xfrm>
            <a:off x="2657881" y="137182"/>
            <a:ext cx="8664388" cy="955896"/>
          </a:xfrm>
        </p:spPr>
        <p:txBody>
          <a:bodyPr vert="horz" lIns="91440" tIns="45720" rIns="91440" bIns="45720" rtlCol="0" anchor="ctr">
            <a:noAutofit/>
          </a:bodyPr>
          <a:lstStyle/>
          <a:p>
            <a:r>
              <a:rPr lang="nl-BE" sz="3600" dirty="0">
                <a:ln>
                  <a:solidFill>
                    <a:srgbClr val="0070C0"/>
                  </a:solidFill>
                </a:ln>
              </a:rPr>
              <a:t>First World War</a:t>
            </a:r>
          </a:p>
        </p:txBody>
      </p:sp>
      <p:pic>
        <p:nvPicPr>
          <p:cNvPr id="2" name="Afbeelding 1" descr="Tank at Somme.jpg">
            <a:extLst>
              <a:ext uri="{FF2B5EF4-FFF2-40B4-BE49-F238E27FC236}">
                <a16:creationId xmlns:a16="http://schemas.microsoft.com/office/drawing/2014/main" id="{ADD35BF9-910F-20F9-D0BD-5FEE1EEDBC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9504" y="1093078"/>
            <a:ext cx="3708400" cy="2628329"/>
          </a:xfrm>
          <a:prstGeom prst="rect">
            <a:avLst/>
          </a:prstGeom>
        </p:spPr>
      </p:pic>
      <p:pic>
        <p:nvPicPr>
          <p:cNvPr id="6" name="Afbeelding 5" descr="C75_mm.jpg">
            <a:extLst>
              <a:ext uri="{FF2B5EF4-FFF2-40B4-BE49-F238E27FC236}">
                <a16:creationId xmlns:a16="http://schemas.microsoft.com/office/drawing/2014/main" id="{4E651927-EC8A-B882-2B6C-8D201C0CCC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167" y="3859555"/>
            <a:ext cx="4951427" cy="2838818"/>
          </a:xfrm>
          <a:prstGeom prst="rect">
            <a:avLst/>
          </a:prstGeom>
        </p:spPr>
      </p:pic>
      <p:pic>
        <p:nvPicPr>
          <p:cNvPr id="7" name="Afbeelding 6" descr="21cm.jpg">
            <a:extLst>
              <a:ext uri="{FF2B5EF4-FFF2-40B4-BE49-F238E27FC236}">
                <a16:creationId xmlns:a16="http://schemas.microsoft.com/office/drawing/2014/main" id="{BDAE31A3-449A-BC15-6035-1BCC281271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77168" y="4443548"/>
            <a:ext cx="3230167" cy="2254825"/>
          </a:xfrm>
          <a:prstGeom prst="rect">
            <a:avLst/>
          </a:prstGeom>
        </p:spPr>
      </p:pic>
      <p:pic>
        <p:nvPicPr>
          <p:cNvPr id="8" name="Afbeelding 7" descr="Macintosh HD:Users:Tom:Documents:Doctoraat 2009-2016:01 EINDVERSIE:Foto's:KLM Est-I-2242-011 Delattre.tiff">
            <a:extLst>
              <a:ext uri="{FF2B5EF4-FFF2-40B4-BE49-F238E27FC236}">
                <a16:creationId xmlns:a16="http://schemas.microsoft.com/office/drawing/2014/main" id="{7EB5A71B-7A0B-FD7B-5214-6EC5B1E7B402}"/>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189059" y="3899866"/>
            <a:ext cx="3637099" cy="2820952"/>
          </a:xfrm>
          <a:prstGeom prst="rect">
            <a:avLst/>
          </a:prstGeom>
          <a:noFill/>
          <a:ln>
            <a:noFill/>
          </a:ln>
        </p:spPr>
      </p:pic>
      <p:pic>
        <p:nvPicPr>
          <p:cNvPr id="9" name="Picture 5" descr="PH002617_Vorstoss">
            <a:extLst>
              <a:ext uri="{FF2B5EF4-FFF2-40B4-BE49-F238E27FC236}">
                <a16:creationId xmlns:a16="http://schemas.microsoft.com/office/drawing/2014/main" id="{4182D2A6-E21A-23D7-7C1D-37B06A11051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06147" y="143474"/>
            <a:ext cx="4932362" cy="3609975"/>
          </a:xfrm>
          <a:prstGeom prst="rect">
            <a:avLst/>
          </a:prstGeom>
          <a:noFill/>
          <a:ln w="38100">
            <a:no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7560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89411" y="179381"/>
            <a:ext cx="9239829" cy="1325563"/>
          </a:xfrm>
        </p:spPr>
        <p:txBody>
          <a:bodyPr>
            <a:noAutofit/>
          </a:bodyPr>
          <a:lstStyle/>
          <a:p>
            <a:r>
              <a:rPr lang="de-AT" sz="3600" dirty="0" err="1">
                <a:ln>
                  <a:solidFill>
                    <a:srgbClr val="0070C0"/>
                  </a:solidFill>
                </a:ln>
              </a:rPr>
              <a:t>Combined</a:t>
            </a:r>
            <a:r>
              <a:rPr lang="de-AT" sz="3600" dirty="0">
                <a:ln>
                  <a:solidFill>
                    <a:srgbClr val="0070C0"/>
                  </a:solidFill>
                </a:ln>
              </a:rPr>
              <a:t> Arms Warfare in </a:t>
            </a:r>
            <a:r>
              <a:rPr lang="de-AT" sz="3600" dirty="0" err="1">
                <a:ln>
                  <a:solidFill>
                    <a:srgbClr val="0070C0"/>
                  </a:solidFill>
                </a:ln>
              </a:rPr>
              <a:t>the</a:t>
            </a:r>
            <a:r>
              <a:rPr lang="de-AT" sz="3600" dirty="0">
                <a:ln>
                  <a:solidFill>
                    <a:srgbClr val="0070C0"/>
                  </a:solidFill>
                </a:ln>
              </a:rPr>
              <a:t> 20th Century. </a:t>
            </a:r>
            <a:br>
              <a:rPr lang="de-AT" sz="3600" dirty="0">
                <a:ln>
                  <a:solidFill>
                    <a:srgbClr val="0070C0"/>
                  </a:solidFill>
                </a:ln>
              </a:rPr>
            </a:br>
            <a:r>
              <a:rPr lang="de-AT" sz="3600" dirty="0" err="1">
                <a:ln>
                  <a:solidFill>
                    <a:srgbClr val="0070C0"/>
                  </a:solidFill>
                </a:ln>
              </a:rPr>
              <a:t>History</a:t>
            </a:r>
            <a:r>
              <a:rPr lang="de-AT" sz="3600" dirty="0">
                <a:ln>
                  <a:solidFill>
                    <a:srgbClr val="0070C0"/>
                  </a:solidFill>
                </a:ln>
              </a:rPr>
              <a:t> </a:t>
            </a:r>
            <a:r>
              <a:rPr lang="de-AT" sz="3600" dirty="0" err="1">
                <a:ln>
                  <a:solidFill>
                    <a:srgbClr val="0070C0"/>
                  </a:solidFill>
                </a:ln>
              </a:rPr>
              <a:t>or</a:t>
            </a:r>
            <a:r>
              <a:rPr lang="de-AT" sz="3600" dirty="0">
                <a:ln>
                  <a:solidFill>
                    <a:srgbClr val="0070C0"/>
                  </a:solidFill>
                </a:ln>
              </a:rPr>
              <a:t> not?</a:t>
            </a:r>
            <a:endParaRPr lang="de-AT" sz="3600" dirty="0"/>
          </a:p>
        </p:txBody>
      </p:sp>
      <p:sp>
        <p:nvSpPr>
          <p:cNvPr id="3" name="Textplatzhalter 11"/>
          <p:cNvSpPr>
            <a:spLocks noGrp="1"/>
          </p:cNvSpPr>
          <p:nvPr>
            <p:ph type="body" sz="quarter" idx="13"/>
          </p:nvPr>
        </p:nvSpPr>
        <p:spPr>
          <a:xfrm>
            <a:off x="216037" y="2739151"/>
            <a:ext cx="3606458" cy="2559354"/>
          </a:xfrm>
          <a:prstGeom prst="rect">
            <a:avLst/>
          </a:prstGeom>
          <a:solidFill>
            <a:schemeClr val="bg1"/>
          </a:solidFill>
        </p:spPr>
        <p:txBody>
          <a:bodyPr/>
          <a:lstStyle>
            <a:lvl1pPr>
              <a:defRPr>
                <a:latin typeface="Geogrotesque Regular" pitchFamily="50" charset="0"/>
              </a:defRPr>
            </a:lvl1pPr>
            <a:lvl2pPr>
              <a:defRPr>
                <a:latin typeface="Geogrotesque Regular" pitchFamily="50" charset="0"/>
              </a:defRPr>
            </a:lvl2pPr>
            <a:lvl3pPr>
              <a:defRPr>
                <a:latin typeface="Geogrotesque Regular" pitchFamily="50" charset="0"/>
              </a:defRPr>
            </a:lvl3pPr>
            <a:lvl4pPr>
              <a:defRPr>
                <a:latin typeface="Geogrotesque Regular" pitchFamily="50" charset="0"/>
              </a:defRPr>
            </a:lvl4pPr>
            <a:lvl5pPr>
              <a:defRPr>
                <a:latin typeface="Geogrotesque Regular" pitchFamily="50" charset="0"/>
              </a:defRPr>
            </a:lvl5pPr>
          </a:lstStyle>
          <a:p>
            <a:pPr marL="0" lvl="0" indent="0">
              <a:buNone/>
            </a:pPr>
            <a:r>
              <a:rPr lang="en-US" b="1" dirty="0"/>
              <a:t>Historical perspective</a:t>
            </a:r>
            <a:endParaRPr lang="en-US" dirty="0"/>
          </a:p>
          <a:p>
            <a:r>
              <a:rPr lang="en-US" dirty="0"/>
              <a:t>First World War</a:t>
            </a:r>
          </a:p>
          <a:p>
            <a:r>
              <a:rPr lang="en-US" dirty="0"/>
              <a:t>Second World War </a:t>
            </a:r>
          </a:p>
        </p:txBody>
      </p:sp>
    </p:spTree>
    <p:extLst>
      <p:ext uri="{BB962C8B-B14F-4D97-AF65-F5344CB8AC3E}">
        <p14:creationId xmlns:p14="http://schemas.microsoft.com/office/powerpoint/2010/main" val="300622392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433</Words>
  <Application>Microsoft Macintosh PowerPoint</Application>
  <PresentationFormat>Breedbeeld</PresentationFormat>
  <Paragraphs>53</Paragraphs>
  <Slides>12</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Geogrotesque Medium</vt:lpstr>
      <vt:lpstr>Geogrotesque Regular</vt:lpstr>
      <vt:lpstr>GeogrotesqueStencil B Sb</vt:lpstr>
      <vt:lpstr>Office</vt:lpstr>
      <vt:lpstr>PowerPoint-presentatie</vt:lpstr>
      <vt:lpstr>Combined Arms Warfare in the 20th Century.  History or not?</vt:lpstr>
      <vt:lpstr>Combined Arms Warfare in the 20th Century.  History or not?</vt:lpstr>
      <vt:lpstr>Combined Arms Warfare in the 20th Century.  History or not?</vt:lpstr>
      <vt:lpstr>PowerPoint-presentatie</vt:lpstr>
      <vt:lpstr>PowerPoint-presentatie</vt:lpstr>
      <vt:lpstr>Combined Arms Warfare in the 20th Century.  History or not?</vt:lpstr>
      <vt:lpstr>First World War</vt:lpstr>
      <vt:lpstr>Combined Arms Warfare in the 20th Century.  History or not?</vt:lpstr>
      <vt:lpstr>Second World War</vt:lpstr>
      <vt:lpstr>Combined Arms Warfare in the 20th Century.  History or not?</vt:lpstr>
      <vt:lpstr>“Strong and adaptive leaders can overcome problems with doctrine and technology, but weak and inflexible leaders can undermine even the best examples of each. For this reason, developing adaptive leaders in peacetime, who are ready to adjust to the always unpredictable demands of war, may be one of the most important objectives of any military.”  David Barno and Nora Bensahel, Adaptation under Fire. How Militaries Change in Wartime (New York: Oxford University Press, 2020)  Thank you for your attention</vt:lpstr>
    </vt:vector>
  </TitlesOfParts>
  <Company>BMLVS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POSCH Andrea</dc:creator>
  <cp:lastModifiedBy>Tom Simoens</cp:lastModifiedBy>
  <cp:revision>54</cp:revision>
  <dcterms:created xsi:type="dcterms:W3CDTF">2022-09-26T08:34:21Z</dcterms:created>
  <dcterms:modified xsi:type="dcterms:W3CDTF">2022-11-05T08:17:07Z</dcterms:modified>
</cp:coreProperties>
</file>