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1020" r:id="rId3"/>
    <p:sldId id="738" r:id="rId4"/>
    <p:sldId id="1065" r:id="rId5"/>
    <p:sldId id="1000" r:id="rId6"/>
    <p:sldId id="1082" r:id="rId7"/>
    <p:sldId id="579" r:id="rId8"/>
    <p:sldId id="1069" r:id="rId9"/>
    <p:sldId id="1086" r:id="rId10"/>
    <p:sldId id="280" r:id="rId11"/>
    <p:sldId id="748" r:id="rId12"/>
    <p:sldId id="1084" r:id="rId13"/>
    <p:sldId id="582" r:id="rId14"/>
    <p:sldId id="1073" r:id="rId15"/>
    <p:sldId id="1033" r:id="rId16"/>
    <p:sldId id="587" r:id="rId17"/>
    <p:sldId id="463" r:id="rId18"/>
    <p:sldId id="1085" r:id="rId19"/>
    <p:sldId id="740" r:id="rId20"/>
    <p:sldId id="282" r:id="rId21"/>
    <p:sldId id="518" r:id="rId22"/>
    <p:sldId id="595" r:id="rId23"/>
    <p:sldId id="1083" r:id="rId24"/>
    <p:sldId id="1087" r:id="rId25"/>
    <p:sldId id="597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544" y="184"/>
      </p:cViewPr>
      <p:guideLst>
        <p:guide orient="horz" pos="822"/>
        <p:guide pos="41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848D6-455D-1E45-A100-6DAEEF279B9A}" type="datetimeFigureOut">
              <a:rPr lang="en-US" smtClean="0"/>
              <a:t>11/9/22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7A8DB-712C-4549-969B-4F54C91D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9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78D81-7C2F-EF4D-B35C-B1F334EA84F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070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87;g64063a3ab0_0_0:notes">
            <a:extLst>
              <a:ext uri="{FF2B5EF4-FFF2-40B4-BE49-F238E27FC236}">
                <a16:creationId xmlns:a16="http://schemas.microsoft.com/office/drawing/2014/main" id="{A57331FE-B443-4EAF-AC58-6A7704E48B5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6387" name="Google Shape;88;g64063a3ab0_0_0:notes">
            <a:extLst>
              <a:ext uri="{FF2B5EF4-FFF2-40B4-BE49-F238E27FC236}">
                <a16:creationId xmlns:a16="http://schemas.microsoft.com/office/drawing/2014/main" id="{1BC6BC81-DCBC-40E1-B460-5D0BD00A48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78D81-7C2F-EF4D-B35C-B1F334EA84FA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1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78D81-7C2F-EF4D-B35C-B1F334EA84FA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905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78D81-7C2F-EF4D-B35C-B1F334EA84FA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418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50"/>
            <a:ext cx="10118725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769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429558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/>
          <p:cNvGrpSpPr>
            <a:grpSpLocks/>
          </p:cNvGrpSpPr>
          <p:nvPr userDrawn="1"/>
        </p:nvGrpSpPr>
        <p:grpSpPr bwMode="auto">
          <a:xfrm>
            <a:off x="0" y="728662"/>
            <a:ext cx="12192000" cy="185738"/>
            <a:chOff x="76200" y="914400"/>
            <a:chExt cx="8991600" cy="152400"/>
          </a:xfrm>
          <a:gradFill flip="none" rotWithShape="1">
            <a:gsLst>
              <a:gs pos="0">
                <a:schemeClr val="tx2">
                  <a:lumMod val="50000"/>
                </a:schemeClr>
              </a:gs>
              <a:gs pos="74026">
                <a:schemeClr val="tx2">
                  <a:lumMod val="40000"/>
                  <a:lumOff val="60000"/>
                </a:schemeClr>
              </a:gs>
              <a:gs pos="46000">
                <a:schemeClr val="tx2">
                  <a:lumMod val="60000"/>
                  <a:lumOff val="40000"/>
                </a:schemeClr>
              </a:gs>
              <a:gs pos="24000">
                <a:schemeClr val="tx2">
                  <a:lumMod val="75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</p:grpSpPr>
        <p:grpSp>
          <p:nvGrpSpPr>
            <p:cNvPr id="5" name="Group 630"/>
            <p:cNvGrpSpPr>
              <a:grpSpLocks/>
            </p:cNvGrpSpPr>
            <p:nvPr/>
          </p:nvGrpSpPr>
          <p:grpSpPr bwMode="auto">
            <a:xfrm>
              <a:off x="8856672" y="914400"/>
              <a:ext cx="211085" cy="152400"/>
              <a:chOff x="5158" y="576"/>
              <a:chExt cx="124" cy="189"/>
            </a:xfrm>
            <a:grpFill/>
          </p:grpSpPr>
          <p:sp>
            <p:nvSpPr>
              <p:cNvPr id="21" name="Rectangle 631"/>
              <p:cNvSpPr>
                <a:spLocks noChangeArrowheads="1"/>
              </p:cNvSpPr>
              <p:nvPr/>
            </p:nvSpPr>
            <p:spPr bwMode="auto">
              <a:xfrm>
                <a:off x="5253" y="576"/>
                <a:ext cx="31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632"/>
              <p:cNvSpPr>
                <a:spLocks noChangeArrowheads="1"/>
              </p:cNvSpPr>
              <p:nvPr/>
            </p:nvSpPr>
            <p:spPr bwMode="auto">
              <a:xfrm>
                <a:off x="5158" y="576"/>
                <a:ext cx="60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633"/>
            <p:cNvGrpSpPr>
              <a:grpSpLocks/>
            </p:cNvGrpSpPr>
            <p:nvPr/>
          </p:nvGrpSpPr>
          <p:grpSpPr bwMode="auto">
            <a:xfrm>
              <a:off x="8329017" y="914400"/>
              <a:ext cx="447708" cy="152400"/>
              <a:chOff x="4848" y="576"/>
              <a:chExt cx="263" cy="189"/>
            </a:xfrm>
            <a:grpFill/>
          </p:grpSpPr>
          <p:sp>
            <p:nvSpPr>
              <p:cNvPr id="19" name="Rectangle 634"/>
              <p:cNvSpPr>
                <a:spLocks noChangeArrowheads="1"/>
              </p:cNvSpPr>
              <p:nvPr/>
            </p:nvSpPr>
            <p:spPr bwMode="auto">
              <a:xfrm>
                <a:off x="5017" y="576"/>
                <a:ext cx="90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635"/>
              <p:cNvSpPr>
                <a:spLocks noChangeArrowheads="1"/>
              </p:cNvSpPr>
              <p:nvPr/>
            </p:nvSpPr>
            <p:spPr bwMode="auto">
              <a:xfrm>
                <a:off x="4848" y="576"/>
                <a:ext cx="125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636"/>
            <p:cNvGrpSpPr>
              <a:grpSpLocks/>
            </p:cNvGrpSpPr>
            <p:nvPr/>
          </p:nvGrpSpPr>
          <p:grpSpPr bwMode="auto">
            <a:xfrm>
              <a:off x="7597004" y="914400"/>
              <a:ext cx="657092" cy="152400"/>
              <a:chOff x="4418" y="576"/>
              <a:chExt cx="386" cy="189"/>
            </a:xfrm>
            <a:grpFill/>
          </p:grpSpPr>
          <p:sp>
            <p:nvSpPr>
              <p:cNvPr id="17" name="Rectangle 637"/>
              <p:cNvSpPr>
                <a:spLocks noChangeArrowheads="1"/>
              </p:cNvSpPr>
              <p:nvPr/>
            </p:nvSpPr>
            <p:spPr bwMode="auto">
              <a:xfrm>
                <a:off x="4650" y="576"/>
                <a:ext cx="154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638"/>
              <p:cNvSpPr>
                <a:spLocks noChangeArrowheads="1"/>
              </p:cNvSpPr>
              <p:nvPr/>
            </p:nvSpPr>
            <p:spPr bwMode="auto">
              <a:xfrm>
                <a:off x="4418" y="576"/>
                <a:ext cx="187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639"/>
            <p:cNvGrpSpPr>
              <a:grpSpLocks/>
            </p:cNvGrpSpPr>
            <p:nvPr/>
          </p:nvGrpSpPr>
          <p:grpSpPr bwMode="auto">
            <a:xfrm>
              <a:off x="5494645" y="914400"/>
              <a:ext cx="2025746" cy="152400"/>
              <a:chOff x="3183" y="576"/>
              <a:chExt cx="1190" cy="189"/>
            </a:xfrm>
            <a:grpFill/>
          </p:grpSpPr>
          <p:sp>
            <p:nvSpPr>
              <p:cNvPr id="13" name="Rectangle 640"/>
              <p:cNvSpPr>
                <a:spLocks noChangeArrowheads="1"/>
              </p:cNvSpPr>
              <p:nvPr/>
            </p:nvSpPr>
            <p:spPr bwMode="auto">
              <a:xfrm>
                <a:off x="3558" y="576"/>
                <a:ext cx="250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41"/>
              <p:cNvSpPr>
                <a:spLocks noChangeArrowheads="1"/>
              </p:cNvSpPr>
              <p:nvPr/>
            </p:nvSpPr>
            <p:spPr bwMode="auto">
              <a:xfrm>
                <a:off x="4157" y="576"/>
                <a:ext cx="220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642"/>
              <p:cNvSpPr>
                <a:spLocks noChangeArrowheads="1"/>
              </p:cNvSpPr>
              <p:nvPr/>
            </p:nvSpPr>
            <p:spPr bwMode="auto">
              <a:xfrm>
                <a:off x="3866" y="576"/>
                <a:ext cx="250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643"/>
              <p:cNvSpPr>
                <a:spLocks noChangeArrowheads="1"/>
              </p:cNvSpPr>
              <p:nvPr/>
            </p:nvSpPr>
            <p:spPr bwMode="auto">
              <a:xfrm>
                <a:off x="3183" y="576"/>
                <a:ext cx="314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644"/>
            <p:cNvGrpSpPr>
              <a:grpSpLocks/>
            </p:cNvGrpSpPr>
            <p:nvPr/>
          </p:nvGrpSpPr>
          <p:grpSpPr bwMode="auto">
            <a:xfrm>
              <a:off x="76200" y="914400"/>
              <a:ext cx="5350361" cy="152400"/>
              <a:chOff x="0" y="576"/>
              <a:chExt cx="3143" cy="189"/>
            </a:xfrm>
            <a:grpFill/>
          </p:grpSpPr>
          <p:sp>
            <p:nvSpPr>
              <p:cNvPr id="11" name="Rectangle 645"/>
              <p:cNvSpPr>
                <a:spLocks noChangeArrowheads="1"/>
              </p:cNvSpPr>
              <p:nvPr/>
            </p:nvSpPr>
            <p:spPr bwMode="auto">
              <a:xfrm>
                <a:off x="2797" y="576"/>
                <a:ext cx="346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646"/>
              <p:cNvSpPr>
                <a:spLocks noChangeArrowheads="1"/>
              </p:cNvSpPr>
              <p:nvPr/>
            </p:nvSpPr>
            <p:spPr bwMode="auto">
              <a:xfrm>
                <a:off x="0" y="576"/>
                <a:ext cx="2756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172368" y="1208088"/>
            <a:ext cx="11952636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lide Number Placeholder 23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" y="6542088"/>
            <a:ext cx="543984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7DB985D0-4AA7-44D8-A837-714CF179B6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1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Medium" pitchFamily="50" charset="0"/>
              </a:defRPr>
            </a:lvl1pPr>
          </a:lstStyle>
          <a:p>
            <a:fld id="{2AB1273F-3364-48A1-AAE6-2D3710893C80}" type="datetimeFigureOut">
              <a:rPr lang="de-AT" smtClean="0"/>
              <a:pPr/>
              <a:t>09.11.22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fld id="{3B67D0D9-AF97-48A5-955C-23DB8776C7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6" y="2000249"/>
            <a:ext cx="4391174" cy="4120851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94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35C93178-2CD7-8122-5A90-E1D51A97EA7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9BEFB-3879-8640-AD34-2DD8D8ADD16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7752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 kuvanosto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6353FB2-89CB-904B-9FE3-AEB5FCA5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FBC89F05-E44F-7242-8615-4CF9313792B7}" type="datetime1">
              <a:rPr lang="fi-FI" smtClean="0"/>
              <a:pPr/>
              <a:t>9.11.2022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39E97F0-EF62-D748-86E8-0CEF9786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err="1"/>
              <a:t>Footer</a:t>
            </a: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B0BCD73-57EF-1349-B59C-8139FB3E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CBFD-860F-4A4A-A33E-6D9D6F84888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37143A28-4A74-FD40-9732-689F539280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2160000"/>
            <a:ext cx="4500562" cy="4148725"/>
          </a:xfrm>
        </p:spPr>
        <p:txBody>
          <a:bodyPr/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GB"/>
              <a:t>Body 1 Arial Regular 24pt</a:t>
            </a:r>
          </a:p>
          <a:p>
            <a:pPr lvl="1"/>
            <a:r>
              <a:rPr lang="en-GB"/>
              <a:t>Body 2 Arial Regular 20pt</a:t>
            </a:r>
          </a:p>
          <a:p>
            <a:pPr lvl="2"/>
            <a:r>
              <a:rPr lang="en-GB"/>
              <a:t>Body 3 Arial Regular 18pt</a:t>
            </a:r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F463D774-0084-904C-90A7-23AB33FE6A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549275"/>
            <a:ext cx="9001126" cy="1325563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Dian </a:t>
            </a:r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vasemmalle</a:t>
            </a:r>
            <a:r>
              <a:rPr lang="en-GB"/>
              <a:t> </a:t>
            </a:r>
            <a:r>
              <a:rPr lang="en-GB" err="1"/>
              <a:t>tasattuna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vaikka</a:t>
            </a:r>
            <a:r>
              <a:rPr lang="en-GB"/>
              <a:t> </a:t>
            </a:r>
            <a:r>
              <a:rPr lang="en-GB" err="1"/>
              <a:t>kahdelle</a:t>
            </a:r>
            <a:r>
              <a:rPr lang="en-GB"/>
              <a:t> </a:t>
            </a:r>
            <a:r>
              <a:rPr lang="en-GB" err="1"/>
              <a:t>riville</a:t>
            </a:r>
            <a:r>
              <a:rPr lang="en-GB"/>
              <a:t> Arial Regular 34pt </a:t>
            </a:r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6E35452-89FD-974C-B4A4-492420DC6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043" y="338942"/>
            <a:ext cx="1617019" cy="437220"/>
          </a:xfrm>
          <a:prstGeom prst="rect">
            <a:avLst/>
          </a:prstGeom>
        </p:spPr>
      </p:pic>
      <p:sp>
        <p:nvSpPr>
          <p:cNvPr id="12" name="Kuvan paikkamerkki 8">
            <a:extLst>
              <a:ext uri="{FF2B5EF4-FFF2-40B4-BE49-F238E27FC236}">
                <a16:creationId xmlns:a16="http://schemas.microsoft.com/office/drawing/2014/main" id="{7EB39B4B-CFF1-684C-B68C-63A1E8CED0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78135" y="1957387"/>
            <a:ext cx="4561671" cy="45616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/>
              <a:t>Image </a:t>
            </a:r>
            <a:r>
              <a:rPr lang="fi-FI" err="1"/>
              <a:t>place</a:t>
            </a:r>
            <a:endParaRPr lang="fi-FI"/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560483C0-88C2-3B43-B8A6-919A8A77F0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1923" y="1957388"/>
            <a:ext cx="2204140" cy="220414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used</a:t>
            </a:r>
            <a:r>
              <a:rPr lang="fi-FI"/>
              <a:t> to </a:t>
            </a:r>
            <a:r>
              <a:rPr lang="fi-FI" err="1"/>
              <a:t>highlight</a:t>
            </a:r>
            <a:r>
              <a:rPr lang="fi-FI"/>
              <a:t> </a:t>
            </a:r>
            <a:r>
              <a:rPr lang="fi-FI" err="1"/>
              <a:t>text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86">
          <p15:clr>
            <a:srgbClr val="5ACBF0"/>
          </p15:clr>
        </p15:guide>
        <p15:guide id="2" pos="55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C0C003-D4A9-1F4B-8038-18B7BB2CF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549275"/>
            <a:ext cx="9001126" cy="1325563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aligned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left</a:t>
            </a:r>
            <a:r>
              <a:rPr lang="fi-FI"/>
              <a:t>, </a:t>
            </a:r>
            <a:r>
              <a:rPr lang="fi-FI" err="1"/>
              <a:t>e.g</a:t>
            </a:r>
            <a:r>
              <a:rPr lang="fi-FI"/>
              <a:t>. on </a:t>
            </a:r>
            <a:br>
              <a:rPr lang="fi-FI"/>
            </a:br>
            <a:r>
              <a:rPr lang="fi-FI" err="1"/>
              <a:t>two</a:t>
            </a:r>
            <a:r>
              <a:rPr lang="fi-FI"/>
              <a:t> </a:t>
            </a:r>
            <a:r>
              <a:rPr lang="fi-FI" err="1"/>
              <a:t>rows</a:t>
            </a:r>
            <a:r>
              <a:rPr lang="fi-FI"/>
              <a:t> </a:t>
            </a:r>
            <a:r>
              <a:rPr lang="fi-FI" err="1"/>
              <a:t>Arial</a:t>
            </a:r>
            <a:r>
              <a:rPr lang="fi-FI"/>
              <a:t> </a:t>
            </a:r>
            <a:r>
              <a:rPr lang="fi-FI" err="1"/>
              <a:t>Regular</a:t>
            </a:r>
            <a:r>
              <a:rPr lang="fi-FI"/>
              <a:t> 34pt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9FB058-9791-1D4B-85F5-C8139062D9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2160000"/>
            <a:ext cx="9001126" cy="4148725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GB"/>
              <a:t>Body 1 Arial Regular 24pt</a:t>
            </a:r>
          </a:p>
          <a:p>
            <a:pPr lvl="1"/>
            <a:r>
              <a:rPr lang="en-GB"/>
              <a:t>Body 2 Arial Regular 20pt</a:t>
            </a:r>
          </a:p>
          <a:p>
            <a:pPr lvl="2"/>
            <a:r>
              <a:rPr lang="en-GB"/>
              <a:t>Body 3 Arial Regular 18pt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A00D14-23A6-9F48-AB95-CD6FFB65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731481F1-9C31-9943-A60B-BFBAC38C51FC}" type="datetime1">
              <a:rPr lang="fi-FI" smtClean="0"/>
              <a:pPr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5D211E-03CC-3440-9A50-A855946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err="1"/>
              <a:t>Footer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F0EBA2-2B94-7E4F-BF11-66EA18CC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CBFD-860F-4A4A-A33E-6D9D6F848884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4A32C8B-3348-1F49-AD01-E93E14DBC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043" y="338942"/>
            <a:ext cx="1617019" cy="437220"/>
          </a:xfrm>
          <a:prstGeom prst="rect">
            <a:avLst/>
          </a:prstGeom>
        </p:spPr>
      </p:pic>
      <p:sp>
        <p:nvSpPr>
          <p:cNvPr id="9" name="Puoliympyrä 8">
            <a:extLst>
              <a:ext uri="{FF2B5EF4-FFF2-40B4-BE49-F238E27FC236}">
                <a16:creationId xmlns:a16="http://schemas.microsoft.com/office/drawing/2014/main" id="{7642E9BD-C280-0A41-AB30-C615CCD65EA4}"/>
              </a:ext>
            </a:extLst>
          </p:cNvPr>
          <p:cNvSpPr/>
          <p:nvPr userDrawn="1"/>
        </p:nvSpPr>
        <p:spPr>
          <a:xfrm>
            <a:off x="10545443" y="2731385"/>
            <a:ext cx="3305726" cy="3305726"/>
          </a:xfrm>
          <a:prstGeom prst="chord">
            <a:avLst>
              <a:gd name="adj1" fmla="val 5355104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45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1">
          <p15:clr>
            <a:srgbClr val="5ACBF0"/>
          </p15:clr>
        </p15:guide>
        <p15:guide id="2" pos="622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dia purppuralla pallolla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78BFD0-78A1-774F-88C3-239C471B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9E4D7C14-39BC-414B-A931-B6EE144A6350}" type="datetime1">
              <a:rPr lang="fi-FI" smtClean="0"/>
              <a:pPr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DC33AD-9363-334A-B571-D43AAE04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err="1"/>
              <a:t>Footer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E9A75B-5B60-3E46-A803-1D447636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CBFD-860F-4A4A-A33E-6D9D6F84888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uoliympyrä 8">
            <a:extLst>
              <a:ext uri="{FF2B5EF4-FFF2-40B4-BE49-F238E27FC236}">
                <a16:creationId xmlns:a16="http://schemas.microsoft.com/office/drawing/2014/main" id="{604330AC-E2F5-DC40-A265-80BDF733073D}"/>
              </a:ext>
            </a:extLst>
          </p:cNvPr>
          <p:cNvSpPr/>
          <p:nvPr userDrawn="1"/>
        </p:nvSpPr>
        <p:spPr>
          <a:xfrm>
            <a:off x="9660391" y="1227578"/>
            <a:ext cx="5081147" cy="5081147"/>
          </a:xfrm>
          <a:prstGeom prst="chord">
            <a:avLst>
              <a:gd name="adj1" fmla="val 535510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4307888-8549-A445-B831-0147D6675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043" y="338942"/>
            <a:ext cx="1617019" cy="43722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707C8B9E-C332-FF44-9240-93BE792DC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51" y="1679233"/>
            <a:ext cx="7488237" cy="3499534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pPr lvl="0"/>
            <a:r>
              <a:rPr lang="en-GB"/>
              <a:t>This slide can be used to balance the content, or as an additional space, etc.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3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55">
          <p15:clr>
            <a:srgbClr val="F26B43"/>
          </p15:clr>
        </p15:guide>
        <p15:guide id="7" pos="892">
          <p15:clr>
            <a:srgbClr val="5ACBF0"/>
          </p15:clr>
        </p15:guide>
        <p15:guide id="8" orient="horz" pos="2160">
          <p15:clr>
            <a:srgbClr val="5ACBF0"/>
          </p15:clr>
        </p15:guide>
        <p15:guide id="9" pos="5609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dia punaisella pallolla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78BFD0-78A1-774F-88C3-239C471B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9E4D7C14-39BC-414B-A931-B6EE144A6350}" type="datetime1">
              <a:rPr lang="fi-FI" smtClean="0"/>
              <a:pPr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DC33AD-9363-334A-B571-D43AAE04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err="1"/>
              <a:t>Footer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E9A75B-5B60-3E46-A803-1D447636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CBFD-860F-4A4A-A33E-6D9D6F84888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uoliympyrä 8">
            <a:extLst>
              <a:ext uri="{FF2B5EF4-FFF2-40B4-BE49-F238E27FC236}">
                <a16:creationId xmlns:a16="http://schemas.microsoft.com/office/drawing/2014/main" id="{604330AC-E2F5-DC40-A265-80BDF733073D}"/>
              </a:ext>
            </a:extLst>
          </p:cNvPr>
          <p:cNvSpPr/>
          <p:nvPr userDrawn="1"/>
        </p:nvSpPr>
        <p:spPr>
          <a:xfrm>
            <a:off x="9660391" y="1227578"/>
            <a:ext cx="5081147" cy="5081147"/>
          </a:xfrm>
          <a:prstGeom prst="chord">
            <a:avLst>
              <a:gd name="adj1" fmla="val 5355104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4307888-8549-A445-B831-0147D6675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043" y="338942"/>
            <a:ext cx="1617019" cy="43722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707C8B9E-C332-FF44-9240-93BE792DC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51" y="1679233"/>
            <a:ext cx="7488237" cy="3499534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pPr lvl="0"/>
            <a:r>
              <a:rPr lang="en-GB"/>
              <a:t>This slide can be used to balance the content, or as an additional space, etc.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03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55">
          <p15:clr>
            <a:srgbClr val="F26B43"/>
          </p15:clr>
        </p15:guide>
        <p15:guide id="7" pos="892">
          <p15:clr>
            <a:srgbClr val="5ACBF0"/>
          </p15:clr>
        </p15:guide>
        <p15:guide id="8" orient="horz" pos="2160">
          <p15:clr>
            <a:srgbClr val="5ACBF0"/>
          </p15:clr>
        </p15:guide>
        <p15:guide id="9" pos="5609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kuvalla ja punaisella pall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78BFD0-78A1-774F-88C3-239C471B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E4D7C14-39BC-414B-A931-B6EE144A6350}" type="datetime1">
              <a:rPr lang="fi-FI" smtClean="0"/>
              <a:pPr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DC33AD-9363-334A-B571-D43AAE04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err="1"/>
              <a:t>Footer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E9A75B-5B60-3E46-A803-1D447636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ECBFD-860F-4A4A-A33E-6D9D6F84888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Puoliympyrä 8">
            <a:extLst>
              <a:ext uri="{FF2B5EF4-FFF2-40B4-BE49-F238E27FC236}">
                <a16:creationId xmlns:a16="http://schemas.microsoft.com/office/drawing/2014/main" id="{604330AC-E2F5-DC40-A265-80BDF733073D}"/>
              </a:ext>
            </a:extLst>
          </p:cNvPr>
          <p:cNvSpPr/>
          <p:nvPr userDrawn="1"/>
        </p:nvSpPr>
        <p:spPr>
          <a:xfrm>
            <a:off x="9660391" y="1227578"/>
            <a:ext cx="5081147" cy="5081147"/>
          </a:xfrm>
          <a:prstGeom prst="chord">
            <a:avLst>
              <a:gd name="adj1" fmla="val 5355104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4307888-8549-A445-B831-0147D6675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59043" y="338942"/>
            <a:ext cx="1617019" cy="43721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707C8B9E-C332-FF44-9240-93BE792DC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51" y="1679233"/>
            <a:ext cx="7488237" cy="3499534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This slide can be used to balance the content, or as an additional space, etc.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42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55">
          <p15:clr>
            <a:srgbClr val="F26B43"/>
          </p15:clr>
        </p15:guide>
        <p15:guide id="7" pos="892">
          <p15:clr>
            <a:srgbClr val="5ACBF0"/>
          </p15:clr>
        </p15:guide>
        <p15:guide id="8" orient="horz" pos="2160">
          <p15:clr>
            <a:srgbClr val="5ACBF0"/>
          </p15:clr>
        </p15:guide>
        <p15:guide id="9" pos="5609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dia liilalla pallolla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78BFD0-78A1-774F-88C3-239C471B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9E4D7C14-39BC-414B-A931-B6EE144A6350}" type="datetime1">
              <a:rPr lang="fi-FI" smtClean="0"/>
              <a:pPr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DC33AD-9363-334A-B571-D43AAE04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err="1"/>
              <a:t>Footer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E9A75B-5B60-3E46-A803-1D447636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CBFD-860F-4A4A-A33E-6D9D6F84888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uoliympyrä 8">
            <a:extLst>
              <a:ext uri="{FF2B5EF4-FFF2-40B4-BE49-F238E27FC236}">
                <a16:creationId xmlns:a16="http://schemas.microsoft.com/office/drawing/2014/main" id="{604330AC-E2F5-DC40-A265-80BDF733073D}"/>
              </a:ext>
            </a:extLst>
          </p:cNvPr>
          <p:cNvSpPr/>
          <p:nvPr userDrawn="1"/>
        </p:nvSpPr>
        <p:spPr>
          <a:xfrm>
            <a:off x="9660391" y="1227578"/>
            <a:ext cx="5081147" cy="5081147"/>
          </a:xfrm>
          <a:prstGeom prst="chord">
            <a:avLst>
              <a:gd name="adj1" fmla="val 5355104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4307888-8549-A445-B831-0147D6675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043" y="338942"/>
            <a:ext cx="1617019" cy="43722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707C8B9E-C332-FF44-9240-93BE792DC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51" y="1679233"/>
            <a:ext cx="7488237" cy="3499534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pPr lvl="0"/>
            <a:r>
              <a:rPr lang="en-GB"/>
              <a:t>This slide can be used to balance the content, or as an additional space, etc.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99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46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355">
          <p15:clr>
            <a:srgbClr val="F26B43"/>
          </p15:clr>
        </p15:guide>
        <p15:guide id="7" pos="892">
          <p15:clr>
            <a:srgbClr val="5ACBF0"/>
          </p15:clr>
        </p15:guide>
        <p15:guide id="8" orient="horz" pos="2160">
          <p15:clr>
            <a:srgbClr val="5ACBF0"/>
          </p15:clr>
        </p15:guide>
        <p15:guide id="9" pos="5609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49854 w 12192000"/>
              <a:gd name="connsiteY0" fmla="*/ 1699709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699709 h 6858000"/>
              <a:gd name="connsiteX0" fmla="*/ 849854 w 12192000"/>
              <a:gd name="connsiteY0" fmla="*/ 11941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194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849854" y="119410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849854" y="1194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10428926" y="5141667"/>
            <a:ext cx="1763539" cy="17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3" r:id="rId8"/>
    <p:sldLayoutId id="2147483664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grotesque Medium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ssets.publishing.service.gov.uk/government/uploads/system/uploads/attachment_data/file/946243/20201210-MCDC_Future_Leadership-web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ssets.publishing.service.gov.uk/government/uploads/system/uploads/attachment_data/file/946243/20201210-MCDC_Future_Leadership-web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ssets.publishing.service.gov.uk/government/uploads/system/uploads/attachment_data/file/946243/20201210-MCDC_Future_Leadership-web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 b="13070"/>
          <a:stretch/>
        </p:blipFill>
        <p:spPr>
          <a:xfrm>
            <a:off x="6635751" y="1736"/>
            <a:ext cx="5563422" cy="6850886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478"/>
          <a:stretch/>
        </p:blipFill>
        <p:spPr>
          <a:xfrm>
            <a:off x="-21515" y="3861995"/>
            <a:ext cx="12213515" cy="3001413"/>
          </a:xfrm>
          <a:prstGeom prst="rect">
            <a:avLst/>
          </a:prstGeom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4" y="617754"/>
            <a:ext cx="3121385" cy="14421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43661" y="422035"/>
            <a:ext cx="2247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>
                <a:solidFill>
                  <a:srgbClr val="E31E24"/>
                </a:solidFill>
                <a:latin typeface="GeogrotesqueStencil B Sb" pitchFamily="50" charset="0"/>
              </a:rPr>
              <a:t>2022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90" y="3058871"/>
            <a:ext cx="4527517" cy="148232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cxnSp>
        <p:nvCxnSpPr>
          <p:cNvPr id="15" name="Gerader Verbinder 14"/>
          <p:cNvCxnSpPr/>
          <p:nvPr/>
        </p:nvCxnSpPr>
        <p:spPr>
          <a:xfrm>
            <a:off x="6643661" y="1412350"/>
            <a:ext cx="210927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9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938780" y="345440"/>
            <a:ext cx="58851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I - ‘FUTURE’ SKILLS</a:t>
            </a:r>
          </a:p>
        </p:txBody>
      </p:sp>
      <p:sp>
        <p:nvSpPr>
          <p:cNvPr id="5" name="Rettangolo 4"/>
          <p:cNvSpPr/>
          <p:nvPr/>
        </p:nvSpPr>
        <p:spPr>
          <a:xfrm>
            <a:off x="816175" y="1544074"/>
            <a:ext cx="2659380" cy="1169670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SYSTEMIC THINKING</a:t>
            </a:r>
          </a:p>
        </p:txBody>
      </p:sp>
      <p:sp>
        <p:nvSpPr>
          <p:cNvPr id="6" name="Rettangolo 5"/>
          <p:cNvSpPr/>
          <p:nvPr/>
        </p:nvSpPr>
        <p:spPr>
          <a:xfrm>
            <a:off x="4735395" y="3287368"/>
            <a:ext cx="2471420" cy="119492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COMPLEXITY MANAGING</a:t>
            </a:r>
          </a:p>
        </p:txBody>
      </p:sp>
      <p:sp>
        <p:nvSpPr>
          <p:cNvPr id="7" name="Rettangolo 6"/>
          <p:cNvSpPr/>
          <p:nvPr/>
        </p:nvSpPr>
        <p:spPr>
          <a:xfrm>
            <a:off x="816175" y="4860190"/>
            <a:ext cx="2659380" cy="114539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(USING)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CONNECTIONS</a:t>
            </a:r>
          </a:p>
        </p:txBody>
      </p:sp>
      <p:sp>
        <p:nvSpPr>
          <p:cNvPr id="8" name="Rettangolo 7"/>
          <p:cNvSpPr/>
          <p:nvPr/>
        </p:nvSpPr>
        <p:spPr>
          <a:xfrm>
            <a:off x="8493325" y="1568350"/>
            <a:ext cx="2659380" cy="114539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MINDSET</a:t>
            </a:r>
          </a:p>
        </p:txBody>
      </p:sp>
      <p:sp>
        <p:nvSpPr>
          <p:cNvPr id="9" name="Rettangolo 8"/>
          <p:cNvSpPr/>
          <p:nvPr/>
        </p:nvSpPr>
        <p:spPr>
          <a:xfrm>
            <a:off x="8508565" y="4844950"/>
            <a:ext cx="2659380" cy="114539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UNLEARNING AND RELEARNING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689675" y="4914727"/>
            <a:ext cx="2565400" cy="111491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 AWARENESS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720155" y="1550008"/>
            <a:ext cx="2471420" cy="119492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SKILLS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(EMOTIONAL INT.)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8521265" y="3195928"/>
            <a:ext cx="2659380" cy="114539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TOLERANCE TO AMBIGUITY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846655" y="3305710"/>
            <a:ext cx="2659380" cy="1145394"/>
          </a:xfrm>
          <a:prstGeom prst="rect">
            <a:avLst/>
          </a:prstGeom>
          <a:solidFill>
            <a:srgbClr val="FFE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 MANAGEMENT</a:t>
            </a:r>
          </a:p>
        </p:txBody>
      </p:sp>
    </p:spTree>
    <p:extLst>
      <p:ext uri="{BB962C8B-B14F-4D97-AF65-F5344CB8AC3E}">
        <p14:creationId xmlns:p14="http://schemas.microsoft.com/office/powerpoint/2010/main" val="323109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34B1BB46-6DFB-8744-B813-5704E5671C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8450" y="131205"/>
            <a:ext cx="8566150" cy="5905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altLang="de-DE" sz="3323" dirty="0">
                <a:cs typeface="Arial" panose="020B0604020202020204" pitchFamily="34" charset="0"/>
              </a:rPr>
              <a:t>Solution I a - </a:t>
            </a:r>
            <a:r>
              <a:rPr lang="de-DE" altLang="de-DE" sz="3323" dirty="0" err="1">
                <a:cs typeface="Arial" panose="020B0604020202020204" pitchFamily="34" charset="0"/>
              </a:rPr>
              <a:t>We</a:t>
            </a:r>
            <a:r>
              <a:rPr lang="de-DE" altLang="de-DE" sz="3323" dirty="0">
                <a:cs typeface="Arial" panose="020B0604020202020204" pitchFamily="34" charset="0"/>
              </a:rPr>
              <a:t> </a:t>
            </a:r>
            <a:r>
              <a:rPr lang="de-DE" altLang="de-DE" sz="3323" dirty="0" err="1">
                <a:cs typeface="Arial" panose="020B0604020202020204" pitchFamily="34" charset="0"/>
              </a:rPr>
              <a:t>have</a:t>
            </a:r>
            <a:r>
              <a:rPr lang="de-DE" altLang="de-DE" sz="3323" dirty="0">
                <a:cs typeface="Arial" panose="020B0604020202020204" pitchFamily="34" charset="0"/>
              </a:rPr>
              <a:t> </a:t>
            </a:r>
            <a:r>
              <a:rPr lang="de-DE" altLang="de-DE" sz="3323" dirty="0" err="1">
                <a:cs typeface="Arial" panose="020B0604020202020204" pitchFamily="34" charset="0"/>
              </a:rPr>
              <a:t>to</a:t>
            </a:r>
            <a:r>
              <a:rPr lang="de-DE" altLang="de-DE" sz="3323" dirty="0">
                <a:cs typeface="Arial" panose="020B0604020202020204" pitchFamily="34" charset="0"/>
              </a:rPr>
              <a:t> </a:t>
            </a:r>
            <a:r>
              <a:rPr lang="de-DE" altLang="de-DE" sz="3323" dirty="0" err="1">
                <a:cs typeface="Arial" panose="020B0604020202020204" pitchFamily="34" charset="0"/>
              </a:rPr>
              <a:t>teach</a:t>
            </a:r>
            <a:r>
              <a:rPr lang="de-DE" altLang="de-DE" sz="3323" dirty="0">
                <a:cs typeface="Arial" panose="020B0604020202020204" pitchFamily="34" charset="0"/>
              </a:rPr>
              <a:t> </a:t>
            </a:r>
            <a:r>
              <a:rPr lang="de-DE" altLang="de-DE" sz="3323" dirty="0" err="1">
                <a:cs typeface="Arial" panose="020B0604020202020204" pitchFamily="34" charset="0"/>
              </a:rPr>
              <a:t>new</a:t>
            </a:r>
            <a:r>
              <a:rPr lang="de-DE" altLang="de-DE" sz="3323" dirty="0">
                <a:cs typeface="Arial" panose="020B0604020202020204" pitchFamily="34" charset="0"/>
              </a:rPr>
              <a:t> </a:t>
            </a:r>
            <a:r>
              <a:rPr lang="de-DE" altLang="de-DE" sz="3323" dirty="0" err="1">
                <a:cs typeface="Arial" panose="020B0604020202020204" pitchFamily="34" charset="0"/>
              </a:rPr>
              <a:t>thinking</a:t>
            </a:r>
            <a:r>
              <a:rPr lang="de-DE" altLang="de-DE" sz="3323" dirty="0">
                <a:cs typeface="Arial" panose="020B0604020202020204" pitchFamily="34" charset="0"/>
              </a:rPr>
              <a:t> </a:t>
            </a:r>
            <a:r>
              <a:rPr lang="de-DE" altLang="de-DE" sz="3323" dirty="0" err="1">
                <a:cs typeface="Arial" panose="020B0604020202020204" pitchFamily="34" charset="0"/>
              </a:rPr>
              <a:t>tools</a:t>
            </a:r>
            <a:r>
              <a:rPr lang="de-DE" altLang="de-DE" sz="3323" dirty="0"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26CBEF5-FD65-AE4A-A082-896C5844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63" y="1635125"/>
            <a:ext cx="3732212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3C84CD5-179F-A34A-95F0-3A7572C57611}"/>
              </a:ext>
            </a:extLst>
          </p:cNvPr>
          <p:cNvGrpSpPr/>
          <p:nvPr/>
        </p:nvGrpSpPr>
        <p:grpSpPr>
          <a:xfrm>
            <a:off x="183047" y="1016278"/>
            <a:ext cx="5206856" cy="2634973"/>
            <a:chOff x="183047" y="1016278"/>
            <a:chExt cx="5206856" cy="2634973"/>
          </a:xfrm>
        </p:grpSpPr>
        <p:pic>
          <p:nvPicPr>
            <p:cNvPr id="12295" name="Grafik 7">
              <a:extLst>
                <a:ext uri="{FF2B5EF4-FFF2-40B4-BE49-F238E27FC236}">
                  <a16:creationId xmlns:a16="http://schemas.microsoft.com/office/drawing/2014/main" id="{1FE4E973-A97C-C84F-B042-E22073D4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162" y="1016278"/>
              <a:ext cx="3607741" cy="2634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B3CB2A-F535-5348-9A32-ECD3F7873420}"/>
                </a:ext>
              </a:extLst>
            </p:cNvPr>
            <p:cNvSpPr txBox="1"/>
            <p:nvPr/>
          </p:nvSpPr>
          <p:spPr>
            <a:xfrm>
              <a:off x="183047" y="1868173"/>
              <a:ext cx="856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MDO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4749A8-B505-E243-B6BD-C686D907A910}"/>
              </a:ext>
            </a:extLst>
          </p:cNvPr>
          <p:cNvGrpSpPr/>
          <p:nvPr/>
        </p:nvGrpSpPr>
        <p:grpSpPr>
          <a:xfrm>
            <a:off x="7847643" y="936862"/>
            <a:ext cx="4344357" cy="5629036"/>
            <a:chOff x="7847643" y="936862"/>
            <a:chExt cx="4344357" cy="56290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0C60EFA-DBD8-504F-87A1-2EE44542B99C}"/>
                </a:ext>
              </a:extLst>
            </p:cNvPr>
            <p:cNvGrpSpPr/>
            <p:nvPr/>
          </p:nvGrpSpPr>
          <p:grpSpPr>
            <a:xfrm>
              <a:off x="7847643" y="936862"/>
              <a:ext cx="2562197" cy="5629036"/>
              <a:chOff x="6704642" y="936862"/>
              <a:chExt cx="2562197" cy="5629036"/>
            </a:xfrm>
          </p:grpSpPr>
          <p:pic>
            <p:nvPicPr>
              <p:cNvPr id="12293" name="Grafik 5">
                <a:extLst>
                  <a:ext uri="{FF2B5EF4-FFF2-40B4-BE49-F238E27FC236}">
                    <a16:creationId xmlns:a16="http://schemas.microsoft.com/office/drawing/2014/main" id="{ED910122-A15C-4E4B-ABF7-6313A1D0D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7512" y="3625848"/>
                <a:ext cx="2074862" cy="29400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94" name="Grafik 6">
                <a:extLst>
                  <a:ext uri="{FF2B5EF4-FFF2-40B4-BE49-F238E27FC236}">
                    <a16:creationId xmlns:a16="http://schemas.microsoft.com/office/drawing/2014/main" id="{C2926CC8-C63E-D243-BB7E-2B188D3CA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4642" y="936862"/>
                <a:ext cx="2562197" cy="2463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46E2F4-1450-A343-A6B6-56F16D85B4BF}"/>
                </a:ext>
              </a:extLst>
            </p:cNvPr>
            <p:cNvSpPr txBox="1"/>
            <p:nvPr/>
          </p:nvSpPr>
          <p:spPr>
            <a:xfrm>
              <a:off x="10747129" y="1683507"/>
              <a:ext cx="1292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</a:rPr>
                <a:t>JointOps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F7F4B2-4206-6B4B-8018-6CBE11759331}"/>
                </a:ext>
              </a:extLst>
            </p:cNvPr>
            <p:cNvSpPr txBox="1"/>
            <p:nvPr/>
          </p:nvSpPr>
          <p:spPr>
            <a:xfrm>
              <a:off x="10899530" y="4763192"/>
              <a:ext cx="1292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</a:rPr>
                <a:t>LandOps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7A74A3D-7453-AA45-946A-30C5F0EC5873}"/>
              </a:ext>
            </a:extLst>
          </p:cNvPr>
          <p:cNvGrpSpPr/>
          <p:nvPr/>
        </p:nvGrpSpPr>
        <p:grpSpPr>
          <a:xfrm>
            <a:off x="0" y="4081465"/>
            <a:ext cx="5251452" cy="2486025"/>
            <a:chOff x="0" y="4081465"/>
            <a:chExt cx="5251452" cy="2486025"/>
          </a:xfrm>
        </p:grpSpPr>
        <p:pic>
          <p:nvPicPr>
            <p:cNvPr id="9" name="Grafik 10">
              <a:extLst>
                <a:ext uri="{FF2B5EF4-FFF2-40B4-BE49-F238E27FC236}">
                  <a16:creationId xmlns:a16="http://schemas.microsoft.com/office/drawing/2014/main" id="{F2E40302-7459-2E4D-8B2B-C6BF9A60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815" y="4081465"/>
              <a:ext cx="3195637" cy="248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98A01F-7AA6-2B47-8413-3AFDADBA7C03}"/>
                </a:ext>
              </a:extLst>
            </p:cNvPr>
            <p:cNvSpPr txBox="1"/>
            <p:nvPr/>
          </p:nvSpPr>
          <p:spPr>
            <a:xfrm>
              <a:off x="0" y="4695542"/>
              <a:ext cx="2143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Hybrid Warfare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9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AACB8-FF9C-F54C-A21F-08C893BE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VUCA – volatility , uncertainty, complexity, ambiguity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Hybridity / Grey Zone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fog of big data / Artificial intelligence</a:t>
            </a:r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8A808C-2D2B-419C-99F4-05476F9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Leadership Challenges for the 21st century</a:t>
            </a:r>
          </a:p>
        </p:txBody>
      </p:sp>
      <p:pic>
        <p:nvPicPr>
          <p:cNvPr id="8" name="Picture Placeholder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66465642-0E1F-FB45-91A3-CB2DF0F241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D60C18-3387-7342-9776-2BEB57B72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Downloadable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48677A-5428-4BEE-A9F3-2FA8A553C406}"/>
              </a:ext>
            </a:extLst>
          </p:cNvPr>
          <p:cNvSpPr txBox="1"/>
          <p:nvPr/>
        </p:nvSpPr>
        <p:spPr>
          <a:xfrm>
            <a:off x="5483868" y="2203270"/>
            <a:ext cx="5351523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540E3CB-D0C7-461A-9A55-247BEE4A7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499" y="311078"/>
            <a:ext cx="7068030" cy="90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de-DE"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kern="0">
                <a:solidFill>
                  <a:schemeClr val="tx2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de-DE" altLang="de-DE" sz="2954" dirty="0"/>
              <a:t>War </a:t>
            </a:r>
            <a:r>
              <a:rPr lang="de-DE" altLang="de-DE" sz="2954" dirty="0" err="1"/>
              <a:t>is</a:t>
            </a:r>
            <a:r>
              <a:rPr lang="de-DE" altLang="de-DE" sz="2954" dirty="0"/>
              <a:t> a </a:t>
            </a:r>
            <a:r>
              <a:rPr lang="de-DE" altLang="de-DE" sz="2954" dirty="0" err="1"/>
              <a:t>chameleon</a:t>
            </a:r>
            <a:endParaRPr lang="de-DE" altLang="de-DE" sz="2954" dirty="0"/>
          </a:p>
        </p:txBody>
      </p:sp>
      <p:sp>
        <p:nvSpPr>
          <p:cNvPr id="4" name="Textfeld 3"/>
          <p:cNvSpPr txBox="1"/>
          <p:nvPr/>
        </p:nvSpPr>
        <p:spPr>
          <a:xfrm>
            <a:off x="1216530" y="5662504"/>
            <a:ext cx="8639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War is thus more than a true chameleon, because it changes its nature to some extent in each concrete case. </a:t>
            </a:r>
            <a:r>
              <a:rPr lang="en-US" b="1" i="1" dirty="0"/>
              <a:t>(Carl von Clausewitz: “On war")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548486" y="4687374"/>
            <a:ext cx="5933034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9" dirty="0"/>
              <a:t>Von Bernard </a:t>
            </a:r>
            <a:r>
              <a:rPr lang="de-DE" sz="969" dirty="0" err="1"/>
              <a:t>Gagnon</a:t>
            </a:r>
            <a:r>
              <a:rPr lang="de-DE" sz="969" dirty="0"/>
              <a:t> - Eigenes Werk, CC BY-SA 3.0, https://commons.wikimedia.org/w/index.php?curid=3702683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636" y="1195496"/>
            <a:ext cx="4751193" cy="33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8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7D6E5-8A9A-B341-8E23-72B2A2F220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335" y="884844"/>
            <a:ext cx="11456907" cy="5672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F5997-33CA-A528-7A5A-E10753C9EA89}"/>
              </a:ext>
            </a:extLst>
          </p:cNvPr>
          <p:cNvSpPr txBox="1"/>
          <p:nvPr/>
        </p:nvSpPr>
        <p:spPr>
          <a:xfrm>
            <a:off x="4933508" y="227061"/>
            <a:ext cx="1851854" cy="36933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defPPr>
              <a:defRPr lang="fi-FI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Attack Vectors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CBD3C-0728-CEC9-757A-0F5B1F429440}"/>
              </a:ext>
            </a:extLst>
          </p:cNvPr>
          <p:cNvSpPr txBox="1"/>
          <p:nvPr/>
        </p:nvSpPr>
        <p:spPr>
          <a:xfrm>
            <a:off x="10607503" y="576499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DD41D-331D-9A38-40ED-69B741FF4BE0}"/>
              </a:ext>
            </a:extLst>
          </p:cNvPr>
          <p:cNvSpPr txBox="1"/>
          <p:nvPr/>
        </p:nvSpPr>
        <p:spPr>
          <a:xfrm>
            <a:off x="8148701" y="6326648"/>
            <a:ext cx="222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* </a:t>
            </a:r>
            <a:r>
              <a:rPr lang="en-US" sz="2400" b="1" dirty="0"/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1659602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028C1-2625-D947-948E-CF8FDE085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ECBFD-860F-4A4A-A33E-6D9D6F848884}" type="slidenum">
              <a:rPr lang="fi-FI" smtClean="0"/>
              <a:t>15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96D83-16F0-6E4F-8F20-9F7E0CFCFF1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31481F1-9C31-9943-A60B-BFBAC38C51FC}" type="datetime1">
              <a:rPr lang="fi-FI" smtClean="0"/>
              <a:pPr/>
              <a:t>9.11.2022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F577-E64C-CF46-BA79-D9F25FA7A86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fi-FI"/>
              <a:t>Footer</a:t>
            </a:r>
          </a:p>
        </p:txBody>
      </p:sp>
      <p:pic>
        <p:nvPicPr>
          <p:cNvPr id="9" name="Inhaltsplatzhalter 3">
            <a:extLst>
              <a:ext uri="{FF2B5EF4-FFF2-40B4-BE49-F238E27FC236}">
                <a16:creationId xmlns:a16="http://schemas.microsoft.com/office/drawing/2014/main" id="{C5DE1DE3-58F2-AF41-B711-B9C751DBA5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027988" y="2044700"/>
            <a:ext cx="4164012" cy="2597150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BD9BFBD-433B-314D-A0C7-5F43E12548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15900"/>
            <a:ext cx="9153525" cy="19383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dirty="0"/>
              <a:t>Hybrid Warfare is somehow also MDO, but…. They </a:t>
            </a:r>
            <a:r>
              <a:rPr lang="en-US" sz="3200" b="1" i="1" dirty="0"/>
              <a:t>won’t let you fight in it.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D27DB5-26D6-894A-91A8-967DFBB1B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311" y="1667453"/>
            <a:ext cx="7045015" cy="414937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153D97-A113-A00C-E55A-B54B90483FC8}"/>
              </a:ext>
            </a:extLst>
          </p:cNvPr>
          <p:cNvCxnSpPr/>
          <p:nvPr/>
        </p:nvCxnSpPr>
        <p:spPr>
          <a:xfrm>
            <a:off x="8246533" y="1422401"/>
            <a:ext cx="0" cy="4741333"/>
          </a:xfrm>
          <a:prstGeom prst="line">
            <a:avLst/>
          </a:prstGeom>
          <a:ln w="1206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B8D19-5B9F-C195-5403-D1532B9DE8F3}"/>
              </a:ext>
            </a:extLst>
          </p:cNvPr>
          <p:cNvSpPr/>
          <p:nvPr/>
        </p:nvSpPr>
        <p:spPr>
          <a:xfrm>
            <a:off x="824898" y="5583997"/>
            <a:ext cx="11130344" cy="111760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FFFF00"/>
              </a:gs>
              <a:gs pos="100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Peace            </a:t>
            </a:r>
            <a:r>
              <a:rPr lang="en-US" sz="4400" b="1" dirty="0">
                <a:solidFill>
                  <a:srgbClr val="FF0000"/>
                </a:solidFill>
              </a:rPr>
              <a:t>Crisis</a:t>
            </a:r>
            <a:r>
              <a:rPr lang="en-US" sz="4400" b="1" dirty="0"/>
              <a:t>                              War</a:t>
            </a:r>
            <a:endParaRPr lang="de-DE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8EB64-5742-1F4B-B97F-A7002E05FFEC}"/>
              </a:ext>
            </a:extLst>
          </p:cNvPr>
          <p:cNvSpPr txBox="1"/>
          <p:nvPr/>
        </p:nvSpPr>
        <p:spPr>
          <a:xfrm>
            <a:off x="9530411" y="5003127"/>
            <a:ext cx="2424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Hybrid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warfare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A253E33-8934-D0ED-43D2-89D4FA2C968F}"/>
              </a:ext>
            </a:extLst>
          </p:cNvPr>
          <p:cNvSpPr/>
          <p:nvPr/>
        </p:nvSpPr>
        <p:spPr>
          <a:xfrm flipH="1">
            <a:off x="5304002" y="5041715"/>
            <a:ext cx="4226409" cy="484632"/>
          </a:xfrm>
          <a:prstGeom prst="rightArrow">
            <a:avLst/>
          </a:prstGeom>
          <a:gradFill flip="none" rotWithShape="1">
            <a:gsLst>
              <a:gs pos="99000">
                <a:srgbClr val="FFFF00"/>
              </a:gs>
              <a:gs pos="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4400" b="1"/>
          </a:p>
        </p:txBody>
      </p:sp>
    </p:spTree>
    <p:extLst>
      <p:ext uri="{BB962C8B-B14F-4D97-AF65-F5344CB8AC3E}">
        <p14:creationId xmlns:p14="http://schemas.microsoft.com/office/powerpoint/2010/main" val="365036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399B7D51-1BCB-46E7-B258-CC6F293C88BB}"/>
              </a:ext>
            </a:extLst>
          </p:cNvPr>
          <p:cNvSpPr txBox="1"/>
          <p:nvPr/>
        </p:nvSpPr>
        <p:spPr>
          <a:xfrm>
            <a:off x="613219" y="2008847"/>
            <a:ext cx="89697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Article 2 UN Charta</a:t>
            </a:r>
          </a:p>
          <a:p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Organization and its Members, in pursuit of the Purposes stated in Article 1, shall act in accordance with the following Principles.</a:t>
            </a:r>
          </a:p>
          <a:p>
            <a:endParaRPr lang="de-DE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AutoNum type="arabicParenBoth"/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Organization is based on the principle of the </a:t>
            </a:r>
            <a:r>
              <a:rPr lang="en-US" sz="20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sovereign equality</a:t>
            </a: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all its Members.</a:t>
            </a:r>
          </a:p>
          <a:p>
            <a:pPr marL="342900" indent="-342900">
              <a:buAutoNum type="arabicParenBoth"/>
            </a:pPr>
            <a:endParaRPr lang="en-US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AutoNum type="arabicParenBoth" startAt="4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Members shall refrain in their international relations from the </a:t>
            </a:r>
            <a:r>
              <a:rPr lang="en-US" sz="2000" b="1" u="sng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threat or use of force against the territorial integrity </a:t>
            </a:r>
            <a:r>
              <a:rPr lang="en-US" sz="2000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</a:t>
            </a:r>
            <a:r>
              <a:rPr lang="en-US" sz="2000" b="1" u="sng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political independence 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any state, or in any other manner inconsistent with the Purposes of the United Nations.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065A599-7779-435C-8093-13D8A996700F}"/>
              </a:ext>
            </a:extLst>
          </p:cNvPr>
          <p:cNvSpPr txBox="1"/>
          <p:nvPr/>
        </p:nvSpPr>
        <p:spPr>
          <a:xfrm>
            <a:off x="4988975" y="152400"/>
            <a:ext cx="8214610" cy="107721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 dirty="0"/>
              <a:t>„Hybridität“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D4480-2751-694F-95E0-1AC837E90C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69375" cy="1855788"/>
          </a:xfrm>
        </p:spPr>
        <p:txBody>
          <a:bodyPr>
            <a:normAutofit/>
          </a:bodyPr>
          <a:lstStyle/>
          <a:p>
            <a:pPr algn="ctr"/>
            <a:r>
              <a:rPr lang="en-FI" sz="3600" dirty="0"/>
              <a:t>Hybrid War as the antithesis of war</a:t>
            </a:r>
            <a:br>
              <a:rPr lang="en-FI" sz="3600" dirty="0"/>
            </a:br>
            <a:r>
              <a:rPr lang="en-FI" sz="3200" i="1" dirty="0"/>
              <a:t>Rules of Laws vs Laws of ruling</a:t>
            </a:r>
            <a:endParaRPr lang="en-FI" sz="3600" i="1" dirty="0"/>
          </a:p>
        </p:txBody>
      </p:sp>
    </p:spTree>
    <p:extLst>
      <p:ext uri="{BB962C8B-B14F-4D97-AF65-F5344CB8AC3E}">
        <p14:creationId xmlns:p14="http://schemas.microsoft.com/office/powerpoint/2010/main" val="55736030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7A7E098-B28E-3B97-A8FB-21DA41B52378}"/>
              </a:ext>
            </a:extLst>
          </p:cNvPr>
          <p:cNvGrpSpPr>
            <a:grpSpLocks/>
          </p:cNvGrpSpPr>
          <p:nvPr/>
        </p:nvGrpSpPr>
        <p:grpSpPr bwMode="auto">
          <a:xfrm>
            <a:off x="1631085" y="1399827"/>
            <a:ext cx="8459788" cy="5286375"/>
            <a:chOff x="107085" y="1399826"/>
            <a:chExt cx="8459788" cy="528637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32780" name="Gruppieren 3">
              <a:extLst>
                <a:ext uri="{FF2B5EF4-FFF2-40B4-BE49-F238E27FC236}">
                  <a16:creationId xmlns:a16="http://schemas.microsoft.com/office/drawing/2014/main" id="{1D3B0C97-EDBA-6DAC-BE32-6A9B4AEED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085" y="1399826"/>
              <a:ext cx="8459788" cy="5286375"/>
              <a:chOff x="107085" y="1399826"/>
              <a:chExt cx="8459788" cy="5286375"/>
            </a:xfrm>
            <a:grpFill/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CA1E7B3C-089E-DF10-F63C-09FEF030B19E}"/>
                  </a:ext>
                </a:extLst>
              </p:cNvPr>
              <p:cNvSpPr/>
              <p:nvPr/>
            </p:nvSpPr>
            <p:spPr>
              <a:xfrm>
                <a:off x="107085" y="1399826"/>
                <a:ext cx="8459788" cy="528637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b="1" dirty="0"/>
              </a:p>
            </p:txBody>
          </p:sp>
          <p:sp>
            <p:nvSpPr>
              <p:cNvPr id="32783" name="Textfeld 7">
                <a:extLst>
                  <a:ext uri="{FF2B5EF4-FFF2-40B4-BE49-F238E27FC236}">
                    <a16:creationId xmlns:a16="http://schemas.microsoft.com/office/drawing/2014/main" id="{B130B95E-FA4D-CA24-6071-3616F7EF3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91202" y="1991849"/>
                <a:ext cx="2988319" cy="4001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de-DE" altLang="de-DE" sz="2000" b="1" dirty="0">
                    <a:solidFill>
                      <a:schemeClr val="bg1"/>
                    </a:solidFill>
                  </a:rPr>
                  <a:t>male &amp; </a:t>
                </a:r>
                <a:r>
                  <a:rPr lang="de-DE" altLang="de-DE" sz="2000" b="1" dirty="0" err="1">
                    <a:solidFill>
                      <a:schemeClr val="bg1"/>
                    </a:solidFill>
                  </a:rPr>
                  <a:t>female</a:t>
                </a:r>
                <a:r>
                  <a:rPr lang="de-DE" altLang="de-DE" sz="2000" b="1" dirty="0">
                    <a:solidFill>
                      <a:schemeClr val="bg1"/>
                    </a:solidFill>
                  </a:rPr>
                  <a:t> &amp; divers</a:t>
                </a:r>
              </a:p>
            </p:txBody>
          </p:sp>
          <p:sp>
            <p:nvSpPr>
              <p:cNvPr id="32784" name="Textfeld 8">
                <a:extLst>
                  <a:ext uri="{FF2B5EF4-FFF2-40B4-BE49-F238E27FC236}">
                    <a16:creationId xmlns:a16="http://schemas.microsoft.com/office/drawing/2014/main" id="{F1442BAA-8F24-AF4F-F7E6-DC5FFC595D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3800" y="2849160"/>
                <a:ext cx="2007281" cy="4001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de-DE" altLang="de-DE" sz="2000" b="1" dirty="0">
                    <a:solidFill>
                      <a:schemeClr val="bg1"/>
                    </a:solidFill>
                  </a:rPr>
                  <a:t>strong &amp; smart</a:t>
                </a:r>
              </a:p>
            </p:txBody>
          </p:sp>
          <p:sp>
            <p:nvSpPr>
              <p:cNvPr id="32785" name="Textfeld 9">
                <a:extLst>
                  <a:ext uri="{FF2B5EF4-FFF2-40B4-BE49-F238E27FC236}">
                    <a16:creationId xmlns:a16="http://schemas.microsoft.com/office/drawing/2014/main" id="{8CE7F4A0-8D5C-7C1C-1C7C-238B265A77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875" y="5688013"/>
                <a:ext cx="4145687" cy="4001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de-DE" altLang="de-DE" sz="2000" b="1" dirty="0" err="1">
                    <a:solidFill>
                      <a:schemeClr val="bg1"/>
                    </a:solidFill>
                  </a:rPr>
                  <a:t>Autists</a:t>
                </a:r>
                <a:r>
                  <a:rPr lang="de-DE" altLang="de-DE" sz="2000" b="1" dirty="0">
                    <a:solidFill>
                      <a:schemeClr val="bg1"/>
                    </a:solidFill>
                  </a:rPr>
                  <a:t> &amp; Down Syndrom &amp; </a:t>
                </a:r>
                <a:r>
                  <a:rPr lang="de-DE" altLang="de-DE" sz="2000" b="1" dirty="0" err="1">
                    <a:solidFill>
                      <a:schemeClr val="bg1"/>
                    </a:solidFill>
                  </a:rPr>
                  <a:t>Deaf</a:t>
                </a:r>
                <a:endParaRPr lang="de-DE" altLang="de-DE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786" name="Textfeld 10">
                <a:extLst>
                  <a:ext uri="{FF2B5EF4-FFF2-40B4-BE49-F238E27FC236}">
                    <a16:creationId xmlns:a16="http://schemas.microsoft.com/office/drawing/2014/main" id="{FAFCADDD-F9AF-EF23-0DB3-C8265D0CA2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7032" y="5380038"/>
                <a:ext cx="2757486" cy="10156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2000" b="1" dirty="0" err="1">
                    <a:solidFill>
                      <a:schemeClr val="bg1"/>
                    </a:solidFill>
                  </a:rPr>
                  <a:t>Artificial</a:t>
                </a:r>
                <a:r>
                  <a:rPr lang="de-DE" altLang="de-DE" sz="2000" b="1" dirty="0">
                    <a:solidFill>
                      <a:schemeClr val="bg1"/>
                    </a:solidFill>
                  </a:rPr>
                  <a:t>  </a:t>
                </a:r>
                <a:r>
                  <a:rPr lang="de-DE" altLang="de-DE" sz="2000" b="1" dirty="0" err="1">
                    <a:solidFill>
                      <a:schemeClr val="bg1"/>
                    </a:solidFill>
                  </a:rPr>
                  <a:t>Intelligence</a:t>
                </a:r>
                <a:endParaRPr lang="de-DE" altLang="de-DE" sz="20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altLang="de-DE" sz="2000" b="1" dirty="0">
                    <a:solidFill>
                      <a:schemeClr val="bg1"/>
                    </a:solidFill>
                  </a:rPr>
                  <a:t>&amp;</a:t>
                </a:r>
              </a:p>
              <a:p>
                <a:pPr algn="ctr"/>
                <a:r>
                  <a:rPr lang="de-DE" altLang="de-DE" sz="2000" b="1" dirty="0">
                    <a:solidFill>
                      <a:schemeClr val="bg1"/>
                    </a:solidFill>
                  </a:rPr>
                  <a:t>Human </a:t>
                </a:r>
                <a:r>
                  <a:rPr lang="de-DE" altLang="de-DE" sz="2000" b="1" dirty="0" err="1">
                    <a:solidFill>
                      <a:schemeClr val="bg1"/>
                    </a:solidFill>
                  </a:rPr>
                  <a:t>Intelligence</a:t>
                </a:r>
                <a:endParaRPr lang="de-DE" altLang="de-DE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787" name="Textfeld 1">
                <a:extLst>
                  <a:ext uri="{FF2B5EF4-FFF2-40B4-BE49-F238E27FC236}">
                    <a16:creationId xmlns:a16="http://schemas.microsoft.com/office/drawing/2014/main" id="{887EBACD-F929-D780-93E4-270C132466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8615" y="3591729"/>
                <a:ext cx="2659702" cy="4001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de-DE" altLang="en-FI" sz="2000" b="1" dirty="0" err="1">
                    <a:solidFill>
                      <a:schemeClr val="bg1"/>
                    </a:solidFill>
                  </a:rPr>
                  <a:t>Social</a:t>
                </a:r>
                <a:r>
                  <a:rPr lang="de-DE" altLang="en-FI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altLang="en-FI" sz="2000" b="1" dirty="0" err="1">
                    <a:solidFill>
                      <a:schemeClr val="bg1"/>
                    </a:solidFill>
                  </a:rPr>
                  <a:t>media</a:t>
                </a:r>
                <a:r>
                  <a:rPr lang="de-DE" altLang="en-FI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altLang="en-FI" sz="2000" b="1" dirty="0" err="1">
                    <a:solidFill>
                      <a:schemeClr val="bg1"/>
                    </a:solidFill>
                  </a:rPr>
                  <a:t>affinity</a:t>
                </a:r>
                <a:endParaRPr lang="de-DE" altLang="en-FI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781" name="Textfeld 7">
              <a:extLst>
                <a:ext uri="{FF2B5EF4-FFF2-40B4-BE49-F238E27FC236}">
                  <a16:creationId xmlns:a16="http://schemas.microsoft.com/office/drawing/2014/main" id="{0A9C31EC-BADC-9BA5-D7CA-4ADF0B4D7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7782" y="4466039"/>
              <a:ext cx="2890535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de-DE" altLang="en-FI" b="1" dirty="0" err="1">
                  <a:solidFill>
                    <a:schemeClr val="bg1"/>
                  </a:solidFill>
                </a:rPr>
                <a:t>Empathetic</a:t>
              </a:r>
              <a:r>
                <a:rPr lang="de-DE" altLang="en-FI" b="1" dirty="0">
                  <a:solidFill>
                    <a:schemeClr val="bg1"/>
                  </a:solidFill>
                </a:rPr>
                <a:t>  / </a:t>
              </a:r>
              <a:r>
                <a:rPr lang="de-DE" altLang="en-FI" b="1" dirty="0" err="1">
                  <a:solidFill>
                    <a:schemeClr val="bg1"/>
                  </a:solidFill>
                </a:rPr>
                <a:t>intellectual</a:t>
              </a:r>
              <a:endParaRPr lang="de-DE" altLang="en-FI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771" name="Foliennummernplatzhalter 1">
            <a:extLst>
              <a:ext uri="{FF2B5EF4-FFF2-40B4-BE49-F238E27FC236}">
                <a16:creationId xmlns:a16="http://schemas.microsoft.com/office/drawing/2014/main" id="{20A61DEC-852C-8D4C-9F29-F6DC45B379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4410B8-8B17-8F49-9DD4-D2F3B3C27C9E}" type="slidenum">
              <a:rPr lang="de-DE" altLang="de-DE"/>
              <a:pPr/>
              <a:t>17</a:t>
            </a:fld>
            <a:endParaRPr lang="de-DE" altLang="de-DE" dirty="0"/>
          </a:p>
        </p:txBody>
      </p:sp>
      <p:sp>
        <p:nvSpPr>
          <p:cNvPr id="32772" name="Textfeld 2">
            <a:extLst>
              <a:ext uri="{FF2B5EF4-FFF2-40B4-BE49-F238E27FC236}">
                <a16:creationId xmlns:a16="http://schemas.microsoft.com/office/drawing/2014/main" id="{8151CFCD-37F0-FCA8-6ED6-BEF2D559F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94" y="99534"/>
            <a:ext cx="93365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3200" dirty="0"/>
              <a:t>Solution II - </a:t>
            </a:r>
            <a:r>
              <a:rPr lang="de-DE" altLang="de-DE" sz="3200" dirty="0" err="1"/>
              <a:t>Diversity</a:t>
            </a:r>
            <a:r>
              <a:rPr lang="de-DE" altLang="de-DE" sz="3200" dirty="0"/>
              <a:t> - </a:t>
            </a:r>
          </a:p>
          <a:p>
            <a:pPr algn="ctr" eaLnBrk="1" hangingPunct="1"/>
            <a:r>
              <a:rPr lang="de-DE" altLang="de-DE" sz="3200" dirty="0"/>
              <a:t>Resilient all </a:t>
            </a:r>
            <a:r>
              <a:rPr lang="de-DE" altLang="de-DE" sz="3200" dirty="0" err="1"/>
              <a:t>society</a:t>
            </a:r>
            <a:r>
              <a:rPr lang="de-DE" altLang="de-DE" sz="3200" dirty="0"/>
              <a:t> </a:t>
            </a:r>
            <a:r>
              <a:rPr lang="de-DE" altLang="de-DE" sz="3200" dirty="0" err="1"/>
              <a:t>defense</a:t>
            </a:r>
            <a:r>
              <a:rPr lang="de-DE" altLang="de-DE" sz="3200" dirty="0"/>
              <a:t> </a:t>
            </a:r>
            <a:r>
              <a:rPr lang="de-DE" altLang="de-DE" sz="3200" dirty="0" err="1"/>
              <a:t>of</a:t>
            </a:r>
            <a:r>
              <a:rPr lang="de-DE" altLang="de-DE" sz="3200" dirty="0"/>
              <a:t> </a:t>
            </a:r>
            <a:r>
              <a:rPr lang="de-DE" altLang="de-DE" sz="3200" dirty="0" err="1"/>
              <a:t>the</a:t>
            </a:r>
            <a:r>
              <a:rPr lang="de-DE" altLang="de-DE" sz="3200" dirty="0"/>
              <a:t> </a:t>
            </a:r>
            <a:r>
              <a:rPr lang="de-DE" altLang="de-DE" sz="3200" dirty="0" err="1"/>
              <a:t>future</a:t>
            </a:r>
            <a:endParaRPr lang="de-DE" altLang="de-DE" sz="32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637C6B-0910-9CD9-815A-3CC2A1A4E130}"/>
              </a:ext>
            </a:extLst>
          </p:cNvPr>
          <p:cNvSpPr/>
          <p:nvPr/>
        </p:nvSpPr>
        <p:spPr bwMode="auto">
          <a:xfrm>
            <a:off x="1631085" y="1399827"/>
            <a:ext cx="5187950" cy="3889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de-DE" sz="3200" b="1" dirty="0">
                <a:solidFill>
                  <a:schemeClr val="bg1"/>
                </a:solidFill>
              </a:rPr>
              <a:t>War </a:t>
            </a:r>
            <a:r>
              <a:rPr lang="de-DE" sz="3200" b="1" dirty="0" err="1">
                <a:solidFill>
                  <a:schemeClr val="bg1"/>
                </a:solidFill>
              </a:rPr>
              <a:t>is</a:t>
            </a:r>
            <a:r>
              <a:rPr lang="de-DE" sz="3200" b="1" dirty="0">
                <a:solidFill>
                  <a:schemeClr val="bg1"/>
                </a:solidFill>
              </a:rPr>
              <a:t> a man*s </a:t>
            </a:r>
            <a:r>
              <a:rPr lang="de-DE" sz="3200" b="1" dirty="0" err="1">
                <a:solidFill>
                  <a:schemeClr val="bg1"/>
                </a:solidFill>
              </a:rPr>
              <a:t>world</a:t>
            </a:r>
            <a:endParaRPr lang="de-DE" sz="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C321F2-88A5-ACE3-8A79-53ED7AF848C0}"/>
              </a:ext>
            </a:extLst>
          </p:cNvPr>
          <p:cNvGrpSpPr/>
          <p:nvPr/>
        </p:nvGrpSpPr>
        <p:grpSpPr>
          <a:xfrm>
            <a:off x="2120024" y="1612899"/>
            <a:ext cx="4502729" cy="2654211"/>
            <a:chOff x="2341563" y="1454151"/>
            <a:chExt cx="4502729" cy="2654211"/>
          </a:xfrm>
        </p:grpSpPr>
        <p:sp>
          <p:nvSpPr>
            <p:cNvPr id="32775" name="Textfeld 3">
              <a:extLst>
                <a:ext uri="{FF2B5EF4-FFF2-40B4-BE49-F238E27FC236}">
                  <a16:creationId xmlns:a16="http://schemas.microsoft.com/office/drawing/2014/main" id="{93C0011B-648C-D7F5-E136-AAF4A7E0E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563" y="2002457"/>
              <a:ext cx="26725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b="1" dirty="0" err="1">
                  <a:solidFill>
                    <a:schemeClr val="bg1"/>
                  </a:solidFill>
                </a:rPr>
                <a:t>Athenians</a:t>
              </a:r>
              <a:r>
                <a:rPr lang="de-DE" altLang="de-DE" b="1" dirty="0">
                  <a:solidFill>
                    <a:schemeClr val="bg1"/>
                  </a:solidFill>
                </a:rPr>
                <a:t> </a:t>
              </a:r>
              <a:r>
                <a:rPr lang="de-DE" altLang="de-DE" b="1" dirty="0" err="1">
                  <a:solidFill>
                    <a:schemeClr val="bg1"/>
                  </a:solidFill>
                </a:rPr>
                <a:t>vs</a:t>
              </a:r>
              <a:r>
                <a:rPr lang="de-DE" altLang="de-DE" b="1" dirty="0">
                  <a:solidFill>
                    <a:schemeClr val="bg1"/>
                  </a:solidFill>
                </a:rPr>
                <a:t> Spartans</a:t>
              </a:r>
            </a:p>
          </p:txBody>
        </p:sp>
        <p:sp>
          <p:nvSpPr>
            <p:cNvPr id="32777" name="Textfeld 2">
              <a:extLst>
                <a:ext uri="{FF2B5EF4-FFF2-40B4-BE49-F238E27FC236}">
                  <a16:creationId xmlns:a16="http://schemas.microsoft.com/office/drawing/2014/main" id="{093822C8-F190-AB4B-7BE3-90B3EB238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875" y="2511426"/>
              <a:ext cx="1697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de-DE" altLang="de-DE" b="1" dirty="0">
                  <a:solidFill>
                    <a:schemeClr val="bg1"/>
                  </a:solidFill>
                </a:rPr>
                <a:t>Not </a:t>
              </a:r>
              <a:r>
                <a:rPr lang="de-DE" altLang="de-DE" b="1" dirty="0" err="1">
                  <a:solidFill>
                    <a:schemeClr val="bg1"/>
                  </a:solidFill>
                </a:rPr>
                <a:t>for</a:t>
              </a:r>
              <a:r>
                <a:rPr lang="de-DE" altLang="de-DE" b="1" dirty="0">
                  <a:solidFill>
                    <a:schemeClr val="bg1"/>
                  </a:solidFill>
                </a:rPr>
                <a:t> </a:t>
              </a:r>
              <a:r>
                <a:rPr lang="de-DE" altLang="de-DE" b="1" dirty="0" err="1">
                  <a:solidFill>
                    <a:schemeClr val="bg1"/>
                  </a:solidFill>
                </a:rPr>
                <a:t>nerds</a:t>
              </a:r>
              <a:endParaRPr lang="de-DE" alt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32778" name="Textfeld 3">
              <a:extLst>
                <a:ext uri="{FF2B5EF4-FFF2-40B4-BE49-F238E27FC236}">
                  <a16:creationId xmlns:a16="http://schemas.microsoft.com/office/drawing/2014/main" id="{AFB1780B-93DB-041D-9AAA-34EB77C83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4888" y="1454151"/>
              <a:ext cx="1685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de-DE" altLang="de-DE" b="1" dirty="0" err="1">
                  <a:solidFill>
                    <a:schemeClr val="bg1"/>
                  </a:solidFill>
                </a:rPr>
                <a:t>women</a:t>
              </a:r>
              <a:r>
                <a:rPr lang="de-DE" altLang="de-DE" b="1" dirty="0">
                  <a:solidFill>
                    <a:schemeClr val="bg1"/>
                  </a:solidFill>
                </a:rPr>
                <a:t>?????</a:t>
              </a:r>
            </a:p>
          </p:txBody>
        </p:sp>
        <p:sp>
          <p:nvSpPr>
            <p:cNvPr id="32779" name="Textfeld 2">
              <a:extLst>
                <a:ext uri="{FF2B5EF4-FFF2-40B4-BE49-F238E27FC236}">
                  <a16:creationId xmlns:a16="http://schemas.microsoft.com/office/drawing/2014/main" id="{215ABC99-C571-FC82-D1FB-AC3D31B41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075" y="3739030"/>
              <a:ext cx="36472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de-DE" altLang="en-FI" b="1" dirty="0" err="1">
                  <a:solidFill>
                    <a:schemeClr val="bg1"/>
                  </a:solidFill>
                </a:rPr>
                <a:t>Traditions</a:t>
              </a:r>
              <a:r>
                <a:rPr lang="de-DE" altLang="en-FI" b="1" dirty="0">
                  <a:solidFill>
                    <a:schemeClr val="bg1"/>
                  </a:solidFill>
                </a:rPr>
                <a:t>, </a:t>
              </a:r>
              <a:r>
                <a:rPr lang="de-DE" altLang="en-FI" b="1" dirty="0" err="1">
                  <a:solidFill>
                    <a:schemeClr val="bg1"/>
                  </a:solidFill>
                </a:rPr>
                <a:t>traditions</a:t>
              </a:r>
              <a:r>
                <a:rPr lang="de-DE" altLang="en-FI" b="1" dirty="0">
                  <a:solidFill>
                    <a:schemeClr val="bg1"/>
                  </a:solidFill>
                </a:rPr>
                <a:t>, </a:t>
              </a:r>
              <a:r>
                <a:rPr lang="de-DE" altLang="en-FI" b="1" dirty="0" err="1">
                  <a:solidFill>
                    <a:schemeClr val="bg1"/>
                  </a:solidFill>
                </a:rPr>
                <a:t>traditions</a:t>
              </a:r>
              <a:endParaRPr lang="de-DE" altLang="en-FI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 descr="A group of people in green uniforms&#10;&#10;Description automatically generated with low confidence">
            <a:extLst>
              <a:ext uri="{FF2B5EF4-FFF2-40B4-BE49-F238E27FC236}">
                <a16:creationId xmlns:a16="http://schemas.microsoft.com/office/drawing/2014/main" id="{12234D21-EFB6-F0C7-F317-A06F2AF0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2" y="1748836"/>
            <a:ext cx="3980212" cy="3980212"/>
          </a:xfrm>
          <a:prstGeom prst="rect">
            <a:avLst/>
          </a:prstGeom>
        </p:spPr>
      </p:pic>
      <p:pic>
        <p:nvPicPr>
          <p:cNvPr id="8" name="Picture 7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B602CBE2-4042-F60E-593A-F939CD177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1" y="1272219"/>
            <a:ext cx="3277584" cy="4933446"/>
          </a:xfrm>
          <a:prstGeom prst="rect">
            <a:avLst/>
          </a:prstGeom>
        </p:spPr>
      </p:pic>
      <p:pic>
        <p:nvPicPr>
          <p:cNvPr id="11" name="Picture 10" descr="A picture containing person, window, standing&#10;&#10;Description automatically generated">
            <a:extLst>
              <a:ext uri="{FF2B5EF4-FFF2-40B4-BE49-F238E27FC236}">
                <a16:creationId xmlns:a16="http://schemas.microsoft.com/office/drawing/2014/main" id="{5DF95436-549E-A38E-D1DF-93B37B587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1582162"/>
            <a:ext cx="4313561" cy="4313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AACB8-FF9C-F54C-A21F-08C893BE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VUCA – volatility , uncertainty, complexity, ambiguity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Hybridity / Grey Zone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fog of big data / Artificial intelligence</a:t>
            </a:r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8A808C-2D2B-419C-99F4-05476F9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Leadership Challenges for the 21st century</a:t>
            </a:r>
          </a:p>
        </p:txBody>
      </p:sp>
      <p:pic>
        <p:nvPicPr>
          <p:cNvPr id="8" name="Picture Placeholder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66465642-0E1F-FB45-91A3-CB2DF0F241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D60C18-3387-7342-9776-2BEB57B72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Downloadable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48677A-5428-4BEE-A9F3-2FA8A553C406}"/>
              </a:ext>
            </a:extLst>
          </p:cNvPr>
          <p:cNvSpPr txBox="1"/>
          <p:nvPr/>
        </p:nvSpPr>
        <p:spPr>
          <a:xfrm>
            <a:off x="5483868" y="2203270"/>
            <a:ext cx="5351523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5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8E2E0-D12E-46F0-8ABB-18924C4BA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i="1" dirty="0">
                <a:solidFill>
                  <a:srgbClr val="0A0A0A"/>
                </a:solidFill>
                <a:latin typeface="Vollkorn"/>
              </a:rPr>
              <a:t>I, Robot </a:t>
            </a:r>
            <a:r>
              <a:rPr lang="de-DE" dirty="0">
                <a:solidFill>
                  <a:srgbClr val="0A0A0A"/>
                </a:solidFill>
                <a:latin typeface="Vollkorn"/>
              </a:rPr>
              <a:t>— Isaac Asimov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5BB04E-38BC-4A38-8BB0-8DA021D8E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First Law</a:t>
            </a:r>
          </a:p>
          <a:p>
            <a:r>
              <a:rPr lang="en-US" dirty="0"/>
              <a:t>A robot may not injure a human being or, through inaction, allow a human being to come to harm.</a:t>
            </a:r>
          </a:p>
          <a:p>
            <a:pPr marL="0" indent="0">
              <a:buNone/>
            </a:pPr>
            <a:r>
              <a:rPr lang="en-US" b="1" dirty="0"/>
              <a:t>Second Law</a:t>
            </a:r>
          </a:p>
          <a:p>
            <a:r>
              <a:rPr lang="en-US" dirty="0"/>
              <a:t>A robot must obey the orders given it by human beings except where such orders would conflict with the First Law.</a:t>
            </a:r>
          </a:p>
          <a:p>
            <a:pPr marL="0" indent="0">
              <a:buNone/>
            </a:pPr>
            <a:r>
              <a:rPr lang="en-US" b="1" dirty="0"/>
              <a:t>Third Law</a:t>
            </a:r>
          </a:p>
          <a:p>
            <a:r>
              <a:rPr lang="en-US" dirty="0"/>
              <a:t>A robot must protect its own existence as long as such protection does not conflict with the First or Second Law.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25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earn how digital signage can help you communicate with different generations in the workplace">
            <a:extLst>
              <a:ext uri="{FF2B5EF4-FFF2-40B4-BE49-F238E27FC236}">
                <a16:creationId xmlns:a16="http://schemas.microsoft.com/office/drawing/2014/main" id="{BA81FD4B-754C-784F-A1B4-B9580493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7" y="850605"/>
            <a:ext cx="10299896" cy="507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A83579-33AF-C249-954D-3258A68B8F60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9525"/>
            <a:ext cx="7467600" cy="838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</a:t>
            </a:r>
            <a:r>
              <a:rPr lang="de-DE" alt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altLang="de-DE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force</a:t>
            </a:r>
            <a:endParaRPr lang="de-DE" altLang="de-DE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5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9FB100-50B8-4ACF-AD0A-6E6CEB8D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i="1" dirty="0">
                <a:solidFill>
                  <a:srgbClr val="0A0A0A"/>
                </a:solidFill>
                <a:effectLst/>
                <a:latin typeface="Vollkorn"/>
              </a:rPr>
              <a:t>I, </a:t>
            </a:r>
            <a:r>
              <a:rPr lang="de-DE" b="0" i="1" dirty="0" err="1">
                <a:solidFill>
                  <a:srgbClr val="0A0A0A"/>
                </a:solidFill>
                <a:effectLst/>
                <a:latin typeface="Vollkorn"/>
              </a:rPr>
              <a:t>Warbot</a:t>
            </a:r>
            <a:r>
              <a:rPr lang="de-DE" b="0" i="0" dirty="0">
                <a:solidFill>
                  <a:srgbClr val="0A0A0A"/>
                </a:solidFill>
                <a:effectLst/>
                <a:latin typeface="Vollkorn"/>
              </a:rPr>
              <a:t> — Kenneth Payne. 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136E644-F912-4985-AB3F-4E4017F47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927" y="2257149"/>
            <a:ext cx="8543925" cy="3434272"/>
          </a:xfrm>
        </p:spPr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A0A0A"/>
                </a:solidFill>
                <a:effectLst/>
                <a:latin typeface="Vollkorn"/>
              </a:rPr>
              <a:t> A warbot should only kill those I want it to, and it should do so as humanely as possible.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A0A0A"/>
                </a:solidFill>
                <a:effectLst/>
                <a:latin typeface="Vollkorn"/>
              </a:rPr>
              <a:t>A warbot should understand my intentions, and work creatively to achieve them.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A0A0A"/>
                </a:solidFill>
                <a:effectLst/>
                <a:latin typeface="Vollkorn"/>
              </a:rPr>
              <a:t>A warbot should protect the humans on my side, sacrificing itself to do so — but not at the expense of the mission.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66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A45F904-9056-456F-82E9-1829F6863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0478" y="2176763"/>
            <a:ext cx="4725610" cy="317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83" y="2176763"/>
            <a:ext cx="4810183" cy="32047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08353" y="151758"/>
            <a:ext cx="7912418" cy="87503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Von Jena &amp; </a:t>
            </a:r>
            <a:r>
              <a:rPr lang="it-IT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Auerstedt</a:t>
            </a:r>
            <a:r>
              <a:rPr lang="it-IT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to the  21. Century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8AAF3847-159F-4308-E246-1B6E5ECB9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466" y="1216897"/>
            <a:ext cx="10211643" cy="519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 dirty="0"/>
              <a:t>„Mission </a:t>
            </a:r>
            <a:r>
              <a:rPr lang="de-DE" altLang="en-US" dirty="0" err="1"/>
              <a:t>command</a:t>
            </a:r>
            <a:r>
              <a:rPr lang="de-DE" altLang="en-US" dirty="0"/>
              <a:t> </a:t>
            </a:r>
            <a:r>
              <a:rPr lang="de-DE" altLang="en-US" dirty="0" err="1"/>
              <a:t>is</a:t>
            </a:r>
            <a:r>
              <a:rPr lang="de-DE" altLang="en-US" dirty="0"/>
              <a:t> not Auftragstaktik“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A0ACD-597A-52D8-2D4F-222A9FF394A6}"/>
              </a:ext>
            </a:extLst>
          </p:cNvPr>
          <p:cNvSpPr txBox="1"/>
          <p:nvPr/>
        </p:nvSpPr>
        <p:spPr>
          <a:xfrm>
            <a:off x="2795381" y="5505913"/>
            <a:ext cx="6147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i="1" dirty="0"/>
              <a:t>As a </a:t>
            </a:r>
            <a:r>
              <a:rPr lang="de-DE" b="1" i="1" dirty="0" err="1"/>
              <a:t>rule</a:t>
            </a:r>
            <a:r>
              <a:rPr lang="de-DE" b="1" i="1" dirty="0"/>
              <a:t>: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order</a:t>
            </a:r>
            <a:r>
              <a:rPr lang="de-DE" i="1" dirty="0"/>
              <a:t> </a:t>
            </a:r>
            <a:r>
              <a:rPr lang="de-DE" i="1" dirty="0" err="1"/>
              <a:t>shall</a:t>
            </a:r>
            <a:r>
              <a:rPr lang="de-DE" i="1" dirty="0"/>
              <a:t> </a:t>
            </a:r>
            <a:r>
              <a:rPr lang="de-DE" i="1" dirty="0" err="1"/>
              <a:t>only</a:t>
            </a:r>
            <a:r>
              <a:rPr lang="de-DE" i="1" dirty="0"/>
              <a:t> </a:t>
            </a:r>
            <a:r>
              <a:rPr lang="de-DE" i="1" dirty="0" err="1"/>
              <a:t>include</a:t>
            </a:r>
            <a:r>
              <a:rPr lang="de-DE" i="1" dirty="0"/>
              <a:t> (and </a:t>
            </a:r>
            <a:r>
              <a:rPr lang="de-DE" i="1" dirty="0" err="1"/>
              <a:t>never</a:t>
            </a:r>
            <a:r>
              <a:rPr lang="de-DE" i="1" dirty="0"/>
              <a:t> </a:t>
            </a:r>
            <a:r>
              <a:rPr lang="de-DE" i="1" dirty="0" err="1"/>
              <a:t>ever</a:t>
            </a:r>
            <a:r>
              <a:rPr lang="de-DE" i="1" dirty="0"/>
              <a:t> </a:t>
            </a:r>
            <a:r>
              <a:rPr lang="de-DE" i="1" dirty="0" err="1"/>
              <a:t>more</a:t>
            </a:r>
            <a:r>
              <a:rPr lang="de-DE" i="1" dirty="0"/>
              <a:t>) </a:t>
            </a:r>
            <a:r>
              <a:rPr lang="de-DE" i="1" dirty="0" err="1"/>
              <a:t>what</a:t>
            </a:r>
            <a:r>
              <a:rPr lang="de-DE" i="1" dirty="0"/>
              <a:t> a </a:t>
            </a:r>
            <a:r>
              <a:rPr lang="de-DE" i="1" dirty="0" err="1"/>
              <a:t>subordinate</a:t>
            </a:r>
            <a:r>
              <a:rPr lang="de-DE" i="1" dirty="0"/>
              <a:t> </a:t>
            </a:r>
            <a:r>
              <a:rPr lang="de-DE" i="1" dirty="0" err="1"/>
              <a:t>cannot</a:t>
            </a:r>
            <a:r>
              <a:rPr lang="de-DE" i="1" dirty="0"/>
              <a:t> </a:t>
            </a:r>
            <a:r>
              <a:rPr lang="de-DE" i="1" dirty="0" err="1"/>
              <a:t>order</a:t>
            </a:r>
            <a:r>
              <a:rPr lang="de-DE" i="1" dirty="0"/>
              <a:t> </a:t>
            </a:r>
            <a:r>
              <a:rPr lang="de-DE" i="1" dirty="0" err="1"/>
              <a:t>by</a:t>
            </a:r>
            <a:r>
              <a:rPr lang="de-DE" i="1" dirty="0"/>
              <a:t> </a:t>
            </a:r>
            <a:r>
              <a:rPr lang="de-DE" i="1" dirty="0" err="1"/>
              <a:t>himself</a:t>
            </a:r>
            <a:r>
              <a:rPr lang="de-DE" i="1" dirty="0"/>
              <a:t> in </a:t>
            </a:r>
            <a:r>
              <a:rPr lang="de-DE" i="1" dirty="0" err="1"/>
              <a:t>order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reach</a:t>
            </a:r>
            <a:r>
              <a:rPr lang="de-DE" i="1" dirty="0"/>
              <a:t> a </a:t>
            </a:r>
            <a:r>
              <a:rPr lang="de-DE" i="1" dirty="0" err="1"/>
              <a:t>given</a:t>
            </a:r>
            <a:r>
              <a:rPr lang="de-DE" i="1" dirty="0"/>
              <a:t> </a:t>
            </a:r>
            <a:r>
              <a:rPr lang="de-DE" i="1" dirty="0" err="1"/>
              <a:t>aim</a:t>
            </a:r>
            <a:endParaRPr lang="de-DE" i="1" dirty="0"/>
          </a:p>
          <a:p>
            <a:r>
              <a:rPr lang="de-DE" b="1" i="1" dirty="0"/>
              <a:t>Moltke, </a:t>
            </a:r>
            <a:r>
              <a:rPr lang="de-DE" b="1" i="1" dirty="0" err="1"/>
              <a:t>the</a:t>
            </a:r>
            <a:r>
              <a:rPr lang="de-DE" b="1" i="1" dirty="0"/>
              <a:t> Elder</a:t>
            </a:r>
          </a:p>
        </p:txBody>
      </p:sp>
    </p:spTree>
    <p:extLst>
      <p:ext uri="{BB962C8B-B14F-4D97-AF65-F5344CB8AC3E}">
        <p14:creationId xmlns:p14="http://schemas.microsoft.com/office/powerpoint/2010/main" val="2518361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7">
            <a:extLst>
              <a:ext uri="{FF2B5EF4-FFF2-40B4-BE49-F238E27FC236}">
                <a16:creationId xmlns:a16="http://schemas.microsoft.com/office/drawing/2014/main" id="{3F293822-8718-49DE-839A-051BA9639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466" y="98973"/>
            <a:ext cx="10211643" cy="519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dirty="0"/>
              <a:t>„Auftragstaktik“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DD9492-5308-4507-B757-C8B2172AA2C4}"/>
              </a:ext>
            </a:extLst>
          </p:cNvPr>
          <p:cNvGrpSpPr/>
          <p:nvPr/>
        </p:nvGrpSpPr>
        <p:grpSpPr>
          <a:xfrm>
            <a:off x="1462621" y="1494760"/>
            <a:ext cx="9493679" cy="4065407"/>
            <a:chOff x="198961" y="1747690"/>
            <a:chExt cx="9493679" cy="40654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78B541-D638-4CC4-94D4-10FE8F2BF381}"/>
                </a:ext>
              </a:extLst>
            </p:cNvPr>
            <p:cNvSpPr/>
            <p:nvPr/>
          </p:nvSpPr>
          <p:spPr>
            <a:xfrm>
              <a:off x="225084" y="1747690"/>
              <a:ext cx="9467556" cy="40514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421898E-4B3C-4C33-A383-4FD4E80A3006}"/>
                </a:ext>
              </a:extLst>
            </p:cNvPr>
            <p:cNvSpPr/>
            <p:nvPr/>
          </p:nvSpPr>
          <p:spPr>
            <a:xfrm flipH="1" flipV="1">
              <a:off x="198961" y="1756520"/>
              <a:ext cx="4464153" cy="405657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3706ACC3-A73E-4A0D-B007-807DA340B20A}"/>
                </a:ext>
              </a:extLst>
            </p:cNvPr>
            <p:cNvSpPr/>
            <p:nvPr/>
          </p:nvSpPr>
          <p:spPr>
            <a:xfrm flipV="1">
              <a:off x="5208240" y="1750085"/>
              <a:ext cx="4464151" cy="401817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pic>
          <p:nvPicPr>
            <p:cNvPr id="9" name="Graphic 8" descr="Neutral Face with No Fill">
              <a:extLst>
                <a:ext uri="{FF2B5EF4-FFF2-40B4-BE49-F238E27FC236}">
                  <a16:creationId xmlns:a16="http://schemas.microsoft.com/office/drawing/2014/main" id="{D464412D-D4FC-450A-B9D9-63F3760B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95880" y="4337543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1BEED5-89E5-48A2-94E6-485543E7B528}"/>
                </a:ext>
              </a:extLst>
            </p:cNvPr>
            <p:cNvSpPr txBox="1"/>
            <p:nvPr/>
          </p:nvSpPr>
          <p:spPr>
            <a:xfrm>
              <a:off x="1196405" y="4780116"/>
              <a:ext cx="291445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/>
                <a:t>Mission </a:t>
              </a:r>
              <a:r>
                <a:rPr lang="de-DE" sz="2800" b="1" dirty="0" err="1"/>
                <a:t>command</a:t>
              </a:r>
              <a:endParaRPr lang="de-DE" sz="2800" b="1" dirty="0"/>
            </a:p>
            <a:p>
              <a:r>
                <a:rPr lang="de-DE" sz="2800" b="1" dirty="0"/>
                <a:t>Führen m. Auftrag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195B59-8861-4BDD-8A40-AEAF0DD7C952}"/>
              </a:ext>
            </a:extLst>
          </p:cNvPr>
          <p:cNvSpPr txBox="1"/>
          <p:nvPr/>
        </p:nvSpPr>
        <p:spPr>
          <a:xfrm>
            <a:off x="5252168" y="825117"/>
            <a:ext cx="20537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superior</a:t>
            </a:r>
            <a:r>
              <a:rPr lang="de-DE" sz="4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16EA2-E6A8-4237-9035-0A621962B2C4}"/>
              </a:ext>
            </a:extLst>
          </p:cNvPr>
          <p:cNvSpPr txBox="1"/>
          <p:nvPr/>
        </p:nvSpPr>
        <p:spPr>
          <a:xfrm>
            <a:off x="4834690" y="5493385"/>
            <a:ext cx="2684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4000"/>
            </a:lvl1pPr>
          </a:lstStyle>
          <a:p>
            <a:r>
              <a:rPr lang="de-DE" dirty="0" err="1"/>
              <a:t>subordinate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B08DA-2A92-45B0-9035-F785C67181F3}"/>
              </a:ext>
            </a:extLst>
          </p:cNvPr>
          <p:cNvGrpSpPr/>
          <p:nvPr/>
        </p:nvGrpSpPr>
        <p:grpSpPr>
          <a:xfrm>
            <a:off x="1462621" y="1513351"/>
            <a:ext cx="9496933" cy="4060026"/>
            <a:chOff x="221830" y="1761901"/>
            <a:chExt cx="9496933" cy="4060026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377857F-9403-42D6-9A73-B047C53189ED}"/>
                </a:ext>
              </a:extLst>
            </p:cNvPr>
            <p:cNvSpPr/>
            <p:nvPr/>
          </p:nvSpPr>
          <p:spPr>
            <a:xfrm flipV="1">
              <a:off x="5004916" y="1761901"/>
              <a:ext cx="4713847" cy="4037284"/>
            </a:xfrm>
            <a:prstGeom prst="triangle">
              <a:avLst>
                <a:gd name="adj" fmla="val 100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01541F8-D185-41E9-83A8-72EC85385B82}"/>
                </a:ext>
              </a:extLst>
            </p:cNvPr>
            <p:cNvSpPr/>
            <p:nvPr/>
          </p:nvSpPr>
          <p:spPr>
            <a:xfrm flipH="1" flipV="1">
              <a:off x="221830" y="1765350"/>
              <a:ext cx="4713847" cy="4056577"/>
            </a:xfrm>
            <a:prstGeom prst="triangle">
              <a:avLst>
                <a:gd name="adj" fmla="val 100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93B64E-B466-4E8E-994E-E8F5177260D3}"/>
                </a:ext>
              </a:extLst>
            </p:cNvPr>
            <p:cNvSpPr txBox="1"/>
            <p:nvPr/>
          </p:nvSpPr>
          <p:spPr>
            <a:xfrm>
              <a:off x="6176154" y="1854445"/>
              <a:ext cx="3241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3200" b="1" dirty="0" err="1">
                  <a:solidFill>
                    <a:schemeClr val="bg1"/>
                  </a:solidFill>
                </a:rPr>
                <a:t>Self</a:t>
              </a:r>
              <a:r>
                <a:rPr lang="de-DE" sz="3200" b="1" dirty="0">
                  <a:solidFill>
                    <a:schemeClr val="bg1"/>
                  </a:solidFill>
                </a:rPr>
                <a:t> - </a:t>
              </a:r>
              <a:r>
                <a:rPr lang="de-DE" sz="3200" b="1" dirty="0" err="1">
                  <a:solidFill>
                    <a:schemeClr val="bg1"/>
                  </a:solidFill>
                </a:rPr>
                <a:t>action</a:t>
              </a:r>
              <a:r>
                <a:rPr lang="de-DE" sz="3200" b="1" dirty="0">
                  <a:solidFill>
                    <a:schemeClr val="bg1"/>
                  </a:solidFill>
                </a:rPr>
                <a:t> </a:t>
              </a:r>
              <a:r>
                <a:rPr lang="de-DE" sz="3200" b="1" dirty="0" err="1">
                  <a:solidFill>
                    <a:schemeClr val="bg1"/>
                  </a:solidFill>
                </a:rPr>
                <a:t>space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CE6244-3A34-4F14-BF56-9629E8F29A61}"/>
                </a:ext>
              </a:extLst>
            </p:cNvPr>
            <p:cNvSpPr txBox="1"/>
            <p:nvPr/>
          </p:nvSpPr>
          <p:spPr>
            <a:xfrm>
              <a:off x="628759" y="1885549"/>
              <a:ext cx="27571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b="1"/>
              </a:lvl1pPr>
            </a:lstStyle>
            <a:p>
              <a:r>
                <a:rPr lang="de-DE" sz="2800" i="1" dirty="0">
                  <a:solidFill>
                    <a:schemeClr val="bg1"/>
                  </a:solidFill>
                </a:rPr>
                <a:t>Auftragstaktik</a:t>
              </a:r>
            </a:p>
          </p:txBody>
        </p:sp>
        <p:pic>
          <p:nvPicPr>
            <p:cNvPr id="19" name="Graphic 18" descr="Smiling Face with No Fill">
              <a:extLst>
                <a:ext uri="{FF2B5EF4-FFF2-40B4-BE49-F238E27FC236}">
                  <a16:creationId xmlns:a16="http://schemas.microsoft.com/office/drawing/2014/main" id="{9E45D4EB-0170-4B8C-BFA5-7C97EAED1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0916" y="3316237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11EA10-10C1-4CDE-95FE-16E89B476B9D}"/>
              </a:ext>
            </a:extLst>
          </p:cNvPr>
          <p:cNvGrpSpPr/>
          <p:nvPr/>
        </p:nvGrpSpPr>
        <p:grpSpPr>
          <a:xfrm>
            <a:off x="5483688" y="1517864"/>
            <a:ext cx="1420837" cy="4051495"/>
            <a:chOff x="4227227" y="1747690"/>
            <a:chExt cx="1420837" cy="4051495"/>
          </a:xfrm>
        </p:grpSpPr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FA4306AC-414A-4918-9F8C-A73A7D0BFDC2}"/>
                </a:ext>
              </a:extLst>
            </p:cNvPr>
            <p:cNvSpPr/>
            <p:nvPr/>
          </p:nvSpPr>
          <p:spPr>
            <a:xfrm>
              <a:off x="4227227" y="1747690"/>
              <a:ext cx="1420837" cy="4051495"/>
            </a:xfrm>
            <a:prstGeom prst="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/>
                <a:t>O</a:t>
              </a:r>
            </a:p>
            <a:p>
              <a:pPr algn="ctr"/>
              <a:r>
                <a:rPr lang="de-DE" b="1" dirty="0"/>
                <a:t>R</a:t>
              </a:r>
            </a:p>
            <a:p>
              <a:pPr algn="ctr"/>
              <a:r>
                <a:rPr lang="de-DE" b="1" dirty="0"/>
                <a:t>D</a:t>
              </a:r>
            </a:p>
            <a:p>
              <a:pPr algn="ctr"/>
              <a:r>
                <a:rPr lang="de-DE" b="1" dirty="0"/>
                <a:t>E</a:t>
              </a:r>
            </a:p>
            <a:p>
              <a:pPr algn="ctr"/>
              <a:r>
                <a:rPr lang="de-DE" b="1" dirty="0"/>
                <a:t>R</a:t>
              </a:r>
            </a:p>
          </p:txBody>
        </p:sp>
        <p:pic>
          <p:nvPicPr>
            <p:cNvPr id="22" name="Graphic 21" descr="Sad Face with No Fill">
              <a:extLst>
                <a:ext uri="{FF2B5EF4-FFF2-40B4-BE49-F238E27FC236}">
                  <a16:creationId xmlns:a16="http://schemas.microsoft.com/office/drawing/2014/main" id="{FB37C859-C597-4865-A9F1-2C3EE5A8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82897" y="487559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1911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3813207889">
            <a:extLst>
              <a:ext uri="{FF2B5EF4-FFF2-40B4-BE49-F238E27FC236}">
                <a16:creationId xmlns:a16="http://schemas.microsoft.com/office/drawing/2014/main" id="{21A4504A-886E-4D60-9A7B-2DFF3DF6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7" y="4876800"/>
            <a:ext cx="1281113" cy="1828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91581" dir="3378596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3">
            <a:extLst>
              <a:ext uri="{FF2B5EF4-FFF2-40B4-BE49-F238E27FC236}">
                <a16:creationId xmlns:a16="http://schemas.microsoft.com/office/drawing/2014/main" id="{24304DAE-BDA6-4D97-A868-6BF8141F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504950"/>
            <a:ext cx="8763000" cy="7848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Tx/>
              <a:buAutoNum type="arabicPeriod"/>
              <a:defRPr/>
            </a:pP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Conduct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of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mission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through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units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instead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of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lines</a:t>
            </a: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lvl="2" indent="0">
              <a:defRPr/>
            </a:pP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	[organisational </a:t>
            </a:r>
            <a:r>
              <a:rPr lang="de-DE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change</a:t>
            </a: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!]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Freedom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of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execution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lvl="1" indent="0">
              <a:defRPr/>
            </a:pP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		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[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cognitive</a:t>
            </a:r>
            <a:r>
              <a:rPr lang="de-DE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creative</a:t>
            </a:r>
            <a:r>
              <a:rPr lang="de-DE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competence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]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Self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acting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		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[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cognitive</a:t>
            </a:r>
            <a:r>
              <a:rPr lang="de-DE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competence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]</a:t>
            </a:r>
          </a:p>
          <a:p>
            <a:pPr>
              <a:defRPr/>
            </a:pP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4.  Special Order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format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lvl="1" indent="0">
              <a:defRPr/>
            </a:pP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		[</a:t>
            </a:r>
            <a:r>
              <a:rPr lang="de-DE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functional</a:t>
            </a: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competence</a:t>
            </a: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]</a:t>
            </a:r>
          </a:p>
          <a:p>
            <a:pPr>
              <a:defRPr/>
            </a:pP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5.  Leadership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training</a:t>
            </a: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lvl="1" indent="0">
              <a:defRPr/>
            </a:pP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		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[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cognitive</a:t>
            </a:r>
            <a:r>
              <a:rPr lang="de-DE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competence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]</a:t>
            </a:r>
          </a:p>
          <a:p>
            <a:pPr>
              <a:defRPr/>
            </a:pP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6. 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Active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discipline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and bilateral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trust</a:t>
            </a: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lvl="2" indent="0">
              <a:defRPr/>
            </a:pPr>
            <a:r>
              <a:rPr lang="de-DE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	</a:t>
            </a:r>
            <a:r>
              <a:rPr lang="de-DE" sz="2400" b="1" dirty="0">
                <a:solidFill>
                  <a:srgbClr val="CC00CC"/>
                </a:solidFill>
                <a:latin typeface="Arial" charset="0"/>
                <a:cs typeface="Arial" charset="0"/>
              </a:rPr>
              <a:t>[social</a:t>
            </a:r>
            <a:r>
              <a:rPr lang="de-DE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rgbClr val="CC00CC"/>
                </a:solidFill>
                <a:latin typeface="Arial" charset="0"/>
                <a:cs typeface="Arial" charset="0"/>
              </a:rPr>
              <a:t>competence</a:t>
            </a:r>
            <a:r>
              <a:rPr lang="de-DE" sz="2400" b="1" dirty="0">
                <a:solidFill>
                  <a:srgbClr val="CC00CC"/>
                </a:solidFill>
                <a:latin typeface="Arial" charset="0"/>
                <a:cs typeface="Arial" charset="0"/>
              </a:rPr>
              <a:t>]</a:t>
            </a:r>
          </a:p>
          <a:p>
            <a:pPr marL="1600200" lvl="2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1444" name="Text Box 7">
            <a:extLst>
              <a:ext uri="{FF2B5EF4-FFF2-40B4-BE49-F238E27FC236}">
                <a16:creationId xmlns:a16="http://schemas.microsoft.com/office/drawing/2014/main" id="{3F293822-8718-49DE-839A-051BA9639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466" y="98973"/>
            <a:ext cx="7286625" cy="519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 dirty="0"/>
              <a:t>Auftragstaktik (</a:t>
            </a:r>
            <a:r>
              <a:rPr lang="de-DE" altLang="en-US" dirty="0" err="1"/>
              <a:t>operationalized</a:t>
            </a:r>
            <a:r>
              <a:rPr lang="de-DE" altLang="en-US" dirty="0"/>
              <a:t>)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667F3590-CD3C-483D-9FB2-FC211DEFC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1" y="1872821"/>
            <a:ext cx="8896959" cy="46159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51285E8-9A9D-4093-8656-CE6D8EB9BB73}"/>
              </a:ext>
            </a:extLst>
          </p:cNvPr>
          <p:cNvSpPr txBox="1"/>
          <p:nvPr/>
        </p:nvSpPr>
        <p:spPr>
          <a:xfrm>
            <a:off x="1143000" y="-96711"/>
            <a:ext cx="96115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err="1">
                <a:latin typeface="+mj-lt"/>
                <a:ea typeface="+mj-ea"/>
                <a:cs typeface="+mj-cs"/>
              </a:rPr>
              <a:t>Striving</a:t>
            </a:r>
            <a:r>
              <a:rPr lang="de-DE" sz="4400" dirty="0">
                <a:latin typeface="+mj-lt"/>
                <a:ea typeface="+mj-ea"/>
                <a:cs typeface="+mj-cs"/>
              </a:rPr>
              <a:t> </a:t>
            </a:r>
            <a:r>
              <a:rPr lang="de-DE" sz="4400" dirty="0" err="1">
                <a:latin typeface="+mj-lt"/>
                <a:ea typeface="+mj-ea"/>
                <a:cs typeface="+mj-cs"/>
              </a:rPr>
              <a:t>for</a:t>
            </a:r>
            <a:r>
              <a:rPr lang="de-DE" sz="4400" dirty="0">
                <a:latin typeface="+mj-lt"/>
                <a:ea typeface="+mj-ea"/>
                <a:cs typeface="+mj-cs"/>
              </a:rPr>
              <a:t> a </a:t>
            </a:r>
          </a:p>
          <a:p>
            <a:pPr algn="ctr"/>
            <a:r>
              <a:rPr lang="de-DE" sz="4400" dirty="0">
                <a:latin typeface="+mj-lt"/>
                <a:ea typeface="+mj-ea"/>
                <a:cs typeface="+mj-cs"/>
              </a:rPr>
              <a:t>21 </a:t>
            </a:r>
            <a:r>
              <a:rPr lang="de-DE" sz="4400" dirty="0" err="1">
                <a:latin typeface="+mj-lt"/>
                <a:ea typeface="+mj-ea"/>
                <a:cs typeface="+mj-cs"/>
              </a:rPr>
              <a:t>century</a:t>
            </a:r>
            <a:r>
              <a:rPr lang="de-DE" sz="4400" dirty="0">
                <a:latin typeface="+mj-lt"/>
                <a:ea typeface="+mj-ea"/>
                <a:cs typeface="+mj-cs"/>
              </a:rPr>
              <a:t> </a:t>
            </a:r>
            <a:r>
              <a:rPr lang="de-DE" sz="4400" dirty="0" err="1">
                <a:latin typeface="+mj-lt"/>
                <a:ea typeface="+mj-ea"/>
                <a:cs typeface="+mj-cs"/>
              </a:rPr>
              <a:t>instantiation</a:t>
            </a:r>
            <a:r>
              <a:rPr lang="de-DE" sz="4400" dirty="0">
                <a:latin typeface="+mj-lt"/>
                <a:ea typeface="+mj-ea"/>
                <a:cs typeface="+mj-cs"/>
              </a:rPr>
              <a:t> </a:t>
            </a:r>
            <a:r>
              <a:rPr lang="de-DE" sz="4400" dirty="0" err="1">
                <a:latin typeface="+mj-lt"/>
                <a:ea typeface="+mj-ea"/>
                <a:cs typeface="+mj-cs"/>
              </a:rPr>
              <a:t>of</a:t>
            </a:r>
            <a:r>
              <a:rPr lang="de-DE" sz="4400" dirty="0">
                <a:latin typeface="+mj-lt"/>
                <a:ea typeface="+mj-ea"/>
                <a:cs typeface="+mj-cs"/>
              </a:rPr>
              <a:t> Auftragstaktik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34ED0EB-196D-470F-8BBB-3D7B5526683F}"/>
              </a:ext>
            </a:extLst>
          </p:cNvPr>
          <p:cNvSpPr txBox="1"/>
          <p:nvPr/>
        </p:nvSpPr>
        <p:spPr>
          <a:xfrm>
            <a:off x="2876994" y="1358384"/>
            <a:ext cx="193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Mission </a:t>
            </a:r>
            <a:r>
              <a:rPr lang="de-DE" b="1" dirty="0" err="1">
                <a:solidFill>
                  <a:srgbClr val="FF0000"/>
                </a:solidFill>
              </a:rPr>
              <a:t>command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73F5B7-9D56-413D-9C59-D2ACAD5889D3}"/>
              </a:ext>
            </a:extLst>
          </p:cNvPr>
          <p:cNvSpPr txBox="1"/>
          <p:nvPr/>
        </p:nvSpPr>
        <p:spPr>
          <a:xfrm>
            <a:off x="7466029" y="1180845"/>
            <a:ext cx="234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Auftragstaktik 2.0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„</a:t>
            </a:r>
            <a:r>
              <a:rPr lang="de-DE" b="1" dirty="0" err="1">
                <a:solidFill>
                  <a:srgbClr val="FF0000"/>
                </a:solidFill>
              </a:rPr>
              <a:t>Effective</a:t>
            </a:r>
            <a:r>
              <a:rPr lang="de-DE" b="1" dirty="0">
                <a:solidFill>
                  <a:srgbClr val="FF0000"/>
                </a:solidFill>
              </a:rPr>
              <a:t> Command“?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D4B65451-083B-4176-F823-EF9736053390}"/>
              </a:ext>
            </a:extLst>
          </p:cNvPr>
          <p:cNvSpPr/>
          <p:nvPr/>
        </p:nvSpPr>
        <p:spPr>
          <a:xfrm rot="5400000">
            <a:off x="5246109" y="2184691"/>
            <a:ext cx="3069425" cy="166410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tx1"/>
                </a:solidFill>
              </a:rPr>
              <a:t>Countering</a:t>
            </a:r>
            <a:endParaRPr lang="de-DE" b="1" dirty="0">
              <a:solidFill>
                <a:schemeClr val="tx1"/>
              </a:solidFill>
            </a:endParaRPr>
          </a:p>
          <a:p>
            <a:pPr algn="ctr"/>
            <a:r>
              <a:rPr lang="de-DE" b="1" dirty="0">
                <a:solidFill>
                  <a:schemeClr val="tx1"/>
                </a:solidFill>
              </a:rPr>
              <a:t>Hybrid Warfare</a:t>
            </a:r>
          </a:p>
        </p:txBody>
      </p:sp>
      <p:sp>
        <p:nvSpPr>
          <p:cNvPr id="2" name="Gleichschenkliges Dreieck 7">
            <a:extLst>
              <a:ext uri="{FF2B5EF4-FFF2-40B4-BE49-F238E27FC236}">
                <a16:creationId xmlns:a16="http://schemas.microsoft.com/office/drawing/2014/main" id="{601A8797-742E-F64A-19CC-4B783333B2C2}"/>
              </a:ext>
            </a:extLst>
          </p:cNvPr>
          <p:cNvSpPr/>
          <p:nvPr/>
        </p:nvSpPr>
        <p:spPr>
          <a:xfrm rot="5400000">
            <a:off x="5135988" y="4157803"/>
            <a:ext cx="3069425" cy="1367327"/>
          </a:xfrm>
          <a:prstGeom prst="triangle">
            <a:avLst>
              <a:gd name="adj" fmla="val 5194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InFü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Gleichschenkliges Dreieck 7">
            <a:extLst>
              <a:ext uri="{FF2B5EF4-FFF2-40B4-BE49-F238E27FC236}">
                <a16:creationId xmlns:a16="http://schemas.microsoft.com/office/drawing/2014/main" id="{993EE6C0-CE59-3AE1-14D1-FBE0C61F2AFD}"/>
              </a:ext>
            </a:extLst>
          </p:cNvPr>
          <p:cNvSpPr/>
          <p:nvPr/>
        </p:nvSpPr>
        <p:spPr>
          <a:xfrm rot="5400000" flipV="1">
            <a:off x="9171442" y="4673196"/>
            <a:ext cx="2435190" cy="1450390"/>
          </a:xfrm>
          <a:prstGeom prst="triangle">
            <a:avLst>
              <a:gd name="adj" fmla="val 5194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Auftrags-taktik</a:t>
            </a:r>
          </a:p>
        </p:txBody>
      </p:sp>
      <p:sp>
        <p:nvSpPr>
          <p:cNvPr id="7" name="Gleichschenkliges Dreieck 7">
            <a:extLst>
              <a:ext uri="{FF2B5EF4-FFF2-40B4-BE49-F238E27FC236}">
                <a16:creationId xmlns:a16="http://schemas.microsoft.com/office/drawing/2014/main" id="{051C5103-2A68-7FAB-01D2-342BA71CBDBB}"/>
              </a:ext>
            </a:extLst>
          </p:cNvPr>
          <p:cNvSpPr/>
          <p:nvPr/>
        </p:nvSpPr>
        <p:spPr>
          <a:xfrm rot="5400000" flipV="1">
            <a:off x="9073926" y="3044660"/>
            <a:ext cx="2630222" cy="114008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83689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>
            <a:extLst>
              <a:ext uri="{FF2B5EF4-FFF2-40B4-BE49-F238E27FC236}">
                <a16:creationId xmlns:a16="http://schemas.microsoft.com/office/drawing/2014/main" id="{24304DAE-BDA6-4D97-A868-6BF8141F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278" y="871902"/>
            <a:ext cx="8763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+mj-lt"/>
              <a:buAutoNum type="arabicPeriod" startAt="3"/>
              <a:defRPr/>
            </a:pP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Self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acting</a:t>
            </a:r>
            <a:r>
              <a:rPr lang="de-DE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[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cognitive</a:t>
            </a:r>
            <a:r>
              <a:rPr lang="de-DE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competence</a:t>
            </a:r>
            <a:r>
              <a:rPr lang="de-DE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]</a:t>
            </a:r>
            <a:endParaRPr lang="de-DE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1444" name="Text Box 7">
            <a:extLst>
              <a:ext uri="{FF2B5EF4-FFF2-40B4-BE49-F238E27FC236}">
                <a16:creationId xmlns:a16="http://schemas.microsoft.com/office/drawing/2014/main" id="{3F293822-8718-49DE-839A-051BA9639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466" y="98973"/>
            <a:ext cx="8468395" cy="519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 dirty="0"/>
              <a:t>Solution IV – </a:t>
            </a:r>
            <a:r>
              <a:rPr lang="de-DE" altLang="en-US" dirty="0" err="1"/>
              <a:t>Teach</a:t>
            </a:r>
            <a:r>
              <a:rPr lang="de-DE" altLang="en-US" dirty="0"/>
              <a:t> Auftragstaktik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37BEE-2DB3-472C-A5E1-7D8F0485EA5D}"/>
              </a:ext>
            </a:extLst>
          </p:cNvPr>
          <p:cNvSpPr txBox="1"/>
          <p:nvPr/>
        </p:nvSpPr>
        <p:spPr>
          <a:xfrm>
            <a:off x="1339946" y="2799469"/>
            <a:ext cx="39836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4800" dirty="0" err="1"/>
              <a:t>Wargaming</a:t>
            </a:r>
            <a:r>
              <a:rPr lang="de-DE" sz="4800" dirty="0"/>
              <a:t> </a:t>
            </a:r>
          </a:p>
          <a:p>
            <a:pPr marL="342900" indent="-342900">
              <a:buAutoNum type="arabicPeriod"/>
            </a:pPr>
            <a:endParaRPr lang="de-DE" sz="4800" dirty="0"/>
          </a:p>
          <a:p>
            <a:pPr marL="342900" indent="-342900">
              <a:buAutoNum type="arabicPeriod"/>
            </a:pPr>
            <a:endParaRPr lang="de-DE" sz="4800" dirty="0"/>
          </a:p>
          <a:p>
            <a:pPr marL="342900" indent="-342900">
              <a:buAutoNum type="arabicPeriod"/>
            </a:pPr>
            <a:r>
              <a:rPr lang="de-DE" sz="4800" dirty="0"/>
              <a:t>Do </a:t>
            </a:r>
            <a:r>
              <a:rPr lang="de-DE" sz="4800" dirty="0" err="1"/>
              <a:t>it</a:t>
            </a:r>
            <a:r>
              <a:rPr lang="de-DE" sz="4800" dirty="0"/>
              <a:t> </a:t>
            </a:r>
            <a:r>
              <a:rPr lang="de-DE" sz="4800" dirty="0" err="1"/>
              <a:t>yourself</a:t>
            </a:r>
            <a:endParaRPr lang="de-DE" sz="4800" dirty="0"/>
          </a:p>
        </p:txBody>
      </p:sp>
      <p:pic>
        <p:nvPicPr>
          <p:cNvPr id="8" name="Picture 7" descr="A picture containing table, sitting, snow, bag&#10;&#10;Description automatically generated">
            <a:extLst>
              <a:ext uri="{FF2B5EF4-FFF2-40B4-BE49-F238E27FC236}">
                <a16:creationId xmlns:a16="http://schemas.microsoft.com/office/drawing/2014/main" id="{5B4264B3-C2CE-4F59-B298-B0BA65E84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7" y="1291362"/>
            <a:ext cx="4235548" cy="3176661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EF69B5A-5566-4AC8-A5EB-C82DAAE0C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97" y="3515987"/>
            <a:ext cx="4337382" cy="32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0281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142">
            <a:extLst>
              <a:ext uri="{FF2B5EF4-FFF2-40B4-BE49-F238E27FC236}">
                <a16:creationId xmlns:a16="http://schemas.microsoft.com/office/drawing/2014/main" id="{A5CE8025-3820-4040-9F57-4E7A572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075" y="247650"/>
            <a:ext cx="1841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5" name="Rectangle 143">
            <a:extLst>
              <a:ext uri="{FF2B5EF4-FFF2-40B4-BE49-F238E27FC236}">
                <a16:creationId xmlns:a16="http://schemas.microsoft.com/office/drawing/2014/main" id="{E3D67AE2-51B1-492D-9E4C-D40A55706D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74360" y="69101"/>
            <a:ext cx="8583613" cy="9144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de-DE" altLang="de-DE" sz="2954" b="1" dirty="0">
                <a:latin typeface="Arial" panose="020B0604020202020204" pitchFamily="34" charset="0"/>
                <a:cs typeface="Arial" panose="020B0604020202020204" pitchFamily="34" charset="0"/>
              </a:rPr>
              <a:t>Future AI Forces?</a:t>
            </a:r>
          </a:p>
        </p:txBody>
      </p:sp>
      <p:sp>
        <p:nvSpPr>
          <p:cNvPr id="25782" name="Line 231">
            <a:extLst>
              <a:ext uri="{FF2B5EF4-FFF2-40B4-BE49-F238E27FC236}">
                <a16:creationId xmlns:a16="http://schemas.microsoft.com/office/drawing/2014/main" id="{FE0E6D27-255B-4395-926F-53B0802E0A3A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5329970" y="2820846"/>
            <a:ext cx="761535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83" name="Line 232">
            <a:extLst>
              <a:ext uri="{FF2B5EF4-FFF2-40B4-BE49-F238E27FC236}">
                <a16:creationId xmlns:a16="http://schemas.microsoft.com/office/drawing/2014/main" id="{94B9DA83-4ADF-4C40-9556-6FBCC0518003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94678" y="2820846"/>
            <a:ext cx="774227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84" name="Line 233">
            <a:extLst>
              <a:ext uri="{FF2B5EF4-FFF2-40B4-BE49-F238E27FC236}">
                <a16:creationId xmlns:a16="http://schemas.microsoft.com/office/drawing/2014/main" id="{DC692E53-D360-45A1-99CC-C4A2FAFF128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94678" y="2820846"/>
            <a:ext cx="3173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85" name="Line 234">
            <a:extLst>
              <a:ext uri="{FF2B5EF4-FFF2-40B4-BE49-F238E27FC236}">
                <a16:creationId xmlns:a16="http://schemas.microsoft.com/office/drawing/2014/main" id="{2AF84DC8-FA08-4197-9BB4-476807542D7E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633613" y="2820846"/>
            <a:ext cx="761535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86" name="Line 235">
            <a:extLst>
              <a:ext uri="{FF2B5EF4-FFF2-40B4-BE49-F238E27FC236}">
                <a16:creationId xmlns:a16="http://schemas.microsoft.com/office/drawing/2014/main" id="{3513461E-2DFA-4A1A-9D19-B116DFB501AD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398322" y="2820846"/>
            <a:ext cx="3173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87" name="Line 236">
            <a:extLst>
              <a:ext uri="{FF2B5EF4-FFF2-40B4-BE49-F238E27FC236}">
                <a16:creationId xmlns:a16="http://schemas.microsoft.com/office/drawing/2014/main" id="{5716DCA1-A360-4D18-A654-EEEF138E40D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791034" y="2820846"/>
            <a:ext cx="3173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7" name="Line 239">
            <a:extLst>
              <a:ext uri="{FF2B5EF4-FFF2-40B4-BE49-F238E27FC236}">
                <a16:creationId xmlns:a16="http://schemas.microsoft.com/office/drawing/2014/main" id="{6F29BDB0-B181-4550-82DA-F39C27AF015B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94676" y="4364327"/>
            <a:ext cx="3134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8" name="Line 240">
            <a:extLst>
              <a:ext uri="{FF2B5EF4-FFF2-40B4-BE49-F238E27FC236}">
                <a16:creationId xmlns:a16="http://schemas.microsoft.com/office/drawing/2014/main" id="{8970A25F-D775-4060-B983-ADAD6B3055B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5837658" y="4364329"/>
            <a:ext cx="257018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9" name="Line 241">
            <a:extLst>
              <a:ext uri="{FF2B5EF4-FFF2-40B4-BE49-F238E27FC236}">
                <a16:creationId xmlns:a16="http://schemas.microsoft.com/office/drawing/2014/main" id="{F8576A45-13B5-4C01-BB97-E7FC5D92A6A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94676" y="4364329"/>
            <a:ext cx="257018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4" name="Line 243">
            <a:extLst>
              <a:ext uri="{FF2B5EF4-FFF2-40B4-BE49-F238E27FC236}">
                <a16:creationId xmlns:a16="http://schemas.microsoft.com/office/drawing/2014/main" id="{73BB5D77-BC63-441B-80E3-84197057805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029441" y="4364327"/>
            <a:ext cx="3135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5" name="Line 244">
            <a:extLst>
              <a:ext uri="{FF2B5EF4-FFF2-40B4-BE49-F238E27FC236}">
                <a16:creationId xmlns:a16="http://schemas.microsoft.com/office/drawing/2014/main" id="{2A9918DC-9E55-4C4C-85F4-D0659D74F2B2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2766133" y="4364329"/>
            <a:ext cx="260172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6" name="Line 245">
            <a:extLst>
              <a:ext uri="{FF2B5EF4-FFF2-40B4-BE49-F238E27FC236}">
                <a16:creationId xmlns:a16="http://schemas.microsoft.com/office/drawing/2014/main" id="{ACC95C06-8AD6-4917-860D-ADC1C4E4373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029441" y="4364329"/>
            <a:ext cx="253903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1" name="Line 247">
            <a:extLst>
              <a:ext uri="{FF2B5EF4-FFF2-40B4-BE49-F238E27FC236}">
                <a16:creationId xmlns:a16="http://schemas.microsoft.com/office/drawing/2014/main" id="{91726BA7-7635-452E-BE53-A69EE5EBCEF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791032" y="4364327"/>
            <a:ext cx="3134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2" name="Line 248">
            <a:extLst>
              <a:ext uri="{FF2B5EF4-FFF2-40B4-BE49-F238E27FC236}">
                <a16:creationId xmlns:a16="http://schemas.microsoft.com/office/drawing/2014/main" id="{EC52014E-9AA4-49F3-9809-03E8F770B05E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3534014" y="4364329"/>
            <a:ext cx="257018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3" name="Line 249">
            <a:extLst>
              <a:ext uri="{FF2B5EF4-FFF2-40B4-BE49-F238E27FC236}">
                <a16:creationId xmlns:a16="http://schemas.microsoft.com/office/drawing/2014/main" id="{A5372888-8E77-444A-94CB-E1A3E1385F3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791032" y="4364329"/>
            <a:ext cx="257018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8" name="Line 251">
            <a:extLst>
              <a:ext uri="{FF2B5EF4-FFF2-40B4-BE49-F238E27FC236}">
                <a16:creationId xmlns:a16="http://schemas.microsoft.com/office/drawing/2014/main" id="{96D80065-2FE5-4C72-B8EC-B8500E70E18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557326" y="4364327"/>
            <a:ext cx="3154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9" name="Line 252">
            <a:extLst>
              <a:ext uri="{FF2B5EF4-FFF2-40B4-BE49-F238E27FC236}">
                <a16:creationId xmlns:a16="http://schemas.microsoft.com/office/drawing/2014/main" id="{B88C7C5F-7CA8-4A5E-B19F-D4601F03A3D4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298724" y="4364329"/>
            <a:ext cx="258605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20" name="Line 253">
            <a:extLst>
              <a:ext uri="{FF2B5EF4-FFF2-40B4-BE49-F238E27FC236}">
                <a16:creationId xmlns:a16="http://schemas.microsoft.com/office/drawing/2014/main" id="{385CB28E-323A-47F4-913C-1031FBC1A87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557329" y="4364329"/>
            <a:ext cx="258605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5" name="Line 255">
            <a:extLst>
              <a:ext uri="{FF2B5EF4-FFF2-40B4-BE49-F238E27FC236}">
                <a16:creationId xmlns:a16="http://schemas.microsoft.com/office/drawing/2014/main" id="{8C2756C9-1DB9-426B-886D-92493D3E211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329989" y="4364327"/>
            <a:ext cx="3135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6" name="Line 256">
            <a:extLst>
              <a:ext uri="{FF2B5EF4-FFF2-40B4-BE49-F238E27FC236}">
                <a16:creationId xmlns:a16="http://schemas.microsoft.com/office/drawing/2014/main" id="{D4DFFFC4-F248-4CFD-A0B0-866AA03D5EF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5072952" y="4364329"/>
            <a:ext cx="257037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7" name="Line 257">
            <a:extLst>
              <a:ext uri="{FF2B5EF4-FFF2-40B4-BE49-F238E27FC236}">
                <a16:creationId xmlns:a16="http://schemas.microsoft.com/office/drawing/2014/main" id="{A291C845-4B14-4838-893F-23F2FC411A3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329987" y="4364329"/>
            <a:ext cx="260172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2" name="Line 259">
            <a:extLst>
              <a:ext uri="{FF2B5EF4-FFF2-40B4-BE49-F238E27FC236}">
                <a16:creationId xmlns:a16="http://schemas.microsoft.com/office/drawing/2014/main" id="{545735CB-2F71-4ADF-A454-D139AC55DC9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868903" y="4364327"/>
            <a:ext cx="3134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4" name="Line 261">
            <a:extLst>
              <a:ext uri="{FF2B5EF4-FFF2-40B4-BE49-F238E27FC236}">
                <a16:creationId xmlns:a16="http://schemas.microsoft.com/office/drawing/2014/main" id="{30BEB9D0-7E1C-4890-8400-CCC2A3C7948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868905" y="4364329"/>
            <a:ext cx="253845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9" name="Line 263">
            <a:extLst>
              <a:ext uri="{FF2B5EF4-FFF2-40B4-BE49-F238E27FC236}">
                <a16:creationId xmlns:a16="http://schemas.microsoft.com/office/drawing/2014/main" id="{0C799246-0877-470D-912B-E427AC19637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632025" y="4364327"/>
            <a:ext cx="3154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0" name="Line 264">
            <a:extLst>
              <a:ext uri="{FF2B5EF4-FFF2-40B4-BE49-F238E27FC236}">
                <a16:creationId xmlns:a16="http://schemas.microsoft.com/office/drawing/2014/main" id="{C2E491B5-EBC8-4442-B855-E964DBC16E7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73422" y="4364329"/>
            <a:ext cx="258605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11" name="Line 265">
            <a:extLst>
              <a:ext uri="{FF2B5EF4-FFF2-40B4-BE49-F238E27FC236}">
                <a16:creationId xmlns:a16="http://schemas.microsoft.com/office/drawing/2014/main" id="{155A7676-32DA-4189-AB37-B0D425E672C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632027" y="4364329"/>
            <a:ext cx="258605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6" name="Line 267">
            <a:extLst>
              <a:ext uri="{FF2B5EF4-FFF2-40B4-BE49-F238E27FC236}">
                <a16:creationId xmlns:a16="http://schemas.microsoft.com/office/drawing/2014/main" id="{11A7BD04-0469-435C-B7ED-174FD7CEA47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398319" y="4364327"/>
            <a:ext cx="3134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7" name="Line 268">
            <a:extLst>
              <a:ext uri="{FF2B5EF4-FFF2-40B4-BE49-F238E27FC236}">
                <a16:creationId xmlns:a16="http://schemas.microsoft.com/office/drawing/2014/main" id="{A62A3DEA-650C-4779-A1F0-1A4F3518F69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8141301" y="4364329"/>
            <a:ext cx="257018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8" name="Line 269">
            <a:extLst>
              <a:ext uri="{FF2B5EF4-FFF2-40B4-BE49-F238E27FC236}">
                <a16:creationId xmlns:a16="http://schemas.microsoft.com/office/drawing/2014/main" id="{0C9AB05E-2475-4ED2-A678-4DB6BCD44B8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398319" y="4364329"/>
            <a:ext cx="257018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3" name="Line 271">
            <a:extLst>
              <a:ext uri="{FF2B5EF4-FFF2-40B4-BE49-F238E27FC236}">
                <a16:creationId xmlns:a16="http://schemas.microsoft.com/office/drawing/2014/main" id="{503FBBB8-9A8B-4B42-A947-D125EED6CBF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9169395" y="4364327"/>
            <a:ext cx="3135" cy="1374930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4" name="Line 272">
            <a:extLst>
              <a:ext uri="{FF2B5EF4-FFF2-40B4-BE49-F238E27FC236}">
                <a16:creationId xmlns:a16="http://schemas.microsoft.com/office/drawing/2014/main" id="{77104B17-2713-4277-8242-EE47FDD694F6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8912358" y="4364329"/>
            <a:ext cx="257037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5" name="Line 273">
            <a:extLst>
              <a:ext uri="{FF2B5EF4-FFF2-40B4-BE49-F238E27FC236}">
                <a16:creationId xmlns:a16="http://schemas.microsoft.com/office/drawing/2014/main" id="{98DE4E07-9DD6-40A1-9292-0CBEAB00A09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9169393" y="4364329"/>
            <a:ext cx="260172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98" name="Line 274">
            <a:extLst>
              <a:ext uri="{FF2B5EF4-FFF2-40B4-BE49-F238E27FC236}">
                <a16:creationId xmlns:a16="http://schemas.microsoft.com/office/drawing/2014/main" id="{69F4357A-EF98-4D98-BC58-B074150D927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398320" y="2820846"/>
            <a:ext cx="771054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99" name="Line 275">
            <a:extLst>
              <a:ext uri="{FF2B5EF4-FFF2-40B4-BE49-F238E27FC236}">
                <a16:creationId xmlns:a16="http://schemas.microsoft.com/office/drawing/2014/main" id="{949959BC-8A92-4B77-8F17-0B4097853EAC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3029497" y="2820846"/>
            <a:ext cx="758362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00" name="Line 276">
            <a:extLst>
              <a:ext uri="{FF2B5EF4-FFF2-40B4-BE49-F238E27FC236}">
                <a16:creationId xmlns:a16="http://schemas.microsoft.com/office/drawing/2014/main" id="{A0101512-6B8F-481D-BE0F-634AF1F51838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791034" y="2820846"/>
            <a:ext cx="774227" cy="1543483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45" name="Oval 163">
            <a:extLst>
              <a:ext uri="{FF2B5EF4-FFF2-40B4-BE49-F238E27FC236}">
                <a16:creationId xmlns:a16="http://schemas.microsoft.com/office/drawing/2014/main" id="{D9503A67-303E-453C-913C-D95AA47DB7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27544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6" name="Oval 164">
            <a:extLst>
              <a:ext uri="{FF2B5EF4-FFF2-40B4-BE49-F238E27FC236}">
                <a16:creationId xmlns:a16="http://schemas.microsoft.com/office/drawing/2014/main" id="{C1C2CAC2-7C96-4A51-A60F-C90559059E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76135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7" name="Oval 165">
            <a:extLst>
              <a:ext uri="{FF2B5EF4-FFF2-40B4-BE49-F238E27FC236}">
                <a16:creationId xmlns:a16="http://schemas.microsoft.com/office/drawing/2014/main" id="{4E773F90-09B8-4EC2-BC4C-A47C8221FB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4726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8" name="Oval 166">
            <a:extLst>
              <a:ext uri="{FF2B5EF4-FFF2-40B4-BE49-F238E27FC236}">
                <a16:creationId xmlns:a16="http://schemas.microsoft.com/office/drawing/2014/main" id="{77371D61-05B3-4F90-908E-C62DAC83EF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80817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9" name="Oval 167">
            <a:extLst>
              <a:ext uri="{FF2B5EF4-FFF2-40B4-BE49-F238E27FC236}">
                <a16:creationId xmlns:a16="http://schemas.microsoft.com/office/drawing/2014/main" id="{B3A62563-CC6C-4D44-B340-E27F55FF33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29408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0" name="Oval 168">
            <a:extLst>
              <a:ext uri="{FF2B5EF4-FFF2-40B4-BE49-F238E27FC236}">
                <a16:creationId xmlns:a16="http://schemas.microsoft.com/office/drawing/2014/main" id="{0FBCE430-60A6-41A6-B980-C91A154928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7999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1" name="Oval 169">
            <a:extLst>
              <a:ext uri="{FF2B5EF4-FFF2-40B4-BE49-F238E27FC236}">
                <a16:creationId xmlns:a16="http://schemas.microsoft.com/office/drawing/2014/main" id="{6F1BC2E5-48AA-471C-A02C-F69879C789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57002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2" name="Oval 170">
            <a:extLst>
              <a:ext uri="{FF2B5EF4-FFF2-40B4-BE49-F238E27FC236}">
                <a16:creationId xmlns:a16="http://schemas.microsoft.com/office/drawing/2014/main" id="{F3C9C334-B76A-45A1-887C-5787E497BB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5593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3" name="Oval 171">
            <a:extLst>
              <a:ext uri="{FF2B5EF4-FFF2-40B4-BE49-F238E27FC236}">
                <a16:creationId xmlns:a16="http://schemas.microsoft.com/office/drawing/2014/main" id="{D7D8EBDA-2CEB-4DB8-ADC6-C70A4D0CB0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54184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4" name="Oval 172">
            <a:extLst>
              <a:ext uri="{FF2B5EF4-FFF2-40B4-BE49-F238E27FC236}">
                <a16:creationId xmlns:a16="http://schemas.microsoft.com/office/drawing/2014/main" id="{4609F197-7626-41CA-A317-1AB4F397D2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38322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5" name="Oval 173">
            <a:extLst>
              <a:ext uri="{FF2B5EF4-FFF2-40B4-BE49-F238E27FC236}">
                <a16:creationId xmlns:a16="http://schemas.microsoft.com/office/drawing/2014/main" id="{85775FD4-D8F1-429C-9563-D622842EFC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6913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6" name="Oval 174">
            <a:extLst>
              <a:ext uri="{FF2B5EF4-FFF2-40B4-BE49-F238E27FC236}">
                <a16:creationId xmlns:a16="http://schemas.microsoft.com/office/drawing/2014/main" id="{F514A253-0800-4097-8DF2-89619D7C79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35503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7" name="Oval 175">
            <a:extLst>
              <a:ext uri="{FF2B5EF4-FFF2-40B4-BE49-F238E27FC236}">
                <a16:creationId xmlns:a16="http://schemas.microsoft.com/office/drawing/2014/main" id="{CFA3A9D2-B47C-42FD-8E73-2A524D03A6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2893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8" name="Oval 176">
            <a:extLst>
              <a:ext uri="{FF2B5EF4-FFF2-40B4-BE49-F238E27FC236}">
                <a16:creationId xmlns:a16="http://schemas.microsoft.com/office/drawing/2014/main" id="{E29002DB-CA70-4F3C-94F0-B5982FD8D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1483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59" name="Oval 177">
            <a:extLst>
              <a:ext uri="{FF2B5EF4-FFF2-40B4-BE49-F238E27FC236}">
                <a16:creationId xmlns:a16="http://schemas.microsoft.com/office/drawing/2014/main" id="{900AB0D4-ACA9-465D-9588-85541CCE8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0074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0" name="Oval 178">
            <a:extLst>
              <a:ext uri="{FF2B5EF4-FFF2-40B4-BE49-F238E27FC236}">
                <a16:creationId xmlns:a16="http://schemas.microsoft.com/office/drawing/2014/main" id="{72AA50C3-0A1A-41AE-AA29-5BE840224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7618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1" name="Oval 179">
            <a:extLst>
              <a:ext uri="{FF2B5EF4-FFF2-40B4-BE49-F238E27FC236}">
                <a16:creationId xmlns:a16="http://schemas.microsoft.com/office/drawing/2014/main" id="{41269FB0-84F8-4FC9-AE97-B12616DB1E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26209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2" name="Oval 180">
            <a:extLst>
              <a:ext uri="{FF2B5EF4-FFF2-40B4-BE49-F238E27FC236}">
                <a16:creationId xmlns:a16="http://schemas.microsoft.com/office/drawing/2014/main" id="{8B04E01C-9E5E-4FEF-83DE-11867C96BE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74800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3" name="Oval 181">
            <a:extLst>
              <a:ext uri="{FF2B5EF4-FFF2-40B4-BE49-F238E27FC236}">
                <a16:creationId xmlns:a16="http://schemas.microsoft.com/office/drawing/2014/main" id="{C286F931-B981-427C-8BB2-9F28C949CF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33927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4" name="Oval 182">
            <a:extLst>
              <a:ext uri="{FF2B5EF4-FFF2-40B4-BE49-F238E27FC236}">
                <a16:creationId xmlns:a16="http://schemas.microsoft.com/office/drawing/2014/main" id="{7CF0E8E3-E30E-4608-95CF-AF2C313EC0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82518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5" name="Oval 183">
            <a:extLst>
              <a:ext uri="{FF2B5EF4-FFF2-40B4-BE49-F238E27FC236}">
                <a16:creationId xmlns:a16="http://schemas.microsoft.com/office/drawing/2014/main" id="{90CA8E40-864C-4928-B470-5FFF6E51E0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1109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6" name="Oval 184">
            <a:extLst>
              <a:ext uri="{FF2B5EF4-FFF2-40B4-BE49-F238E27FC236}">
                <a16:creationId xmlns:a16="http://schemas.microsoft.com/office/drawing/2014/main" id="{AE37AF23-A4B3-4335-9C69-ABAC189C8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07498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7" name="Oval 185">
            <a:extLst>
              <a:ext uri="{FF2B5EF4-FFF2-40B4-BE49-F238E27FC236}">
                <a16:creationId xmlns:a16="http://schemas.microsoft.com/office/drawing/2014/main" id="{54CCC1AC-27C7-4EB9-98A1-7DDE7F02CA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56089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8" name="Oval 186">
            <a:extLst>
              <a:ext uri="{FF2B5EF4-FFF2-40B4-BE49-F238E27FC236}">
                <a16:creationId xmlns:a16="http://schemas.microsoft.com/office/drawing/2014/main" id="{1D01F66F-742E-4EE2-8948-5D72E6ABCC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04680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69" name="Oval 187">
            <a:extLst>
              <a:ext uri="{FF2B5EF4-FFF2-40B4-BE49-F238E27FC236}">
                <a16:creationId xmlns:a16="http://schemas.microsoft.com/office/drawing/2014/main" id="{FC7BD2A2-35AC-4767-B565-2178741F9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63807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70" name="Oval 188">
            <a:extLst>
              <a:ext uri="{FF2B5EF4-FFF2-40B4-BE49-F238E27FC236}">
                <a16:creationId xmlns:a16="http://schemas.microsoft.com/office/drawing/2014/main" id="{0D3901C0-B1DF-4CFC-8DE6-BF2D2491BF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12398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71" name="Oval 189">
            <a:extLst>
              <a:ext uri="{FF2B5EF4-FFF2-40B4-BE49-F238E27FC236}">
                <a16:creationId xmlns:a16="http://schemas.microsoft.com/office/drawing/2014/main" id="{1B7808B6-F18F-413D-98AF-BF9DC2194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60988" y="5745980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81" name="Line 279">
            <a:extLst>
              <a:ext uri="{FF2B5EF4-FFF2-40B4-BE49-F238E27FC236}">
                <a16:creationId xmlns:a16="http://schemas.microsoft.com/office/drawing/2014/main" id="{4CCD569D-09E0-4E58-85C6-BD2C240156D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94678" y="2124924"/>
            <a:ext cx="3173" cy="1546639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Line 240">
            <a:extLst>
              <a:ext uri="{FF2B5EF4-FFF2-40B4-BE49-F238E27FC236}">
                <a16:creationId xmlns:a16="http://schemas.microsoft.com/office/drawing/2014/main" id="{8970A25F-D775-4060-B983-ADAD6B3055B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6610299" y="4392592"/>
            <a:ext cx="257018" cy="1391975"/>
          </a:xfrm>
          <a:prstGeom prst="line">
            <a:avLst/>
          </a:prstGeom>
          <a:noFill/>
          <a:ln w="4763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32" name="Oval 150">
            <a:extLst>
              <a:ext uri="{FF2B5EF4-FFF2-40B4-BE49-F238E27FC236}">
                <a16:creationId xmlns:a16="http://schemas.microsoft.com/office/drawing/2014/main" id="{2FBFBCFB-F58A-400D-B44D-DB53C79B66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4656" y="1261072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35" name="Oval 153">
            <a:extLst>
              <a:ext uri="{FF2B5EF4-FFF2-40B4-BE49-F238E27FC236}">
                <a16:creationId xmlns:a16="http://schemas.microsoft.com/office/drawing/2014/main" id="{43A392F0-F15A-44B3-A4BF-E18E94C3F0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45126" y="2795814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34" name="Oval 152">
            <a:extLst>
              <a:ext uri="{FF2B5EF4-FFF2-40B4-BE49-F238E27FC236}">
                <a16:creationId xmlns:a16="http://schemas.microsoft.com/office/drawing/2014/main" id="{3F4B91C7-3B74-4627-B9BD-1F6F4E802B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1483" y="2795814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33" name="Oval 151">
            <a:extLst>
              <a:ext uri="{FF2B5EF4-FFF2-40B4-BE49-F238E27FC236}">
                <a16:creationId xmlns:a16="http://schemas.microsoft.com/office/drawing/2014/main" id="{785FDD49-D042-4E81-A22A-9137172CB1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1012" y="2795814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36" name="Oval 154">
            <a:extLst>
              <a:ext uri="{FF2B5EF4-FFF2-40B4-BE49-F238E27FC236}">
                <a16:creationId xmlns:a16="http://schemas.microsoft.com/office/drawing/2014/main" id="{531F4370-A2DC-49B9-A46D-A44892B743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79803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37" name="Oval 155">
            <a:extLst>
              <a:ext uri="{FF2B5EF4-FFF2-40B4-BE49-F238E27FC236}">
                <a16:creationId xmlns:a16="http://schemas.microsoft.com/office/drawing/2014/main" id="{5CBBE17A-327B-4945-BADC-BC790CE941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5058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38" name="Oval 156">
            <a:extLst>
              <a:ext uri="{FF2B5EF4-FFF2-40B4-BE49-F238E27FC236}">
                <a16:creationId xmlns:a16="http://schemas.microsoft.com/office/drawing/2014/main" id="{DCD30D54-8401-45BF-B9C6-19CF0C4553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10306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39" name="Oval 157">
            <a:extLst>
              <a:ext uri="{FF2B5EF4-FFF2-40B4-BE49-F238E27FC236}">
                <a16:creationId xmlns:a16="http://schemas.microsoft.com/office/drawing/2014/main" id="{6D2C50EB-D995-4DB7-8B5B-39E579F80C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0991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0" name="Oval 158">
            <a:extLst>
              <a:ext uri="{FF2B5EF4-FFF2-40B4-BE49-F238E27FC236}">
                <a16:creationId xmlns:a16="http://schemas.microsoft.com/office/drawing/2014/main" id="{454A84C8-6078-4CDE-9E94-CF4CC789E8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1480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1" name="Oval 159">
            <a:extLst>
              <a:ext uri="{FF2B5EF4-FFF2-40B4-BE49-F238E27FC236}">
                <a16:creationId xmlns:a16="http://schemas.microsoft.com/office/drawing/2014/main" id="{A9326468-5F38-4BF7-AA58-A897D4DF50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18208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2" name="Oval 160">
            <a:extLst>
              <a:ext uri="{FF2B5EF4-FFF2-40B4-BE49-F238E27FC236}">
                <a16:creationId xmlns:a16="http://schemas.microsoft.com/office/drawing/2014/main" id="{84F0DBB0-CF0C-4184-A9FE-F5DE3AAAAC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85850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3" name="Oval 161">
            <a:extLst>
              <a:ext uri="{FF2B5EF4-FFF2-40B4-BE49-F238E27FC236}">
                <a16:creationId xmlns:a16="http://schemas.microsoft.com/office/drawing/2014/main" id="{FC7EBDC6-9879-4E91-9BFC-C0EC71A01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46342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44" name="Oval 162">
            <a:extLst>
              <a:ext uri="{FF2B5EF4-FFF2-40B4-BE49-F238E27FC236}">
                <a16:creationId xmlns:a16="http://schemas.microsoft.com/office/drawing/2014/main" id="{AD574F8B-6B5F-4DCD-A94E-0096C12C93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15926" y="4345048"/>
            <a:ext cx="100043" cy="96008"/>
          </a:xfrm>
          <a:prstGeom prst="ellipse">
            <a:avLst/>
          </a:prstGeom>
          <a:solidFill>
            <a:srgbClr val="000000"/>
          </a:solidFill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5969901-9CF0-4F41-83D6-90868A729221}"/>
              </a:ext>
            </a:extLst>
          </p:cNvPr>
          <p:cNvSpPr/>
          <p:nvPr/>
        </p:nvSpPr>
        <p:spPr>
          <a:xfrm>
            <a:off x="2261689" y="904623"/>
            <a:ext cx="7649661" cy="8413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400" b="1" dirty="0">
                <a:solidFill>
                  <a:srgbClr val="000000"/>
                </a:solidFill>
                <a:latin typeface="Arial"/>
              </a:rPr>
              <a:t>Strategic C2 </a:t>
            </a:r>
            <a:r>
              <a:rPr lang="en-CA" sz="2400" b="1" i="1" dirty="0">
                <a:solidFill>
                  <a:srgbClr val="000000"/>
                </a:solidFill>
                <a:latin typeface="Arial"/>
              </a:rPr>
              <a:t> - why (AI supported)</a:t>
            </a:r>
            <a:endParaRPr lang="de-DE" sz="2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Rechteck 448">
            <a:extLst>
              <a:ext uri="{FF2B5EF4-FFF2-40B4-BE49-F238E27FC236}">
                <a16:creationId xmlns:a16="http://schemas.microsoft.com/office/drawing/2014/main" id="{58E513A8-A0F6-49F5-893F-656E8B440BAD}"/>
              </a:ext>
            </a:extLst>
          </p:cNvPr>
          <p:cNvSpPr/>
          <p:nvPr/>
        </p:nvSpPr>
        <p:spPr>
          <a:xfrm>
            <a:off x="2267996" y="1957682"/>
            <a:ext cx="7649661" cy="18811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400" b="1" dirty="0">
                <a:solidFill>
                  <a:srgbClr val="000000"/>
                </a:solidFill>
                <a:latin typeface="Arial"/>
              </a:rPr>
              <a:t>Artificial intelligence - </a:t>
            </a:r>
            <a:r>
              <a:rPr lang="en-CA" sz="2400" b="1" i="1" dirty="0">
                <a:solidFill>
                  <a:srgbClr val="000000"/>
                </a:solidFill>
                <a:latin typeface="Arial"/>
              </a:rPr>
              <a:t>Come on</a:t>
            </a:r>
            <a:endParaRPr lang="de-DE" sz="2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Rechteck 449">
            <a:extLst>
              <a:ext uri="{FF2B5EF4-FFF2-40B4-BE49-F238E27FC236}">
                <a16:creationId xmlns:a16="http://schemas.microsoft.com/office/drawing/2014/main" id="{CC7737C9-C51D-41C1-A98B-162F7E06C9F7}"/>
              </a:ext>
            </a:extLst>
          </p:cNvPr>
          <p:cNvSpPr/>
          <p:nvPr/>
        </p:nvSpPr>
        <p:spPr>
          <a:xfrm>
            <a:off x="2261689" y="4084769"/>
            <a:ext cx="7649661" cy="8413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400" b="1" dirty="0">
                <a:solidFill>
                  <a:srgbClr val="000000"/>
                </a:solidFill>
                <a:latin typeface="Arial"/>
              </a:rPr>
              <a:t>Tactical leadership  </a:t>
            </a:r>
            <a:r>
              <a:rPr lang="en-CA" sz="2400" b="1" i="1" dirty="0">
                <a:solidFill>
                  <a:srgbClr val="000000"/>
                </a:solidFill>
                <a:latin typeface="Arial"/>
              </a:rPr>
              <a:t>- Lets go (AI supported)</a:t>
            </a:r>
            <a:endParaRPr lang="de-DE" sz="2400" b="1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51" y="1049857"/>
            <a:ext cx="989407" cy="5565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66" y="4170969"/>
            <a:ext cx="1202267" cy="6762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58" y="2247098"/>
            <a:ext cx="1745332" cy="13022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1D253B"/>
              </a:clrFrom>
              <a:clrTo>
                <a:srgbClr val="1D253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0483" y="2128166"/>
            <a:ext cx="1424012" cy="1540155"/>
          </a:xfrm>
          <a:prstGeom prst="rect">
            <a:avLst/>
          </a:prstGeom>
        </p:spPr>
      </p:pic>
      <p:pic>
        <p:nvPicPr>
          <p:cNvPr id="103" name="Grafik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75" y="5401121"/>
            <a:ext cx="1202267" cy="676275"/>
          </a:xfrm>
          <a:prstGeom prst="rect">
            <a:avLst/>
          </a:prstGeom>
        </p:spPr>
      </p:pic>
      <p:pic>
        <p:nvPicPr>
          <p:cNvPr id="104" name="Grafik 1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64" y="5377066"/>
            <a:ext cx="1202267" cy="6762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21" y="5221453"/>
            <a:ext cx="1316665" cy="98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6750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AACB8-FF9C-F54C-A21F-08C893BE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VUCA – volatility , uncertainty, complexity, ambiguity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Hybridity / Grey Zone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fog of big data / Artificial intelligence</a:t>
            </a:r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8A808C-2D2B-419C-99F4-05476F9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Leadership Challenges for the 21st century</a:t>
            </a:r>
          </a:p>
        </p:txBody>
      </p:sp>
      <p:pic>
        <p:nvPicPr>
          <p:cNvPr id="8" name="Picture Placeholder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66465642-0E1F-FB45-91A3-CB2DF0F241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D60C18-3387-7342-9776-2BEB57B72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Downloadable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48677A-5428-4BEE-A9F3-2FA8A553C406}"/>
              </a:ext>
            </a:extLst>
          </p:cNvPr>
          <p:cNvSpPr txBox="1"/>
          <p:nvPr/>
        </p:nvSpPr>
        <p:spPr>
          <a:xfrm>
            <a:off x="5483868" y="2203270"/>
            <a:ext cx="5351523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in a grassy area&#10;&#10;Description automatically generated with low confidence">
            <a:extLst>
              <a:ext uri="{FF2B5EF4-FFF2-40B4-BE49-F238E27FC236}">
                <a16:creationId xmlns:a16="http://schemas.microsoft.com/office/drawing/2014/main" id="{B6CFFDF1-E47D-6E47-ACC7-8607868ED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08" y="1932127"/>
            <a:ext cx="5149850" cy="3616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C16A3-A118-430F-BA8A-80E0E413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e-DE" b="1" dirty="0" err="1"/>
              <a:t>Which</a:t>
            </a:r>
            <a:r>
              <a:rPr lang="de-DE" b="1" dirty="0"/>
              <a:t> </a:t>
            </a:r>
            <a:r>
              <a:rPr lang="de-DE" b="1" dirty="0" err="1"/>
              <a:t>picture</a:t>
            </a:r>
            <a:r>
              <a:rPr lang="de-DE" b="1" dirty="0"/>
              <a:t> do </a:t>
            </a:r>
            <a:r>
              <a:rPr lang="de-DE" b="1" dirty="0" err="1"/>
              <a:t>you</a:t>
            </a:r>
            <a:r>
              <a:rPr lang="de-DE" b="1" dirty="0"/>
              <a:t> </a:t>
            </a:r>
            <a:r>
              <a:rPr lang="de-DE" b="1" dirty="0" err="1"/>
              <a:t>prefer</a:t>
            </a:r>
            <a:r>
              <a:rPr lang="de-DE" b="1" dirty="0"/>
              <a:t>?</a:t>
            </a:r>
          </a:p>
        </p:txBody>
      </p:sp>
      <p:pic>
        <p:nvPicPr>
          <p:cNvPr id="5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B5D8D1EE-9075-4A49-8D80-660F1EFA18F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488" y="1931988"/>
            <a:ext cx="4989512" cy="3616325"/>
          </a:xfrm>
        </p:spPr>
      </p:pic>
      <p:pic>
        <p:nvPicPr>
          <p:cNvPr id="3" name="Grafik 2" descr="Graphical user interface, application, Teams&#10;&#10;Description automatically generate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4960" y="2646560"/>
            <a:ext cx="802640" cy="1701984"/>
          </a:xfrm>
          <a:prstGeom prst="rect">
            <a:avLst/>
          </a:prstGeom>
        </p:spPr>
      </p:pic>
      <p:pic>
        <p:nvPicPr>
          <p:cNvPr id="4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059145EC-7E6B-3689-CB21-46A81F53F0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312" y="2286526"/>
            <a:ext cx="4710569" cy="341432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AA9C6-C308-4DAD-8FEC-5D21D16E2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312" y="1928813"/>
            <a:ext cx="49911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6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">
            <a:extLst>
              <a:ext uri="{FF2B5EF4-FFF2-40B4-BE49-F238E27FC236}">
                <a16:creationId xmlns:a16="http://schemas.microsoft.com/office/drawing/2014/main" id="{7DAF7D32-48A5-A5F2-EE9F-7737058C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DC100F96-328F-2263-A118-422A0AF08A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1" r="11181" b="2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A8144-FABC-5F79-CD02-E3AAADFF7E08}"/>
              </a:ext>
            </a:extLst>
          </p:cNvPr>
          <p:cNvSpPr txBox="1"/>
          <p:nvPr/>
        </p:nvSpPr>
        <p:spPr>
          <a:xfrm>
            <a:off x="6695262" y="73020"/>
            <a:ext cx="4533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Paradigm shift from Linear Peace &amp; War thinking </a:t>
            </a:r>
          </a:p>
          <a:p>
            <a:pPr algn="ctr"/>
            <a:r>
              <a:rPr lang="en-US" dirty="0"/>
              <a:t>to a polydomain (In)stability area security approach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6214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Google Shape;92;p19">
            <a:extLst>
              <a:ext uri="{FF2B5EF4-FFF2-40B4-BE49-F238E27FC236}">
                <a16:creationId xmlns:a16="http://schemas.microsoft.com/office/drawing/2014/main" id="{687F59F5-E2DC-402B-AFCD-4B72C411CDA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084" y="1452637"/>
            <a:ext cx="4572000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Google Shape;93;p19">
            <a:extLst>
              <a:ext uri="{FF2B5EF4-FFF2-40B4-BE49-F238E27FC236}">
                <a16:creationId xmlns:a16="http://schemas.microsoft.com/office/drawing/2014/main" id="{91751211-A102-493A-82ED-35BE57403CA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16" y="1452637"/>
            <a:ext cx="4572000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0B79C-82DF-045C-6D01-3BEA0A454FE6}"/>
              </a:ext>
            </a:extLst>
          </p:cNvPr>
          <p:cNvSpPr txBox="1">
            <a:spLocks/>
          </p:cNvSpPr>
          <p:nvPr/>
        </p:nvSpPr>
        <p:spPr>
          <a:xfrm>
            <a:off x="2401177" y="0"/>
            <a:ext cx="866438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grotesque Medium" pitchFamily="50" charset="0"/>
                <a:ea typeface="+mj-ea"/>
                <a:cs typeface="+mj-cs"/>
              </a:defRPr>
            </a:lvl1pPr>
          </a:lstStyle>
          <a:p>
            <a:r>
              <a:rPr lang="de-DE" b="1" dirty="0" err="1"/>
              <a:t>Complex</a:t>
            </a:r>
            <a:r>
              <a:rPr lang="de-DE" b="1" dirty="0"/>
              <a:t> </a:t>
            </a:r>
            <a:r>
              <a:rPr lang="de-DE" b="1" dirty="0" err="1"/>
              <a:t>or</a:t>
            </a:r>
            <a:r>
              <a:rPr lang="de-DE" b="1" dirty="0"/>
              <a:t> </a:t>
            </a:r>
            <a:r>
              <a:rPr lang="de-DE" b="1" dirty="0" err="1"/>
              <a:t>complicated</a:t>
            </a:r>
            <a:r>
              <a:rPr lang="de-DE" b="1" dirty="0"/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5FFFD9C-93C3-2742-9E3A-86525C39372F}"/>
              </a:ext>
            </a:extLst>
          </p:cNvPr>
          <p:cNvGrpSpPr/>
          <p:nvPr/>
        </p:nvGrpSpPr>
        <p:grpSpPr>
          <a:xfrm>
            <a:off x="-154055" y="932723"/>
            <a:ext cx="12321651" cy="5650335"/>
            <a:chOff x="-132734" y="483891"/>
            <a:chExt cx="9241238" cy="423775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3CD1C9-A617-B544-82D2-03D4532A17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1118" y="1964805"/>
              <a:ext cx="1201729" cy="1201729"/>
            </a:xfrm>
            <a:prstGeom prst="ellipse">
              <a:avLst/>
            </a:prstGeom>
            <a:solidFill>
              <a:srgbClr val="47648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/>
              <a:endParaRPr lang="en-GB" sz="1600" dirty="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F10684-6F6A-5546-857B-AE75673D46BD}"/>
                </a:ext>
              </a:extLst>
            </p:cNvPr>
            <p:cNvCxnSpPr>
              <a:cxnSpLocks/>
              <a:endCxn id="48" idx="3"/>
            </p:cNvCxnSpPr>
            <p:nvPr/>
          </p:nvCxnSpPr>
          <p:spPr bwMode="auto">
            <a:xfrm flipV="1">
              <a:off x="4892569" y="1075497"/>
              <a:ext cx="333461" cy="738738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67C7564-772D-364A-B1A7-27E64DC0F21E}"/>
                </a:ext>
              </a:extLst>
            </p:cNvPr>
            <p:cNvCxnSpPr>
              <a:cxnSpLocks/>
              <a:endCxn id="49" idx="3"/>
            </p:cNvCxnSpPr>
            <p:nvPr/>
          </p:nvCxnSpPr>
          <p:spPr bwMode="auto">
            <a:xfrm flipV="1">
              <a:off x="5251906" y="1718870"/>
              <a:ext cx="650801" cy="430167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517756E-E397-3A47-BC19-DC4CEB52252E}"/>
                </a:ext>
              </a:extLst>
            </p:cNvPr>
            <p:cNvCxnSpPr>
              <a:cxnSpLocks/>
              <a:stCxn id="61" idx="6"/>
              <a:endCxn id="50" idx="2"/>
            </p:cNvCxnSpPr>
            <p:nvPr/>
          </p:nvCxnSpPr>
          <p:spPr bwMode="auto">
            <a:xfrm flipV="1">
              <a:off x="5369108" y="2575630"/>
              <a:ext cx="882585" cy="1316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995FAF7-6DFC-5C42-877F-FEA87BEBFACA}"/>
                </a:ext>
              </a:extLst>
            </p:cNvPr>
            <p:cNvSpPr>
              <a:spLocks noChangeAspect="1"/>
            </p:cNvSpPr>
            <p:nvPr/>
          </p:nvSpPr>
          <p:spPr bwMode="auto">
            <a:xfrm rot="20329504">
              <a:off x="5041869" y="483891"/>
              <a:ext cx="617935" cy="617935"/>
            </a:xfrm>
            <a:prstGeom prst="ellipse">
              <a:avLst/>
            </a:prstGeom>
            <a:solidFill>
              <a:srgbClr val="E5C569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3177295-4353-4443-B281-F7E57D485838}"/>
                </a:ext>
              </a:extLst>
            </p:cNvPr>
            <p:cNvSpPr>
              <a:spLocks noChangeAspect="1"/>
            </p:cNvSpPr>
            <p:nvPr/>
          </p:nvSpPr>
          <p:spPr bwMode="auto">
            <a:xfrm rot="731505">
              <a:off x="5853322" y="1241520"/>
              <a:ext cx="619200" cy="6192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BC3AEA2-C9A2-FD4B-BD5A-2A069AEAC8E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51693" y="2266030"/>
              <a:ext cx="619200" cy="619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BF8B8FE-8142-6148-8B96-070E32FA4E22}"/>
                </a:ext>
              </a:extLst>
            </p:cNvPr>
            <p:cNvSpPr txBox="1"/>
            <p:nvPr/>
          </p:nvSpPr>
          <p:spPr>
            <a:xfrm>
              <a:off x="5655761" y="527597"/>
              <a:ext cx="2890643" cy="531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Increasing tendency to undermine democracy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507DC72-7969-F64B-A41B-62CC23894B5B}"/>
                </a:ext>
              </a:extLst>
            </p:cNvPr>
            <p:cNvSpPr txBox="1"/>
            <p:nvPr/>
          </p:nvSpPr>
          <p:spPr>
            <a:xfrm>
              <a:off x="6609981" y="1269919"/>
              <a:ext cx="2498523" cy="531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Actors that seek to increase their position and status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B7638D8-49FE-B443-B696-D8557E7857A3}"/>
                </a:ext>
              </a:extLst>
            </p:cNvPr>
            <p:cNvSpPr txBox="1"/>
            <p:nvPr/>
          </p:nvSpPr>
          <p:spPr>
            <a:xfrm>
              <a:off x="6925468" y="2284731"/>
              <a:ext cx="2118303" cy="29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Renegotiations of reality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6AA9F33-857C-7A4E-A751-B9724B62B9CB}"/>
                </a:ext>
              </a:extLst>
            </p:cNvPr>
            <p:cNvCxnSpPr>
              <a:cxnSpLocks/>
              <a:endCxn id="57" idx="1"/>
            </p:cNvCxnSpPr>
            <p:nvPr/>
          </p:nvCxnSpPr>
          <p:spPr bwMode="auto">
            <a:xfrm>
              <a:off x="5234164" y="2994463"/>
              <a:ext cx="802844" cy="497375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37C4773-FDA2-C84B-B25D-0E8CF81B1B77}"/>
                </a:ext>
              </a:extLst>
            </p:cNvPr>
            <p:cNvSpPr>
              <a:spLocks noChangeAspect="1"/>
            </p:cNvSpPr>
            <p:nvPr/>
          </p:nvSpPr>
          <p:spPr bwMode="auto">
            <a:xfrm rot="20674555">
              <a:off x="5996668" y="3335049"/>
              <a:ext cx="619200" cy="619200"/>
            </a:xfrm>
            <a:prstGeom prst="ellipse">
              <a:avLst/>
            </a:prstGeom>
            <a:solidFill>
              <a:srgbClr val="76282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9A454F3-7F51-1446-9456-BB0C4EB87D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76519" y="1780651"/>
              <a:ext cx="1592589" cy="1592589"/>
            </a:xfrm>
            <a:prstGeom prst="ellipse">
              <a:avLst/>
            </a:prstGeom>
            <a:noFill/>
            <a:ln w="22225">
              <a:solidFill>
                <a:srgbClr val="A6B9B0"/>
              </a:solidFill>
              <a:prstDash val="sysDot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D9914D0-A4EF-ED40-9C40-1DEA9CBD6D2F}"/>
                </a:ext>
              </a:extLst>
            </p:cNvPr>
            <p:cNvSpPr/>
            <p:nvPr/>
          </p:nvSpPr>
          <p:spPr>
            <a:xfrm>
              <a:off x="6658297" y="3383039"/>
              <a:ext cx="2273632" cy="28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867" dirty="0"/>
                <a:t>Changing character of peace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C9195D8-282D-254C-8F88-2FBD0AC6E24A}"/>
                </a:ext>
              </a:extLst>
            </p:cNvPr>
            <p:cNvSpPr/>
            <p:nvPr/>
          </p:nvSpPr>
          <p:spPr>
            <a:xfrm>
              <a:off x="5788652" y="4104265"/>
              <a:ext cx="2273632" cy="28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867" dirty="0"/>
                <a:t>Networks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BFC5A0A-1AA6-3041-95BE-7678CF24512D}"/>
                </a:ext>
              </a:extLst>
            </p:cNvPr>
            <p:cNvSpPr>
              <a:spLocks noChangeAspect="1"/>
            </p:cNvSpPr>
            <p:nvPr/>
          </p:nvSpPr>
          <p:spPr bwMode="auto">
            <a:xfrm rot="20313931">
              <a:off x="5172629" y="4050394"/>
              <a:ext cx="619200" cy="619200"/>
            </a:xfrm>
            <a:prstGeom prst="ellipse">
              <a:avLst/>
            </a:prstGeom>
            <a:solidFill>
              <a:srgbClr val="50AD76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C9E85AC-8A66-7C44-B5F4-C4D4C51B11D8}"/>
                </a:ext>
              </a:extLst>
            </p:cNvPr>
            <p:cNvCxnSpPr>
              <a:cxnSpLocks/>
              <a:stCxn id="72" idx="6"/>
              <a:endCxn id="61" idx="2"/>
            </p:cNvCxnSpPr>
            <p:nvPr/>
          </p:nvCxnSpPr>
          <p:spPr bwMode="auto">
            <a:xfrm>
              <a:off x="2856960" y="2575746"/>
              <a:ext cx="919559" cy="1200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C2261C9-69FB-DE45-BC5A-60852D9761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7760" y="2266146"/>
              <a:ext cx="619200" cy="619200"/>
            </a:xfrm>
            <a:prstGeom prst="ellipse">
              <a:avLst/>
            </a:prstGeom>
            <a:solidFill>
              <a:srgbClr val="E3B436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EDC822D-05F0-914D-937E-A9A9534E46F0}"/>
                </a:ext>
              </a:extLst>
            </p:cNvPr>
            <p:cNvCxnSpPr>
              <a:cxnSpLocks/>
              <a:stCxn id="74" idx="5"/>
            </p:cNvCxnSpPr>
            <p:nvPr/>
          </p:nvCxnSpPr>
          <p:spPr bwMode="auto">
            <a:xfrm>
              <a:off x="3217858" y="1645017"/>
              <a:ext cx="682327" cy="494843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165AA06-41F2-2D40-B58F-B65AA606A741}"/>
                </a:ext>
              </a:extLst>
            </p:cNvPr>
            <p:cNvSpPr>
              <a:spLocks noChangeAspect="1"/>
            </p:cNvSpPr>
            <p:nvPr/>
          </p:nvSpPr>
          <p:spPr bwMode="auto">
            <a:xfrm rot="20710248">
              <a:off x="2640600" y="1179819"/>
              <a:ext cx="619200" cy="619200"/>
            </a:xfrm>
            <a:prstGeom prst="ellipse">
              <a:avLst/>
            </a:prstGeom>
            <a:solidFill>
              <a:srgbClr val="C861E3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E5BC286-54BA-6F4B-83B1-72A9E041FA5A}"/>
                </a:ext>
              </a:extLst>
            </p:cNvPr>
            <p:cNvSpPr>
              <a:spLocks noChangeAspect="1"/>
            </p:cNvSpPr>
            <p:nvPr/>
          </p:nvSpPr>
          <p:spPr bwMode="auto">
            <a:xfrm rot="1380237">
              <a:off x="3469595" y="4102442"/>
              <a:ext cx="619200" cy="619200"/>
            </a:xfrm>
            <a:prstGeom prst="ellipse">
              <a:avLst/>
            </a:prstGeom>
            <a:solidFill>
              <a:srgbClr val="2F1DE3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E0EE30E-EEE8-C341-A4E9-CEF9939E09DA}"/>
                </a:ext>
              </a:extLst>
            </p:cNvPr>
            <p:cNvCxnSpPr>
              <a:cxnSpLocks/>
              <a:endCxn id="80" idx="4"/>
            </p:cNvCxnSpPr>
            <p:nvPr/>
          </p:nvCxnSpPr>
          <p:spPr bwMode="auto">
            <a:xfrm flipH="1" flipV="1">
              <a:off x="3922252" y="1082660"/>
              <a:ext cx="324933" cy="766538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F91F6EF-1625-E44F-8E92-8623E2075408}"/>
                </a:ext>
              </a:extLst>
            </p:cNvPr>
            <p:cNvSpPr>
              <a:spLocks noChangeAspect="1"/>
            </p:cNvSpPr>
            <p:nvPr/>
          </p:nvSpPr>
          <p:spPr bwMode="auto">
            <a:xfrm rot="20313931">
              <a:off x="3499513" y="484873"/>
              <a:ext cx="619200" cy="619200"/>
            </a:xfrm>
            <a:prstGeom prst="ellipse">
              <a:avLst/>
            </a:prstGeom>
            <a:solidFill>
              <a:srgbClr val="A1E3B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154D8AD-B9CB-0649-B09D-EE001688CC34}"/>
                </a:ext>
              </a:extLst>
            </p:cNvPr>
            <p:cNvCxnSpPr>
              <a:cxnSpLocks/>
              <a:stCxn id="83" idx="7"/>
            </p:cNvCxnSpPr>
            <p:nvPr/>
          </p:nvCxnSpPr>
          <p:spPr bwMode="auto">
            <a:xfrm flipV="1">
              <a:off x="3280981" y="3055069"/>
              <a:ext cx="626878" cy="456977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1E19BED-2BB7-B940-8A6B-C30CED9C6C61}"/>
                </a:ext>
              </a:extLst>
            </p:cNvPr>
            <p:cNvSpPr>
              <a:spLocks noChangeAspect="1"/>
            </p:cNvSpPr>
            <p:nvPr/>
          </p:nvSpPr>
          <p:spPr bwMode="auto">
            <a:xfrm rot="627174">
              <a:off x="2716376" y="3378015"/>
              <a:ext cx="619200" cy="619200"/>
            </a:xfrm>
            <a:prstGeom prst="ellipse">
              <a:avLst/>
            </a:prstGeom>
            <a:solidFill>
              <a:srgbClr val="D53DE3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233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F5494"/>
                </a:solidFill>
                <a:latin typeface="Verdana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3BAA76-EABE-574A-AD32-53E5C6A47E49}"/>
                </a:ext>
              </a:extLst>
            </p:cNvPr>
            <p:cNvSpPr txBox="1"/>
            <p:nvPr/>
          </p:nvSpPr>
          <p:spPr>
            <a:xfrm>
              <a:off x="517143" y="602604"/>
              <a:ext cx="2890643" cy="29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Virtual world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08C5693-714F-2A4C-A1BC-8BF5D6113501}"/>
                </a:ext>
              </a:extLst>
            </p:cNvPr>
            <p:cNvSpPr txBox="1"/>
            <p:nvPr/>
          </p:nvSpPr>
          <p:spPr>
            <a:xfrm>
              <a:off x="-132734" y="1289336"/>
              <a:ext cx="2761003" cy="531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Dark side of </a:t>
              </a:r>
            </a:p>
            <a:p>
              <a:pPr algn="r"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Globalisation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B762A32-B0F3-984F-BA46-DDD5293B053C}"/>
                </a:ext>
              </a:extLst>
            </p:cNvPr>
            <p:cNvSpPr txBox="1"/>
            <p:nvPr/>
          </p:nvSpPr>
          <p:spPr>
            <a:xfrm>
              <a:off x="861086" y="2293511"/>
              <a:ext cx="1376674" cy="531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New Information</a:t>
              </a:r>
            </a:p>
            <a:p>
              <a:pPr algn="r">
                <a:lnSpc>
                  <a:spcPct val="110000"/>
                </a:lnSpc>
              </a:pPr>
              <a:r>
                <a:rPr lang="en-GB" sz="1867" dirty="0">
                  <a:solidFill>
                    <a:srgbClr val="164194"/>
                  </a:solidFill>
                </a:rPr>
                <a:t>platforms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A91B3B5-F7E6-3446-835B-13196052F1EB}"/>
                </a:ext>
              </a:extLst>
            </p:cNvPr>
            <p:cNvCxnSpPr>
              <a:cxnSpLocks/>
              <a:stCxn id="68" idx="0"/>
            </p:cNvCxnSpPr>
            <p:nvPr/>
          </p:nvCxnSpPr>
          <p:spPr bwMode="auto">
            <a:xfrm flipH="1" flipV="1">
              <a:off x="4951125" y="3271418"/>
              <a:ext cx="417965" cy="800389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9338F1F-E3B5-314F-95EE-D4CE32C64BA7}"/>
                </a:ext>
              </a:extLst>
            </p:cNvPr>
            <p:cNvCxnSpPr>
              <a:cxnSpLocks/>
              <a:stCxn id="77" idx="0"/>
            </p:cNvCxnSpPr>
            <p:nvPr/>
          </p:nvCxnSpPr>
          <p:spPr bwMode="auto">
            <a:xfrm flipV="1">
              <a:off x="3900185" y="3317104"/>
              <a:ext cx="357674" cy="809958"/>
            </a:xfrm>
            <a:prstGeom prst="line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9F174C4-03CB-4748-822B-83756FD370AC}"/>
                </a:ext>
              </a:extLst>
            </p:cNvPr>
            <p:cNvSpPr/>
            <p:nvPr/>
          </p:nvSpPr>
          <p:spPr>
            <a:xfrm>
              <a:off x="251520" y="3325994"/>
              <a:ext cx="2422848" cy="500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867" dirty="0"/>
                <a:t>Digital and Technological Revolution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E90BC56-DB26-9340-A30A-992D7528B3A1}"/>
                </a:ext>
              </a:extLst>
            </p:cNvPr>
            <p:cNvSpPr/>
            <p:nvPr/>
          </p:nvSpPr>
          <p:spPr>
            <a:xfrm>
              <a:off x="1178685" y="4100664"/>
              <a:ext cx="2273632" cy="28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867" dirty="0"/>
                <a:t>Speed</a:t>
              </a:r>
            </a:p>
          </p:txBody>
        </p:sp>
        <p:pic>
          <p:nvPicPr>
            <p:cNvPr id="135" name="Graphic 134" descr="Brain in head">
              <a:extLst>
                <a:ext uri="{FF2B5EF4-FFF2-40B4-BE49-F238E27FC236}">
                  <a16:creationId xmlns:a16="http://schemas.microsoft.com/office/drawing/2014/main" id="{369CD927-2409-9348-BFB1-7E99C7C37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8323" y="1332931"/>
              <a:ext cx="457823" cy="457823"/>
            </a:xfrm>
            <a:prstGeom prst="rect">
              <a:avLst/>
            </a:prstGeom>
          </p:spPr>
        </p:pic>
        <p:pic>
          <p:nvPicPr>
            <p:cNvPr id="137" name="Graphic 136" descr="Boardroom">
              <a:extLst>
                <a:ext uri="{FF2B5EF4-FFF2-40B4-BE49-F238E27FC236}">
                  <a16:creationId xmlns:a16="http://schemas.microsoft.com/office/drawing/2014/main" id="{67DBC8FC-82A0-1B47-B19D-55EDED3C2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08290" y="2299701"/>
              <a:ext cx="520200" cy="520200"/>
            </a:xfrm>
            <a:prstGeom prst="rect">
              <a:avLst/>
            </a:prstGeom>
          </p:spPr>
        </p:pic>
        <p:pic>
          <p:nvPicPr>
            <p:cNvPr id="139" name="Graphic 138" descr="Social network">
              <a:extLst>
                <a:ext uri="{FF2B5EF4-FFF2-40B4-BE49-F238E27FC236}">
                  <a16:creationId xmlns:a16="http://schemas.microsoft.com/office/drawing/2014/main" id="{7D1119F0-51DB-C54B-B3FB-45AFF4B1E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4164" y="4087856"/>
              <a:ext cx="521812" cy="521812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D10CB211-A2D7-744A-BDD0-D4E1AA16F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5600" y="557082"/>
              <a:ext cx="406980" cy="406980"/>
            </a:xfrm>
            <a:prstGeom prst="rect">
              <a:avLst/>
            </a:prstGeom>
          </p:spPr>
        </p:pic>
        <p:pic>
          <p:nvPicPr>
            <p:cNvPr id="144" name="Graphic 143" descr="Gauge">
              <a:extLst>
                <a:ext uri="{FF2B5EF4-FFF2-40B4-BE49-F238E27FC236}">
                  <a16:creationId xmlns:a16="http://schemas.microsoft.com/office/drawing/2014/main" id="{B49AAB41-6063-DA49-AD5B-8F7AE801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57735" y="4141210"/>
              <a:ext cx="437568" cy="437568"/>
            </a:xfrm>
            <a:prstGeom prst="rect">
              <a:avLst/>
            </a:prstGeom>
          </p:spPr>
        </p:pic>
        <p:pic>
          <p:nvPicPr>
            <p:cNvPr id="146" name="Graphic 145" descr="Robot">
              <a:extLst>
                <a:ext uri="{FF2B5EF4-FFF2-40B4-BE49-F238E27FC236}">
                  <a16:creationId xmlns:a16="http://schemas.microsoft.com/office/drawing/2014/main" id="{83392207-22A5-E74E-8A92-36BD9C72A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13849" y="3469227"/>
              <a:ext cx="426632" cy="426632"/>
            </a:xfrm>
            <a:prstGeom prst="rect">
              <a:avLst/>
            </a:prstGeom>
          </p:spPr>
        </p:pic>
        <p:pic>
          <p:nvPicPr>
            <p:cNvPr id="148" name="Graphic 147" descr="Information">
              <a:extLst>
                <a:ext uri="{FF2B5EF4-FFF2-40B4-BE49-F238E27FC236}">
                  <a16:creationId xmlns:a16="http://schemas.microsoft.com/office/drawing/2014/main" id="{CA1C539D-6455-A143-965C-F90FAC3AE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20322" y="2348592"/>
              <a:ext cx="454076" cy="454076"/>
            </a:xfrm>
            <a:prstGeom prst="rect">
              <a:avLst/>
            </a:prstGeom>
          </p:spPr>
        </p:pic>
        <p:pic>
          <p:nvPicPr>
            <p:cNvPr id="150" name="Graphic 149" descr="Virtual Reality headset">
              <a:extLst>
                <a:ext uri="{FF2B5EF4-FFF2-40B4-BE49-F238E27FC236}">
                  <a16:creationId xmlns:a16="http://schemas.microsoft.com/office/drawing/2014/main" id="{68D255DB-1B9E-184D-8828-513B17CB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64135" y="534838"/>
              <a:ext cx="507092" cy="507092"/>
            </a:xfrm>
            <a:prstGeom prst="rect">
              <a:avLst/>
            </a:prstGeom>
          </p:spPr>
        </p:pic>
        <p:pic>
          <p:nvPicPr>
            <p:cNvPr id="152" name="Graphic 151" descr="Globe">
              <a:extLst>
                <a:ext uri="{FF2B5EF4-FFF2-40B4-BE49-F238E27FC236}">
                  <a16:creationId xmlns:a16="http://schemas.microsoft.com/office/drawing/2014/main" id="{913A8EEC-C679-024B-922D-891343817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733045" y="1254061"/>
              <a:ext cx="434309" cy="434309"/>
            </a:xfrm>
            <a:prstGeom prst="rect">
              <a:avLst/>
            </a:prstGeom>
          </p:spPr>
        </p:pic>
        <p:pic>
          <p:nvPicPr>
            <p:cNvPr id="185" name="Graphic 184" descr="Wreath">
              <a:extLst>
                <a:ext uri="{FF2B5EF4-FFF2-40B4-BE49-F238E27FC236}">
                  <a16:creationId xmlns:a16="http://schemas.microsoft.com/office/drawing/2014/main" id="{494A42D5-41BE-8C44-81B2-7D312603C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043064" y="3394006"/>
              <a:ext cx="526408" cy="526408"/>
            </a:xfrm>
            <a:prstGeom prst="rect">
              <a:avLst/>
            </a:prstGeom>
          </p:spPr>
        </p:pic>
      </p:grpSp>
      <p:sp>
        <p:nvSpPr>
          <p:cNvPr id="188" name="Text Placeholder 1">
            <a:extLst>
              <a:ext uri="{FF2B5EF4-FFF2-40B4-BE49-F238E27FC236}">
                <a16:creationId xmlns:a16="http://schemas.microsoft.com/office/drawing/2014/main" id="{0EDD94E2-2BF6-EB40-B049-ABDDB0A28BB8}"/>
              </a:ext>
            </a:extLst>
          </p:cNvPr>
          <p:cNvSpPr txBox="1">
            <a:spLocks/>
          </p:cNvSpPr>
          <p:nvPr/>
        </p:nvSpPr>
        <p:spPr>
          <a:xfrm>
            <a:off x="1" y="52712"/>
            <a:ext cx="11305116" cy="82345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/>
              <a:t>Context : The 21 century security environment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0385CB0-4878-1442-9304-672F1781B82A}"/>
              </a:ext>
            </a:extLst>
          </p:cNvPr>
          <p:cNvSpPr txBox="1"/>
          <p:nvPr/>
        </p:nvSpPr>
        <p:spPr>
          <a:xfrm>
            <a:off x="5252593" y="3152918"/>
            <a:ext cx="1809035" cy="99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b="1" kern="0" dirty="0">
                <a:solidFill>
                  <a:schemeClr val="bg1"/>
                </a:solidFill>
              </a:rPr>
              <a:t>21</a:t>
            </a:r>
            <a:r>
              <a:rPr lang="en-GB" b="1" kern="0" baseline="30000" dirty="0">
                <a:solidFill>
                  <a:schemeClr val="bg1"/>
                </a:solidFill>
              </a:rPr>
              <a:t>st</a:t>
            </a:r>
            <a:r>
              <a:rPr lang="en-GB" b="1" kern="0" dirty="0">
                <a:solidFill>
                  <a:schemeClr val="bg1"/>
                </a:solidFill>
              </a:rPr>
              <a:t> century security environment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1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E1ECE12-DEE3-F877-FA7C-C7514ACFC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" y="226529"/>
            <a:ext cx="10130589" cy="640494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0B6D39F-E6AA-488D-572D-1DE9F8C2B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9" t="1410" b="11209"/>
          <a:stretch/>
        </p:blipFill>
        <p:spPr>
          <a:xfrm>
            <a:off x="6705600" y="895317"/>
            <a:ext cx="4411578" cy="55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0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824</Words>
  <Application>Microsoft Macintosh PowerPoint</Application>
  <PresentationFormat>Widescreen</PresentationFormat>
  <Paragraphs>166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Geogrotesque Medium</vt:lpstr>
      <vt:lpstr>Geogrotesque Regular</vt:lpstr>
      <vt:lpstr>GeogrotesqueStencil B Sb</vt:lpstr>
      <vt:lpstr>Lato</vt:lpstr>
      <vt:lpstr>Times New Roman</vt:lpstr>
      <vt:lpstr>Verdana</vt:lpstr>
      <vt:lpstr>Vollkorn</vt:lpstr>
      <vt:lpstr>Office</vt:lpstr>
      <vt:lpstr>PowerPoint Presentation</vt:lpstr>
      <vt:lpstr>PowerPoint Presentation</vt:lpstr>
      <vt:lpstr>Future AI Forces?</vt:lpstr>
      <vt:lpstr>Leadership Challenges for the 21st century</vt:lpstr>
      <vt:lpstr>Which picture do you prefer?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 I a - We have to teach new thinking tools!</vt:lpstr>
      <vt:lpstr>Leadership Challenges for the 21st century</vt:lpstr>
      <vt:lpstr>PowerPoint Presentation</vt:lpstr>
      <vt:lpstr>PowerPoint Presentation</vt:lpstr>
      <vt:lpstr>Hybrid Warfare is somehow also MDO, but…. They won’t let you fight in it.</vt:lpstr>
      <vt:lpstr>Hybrid War as the antithesis of war Rules of Laws vs Laws of ruling</vt:lpstr>
      <vt:lpstr>PowerPoint Presentation</vt:lpstr>
      <vt:lpstr>Leadership Challenges for the 21st century</vt:lpstr>
      <vt:lpstr>I, Robot — Isaac Asimov</vt:lpstr>
      <vt:lpstr>I, Warbot — Kenneth Payne.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BMLVS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POSCH Andrea</dc:creator>
  <cp:lastModifiedBy>Sönke Marahrens</cp:lastModifiedBy>
  <cp:revision>31</cp:revision>
  <dcterms:created xsi:type="dcterms:W3CDTF">2022-09-26T08:34:21Z</dcterms:created>
  <dcterms:modified xsi:type="dcterms:W3CDTF">2022-11-09T05:33:34Z</dcterms:modified>
</cp:coreProperties>
</file>